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handoutMasterIdLst>
    <p:handoutMasterId r:id="rId62"/>
  </p:handoutMasterIdLst>
  <p:sldIdLst>
    <p:sldId id="318" r:id="rId2"/>
    <p:sldId id="311" r:id="rId3"/>
    <p:sldId id="257" r:id="rId4"/>
    <p:sldId id="258" r:id="rId5"/>
    <p:sldId id="259" r:id="rId6"/>
    <p:sldId id="312" r:id="rId7"/>
    <p:sldId id="260" r:id="rId8"/>
    <p:sldId id="261" r:id="rId9"/>
    <p:sldId id="264" r:id="rId10"/>
    <p:sldId id="314" r:id="rId11"/>
    <p:sldId id="265" r:id="rId12"/>
    <p:sldId id="266" r:id="rId13"/>
    <p:sldId id="262" r:id="rId14"/>
    <p:sldId id="263" r:id="rId15"/>
    <p:sldId id="267" r:id="rId16"/>
    <p:sldId id="269" r:id="rId17"/>
    <p:sldId id="268" r:id="rId18"/>
    <p:sldId id="306" r:id="rId19"/>
    <p:sldId id="270" r:id="rId20"/>
    <p:sldId id="307" r:id="rId21"/>
    <p:sldId id="271" r:id="rId22"/>
    <p:sldId id="272" r:id="rId23"/>
    <p:sldId id="273" r:id="rId24"/>
    <p:sldId id="275" r:id="rId25"/>
    <p:sldId id="276" r:id="rId26"/>
    <p:sldId id="274" r:id="rId27"/>
    <p:sldId id="277" r:id="rId28"/>
    <p:sldId id="302" r:id="rId29"/>
    <p:sldId id="278" r:id="rId30"/>
    <p:sldId id="304" r:id="rId31"/>
    <p:sldId id="279" r:id="rId32"/>
    <p:sldId id="303" r:id="rId33"/>
    <p:sldId id="280" r:id="rId34"/>
    <p:sldId id="305" r:id="rId35"/>
    <p:sldId id="281" r:id="rId36"/>
    <p:sldId id="282" r:id="rId37"/>
    <p:sldId id="308" r:id="rId38"/>
    <p:sldId id="309" r:id="rId39"/>
    <p:sldId id="310" r:id="rId40"/>
    <p:sldId id="313" r:id="rId41"/>
    <p:sldId id="284" r:id="rId42"/>
    <p:sldId id="285" r:id="rId43"/>
    <p:sldId id="286" r:id="rId44"/>
    <p:sldId id="287" r:id="rId45"/>
    <p:sldId id="288" r:id="rId46"/>
    <p:sldId id="289" r:id="rId47"/>
    <p:sldId id="315" r:id="rId48"/>
    <p:sldId id="290" r:id="rId49"/>
    <p:sldId id="291" r:id="rId50"/>
    <p:sldId id="316" r:id="rId51"/>
    <p:sldId id="292" r:id="rId52"/>
    <p:sldId id="293" r:id="rId53"/>
    <p:sldId id="294" r:id="rId54"/>
    <p:sldId id="296" r:id="rId55"/>
    <p:sldId id="295" r:id="rId56"/>
    <p:sldId id="297" r:id="rId57"/>
    <p:sldId id="298" r:id="rId58"/>
    <p:sldId id="317" r:id="rId59"/>
    <p:sldId id="319" r:id="rId60"/>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渋谷 朋子 T.S." initials="渋谷" lastIdx="3" clrIdx="1">
    <p:extLst>
      <p:ext uri="{19B8F6BF-5375-455C-9EA6-DF929625EA0E}">
        <p15:presenceInfo xmlns:p15="http://schemas.microsoft.com/office/powerpoint/2012/main" userId="S-1-5-21-57989841-879983540-839522115-133762" providerId="AD"/>
      </p:ext>
    </p:extLst>
  </p:cmAuthor>
  <p:cmAuthor id="2" name="百生 詩緒子 S.M." initials="百生" lastIdx="3" clrIdx="0">
    <p:extLst>
      <p:ext uri="{19B8F6BF-5375-455C-9EA6-DF929625EA0E}">
        <p15:presenceInfo xmlns:p15="http://schemas.microsoft.com/office/powerpoint/2012/main" userId="S-1-5-21-57989841-879983540-839522115-145497" providerId="AD"/>
      </p:ext>
    </p:extLst>
  </p:cmAuthor>
  <p:cmAuthor id="3" name="Yuki Kobayashi(小林　由季)" initials="YK" lastIdx="2" clrIdx="2">
    <p:extLst>
      <p:ext uri="{19B8F6BF-5375-455C-9EA6-DF929625EA0E}">
        <p15:presenceInfo xmlns:p15="http://schemas.microsoft.com/office/powerpoint/2012/main" userId="S-1-5-21-13193587-1794592164-1404200075-22691" providerId="AD"/>
      </p:ext>
    </p:extLst>
  </p:cmAuthor>
  <p:cmAuthor id="4" name=" " initials="" lastIdx="2" clrIdx="3">
    <p:extLst>
      <p:ext uri="{19B8F6BF-5375-455C-9EA6-DF929625EA0E}">
        <p15:presenceInfo xmlns:p15="http://schemas.microsoft.com/office/powerpoint/2012/main" userId="11e9491658d996d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C87D0E"/>
    <a:srgbClr val="FFF9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88" autoAdjust="0"/>
    <p:restoredTop sz="94660"/>
  </p:normalViewPr>
  <p:slideViewPr>
    <p:cSldViewPr snapToGrid="0">
      <p:cViewPr varScale="1">
        <p:scale>
          <a:sx n="85" d="100"/>
          <a:sy n="85" d="100"/>
        </p:scale>
        <p:origin x="75"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789A7A74-3386-4922-9EF6-49C41F560EA9}" type="datetimeFigureOut">
              <a:rPr kumimoji="1" lang="ja-JP" altLang="en-US" smtClean="0"/>
              <a:t>2019/7/10</a:t>
            </a:fld>
            <a:endParaRPr kumimoji="1" lang="ja-JP" altLang="en-US"/>
          </a:p>
        </p:txBody>
      </p:sp>
      <p:sp>
        <p:nvSpPr>
          <p:cNvPr id="4" name="フッター プレースホルダー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6FDF3F2B-C46E-4E80-A5A4-C83B30AF150C}" type="slidenum">
              <a:rPr kumimoji="1" lang="ja-JP" altLang="en-US" smtClean="0"/>
              <a:t>‹#›</a:t>
            </a:fld>
            <a:endParaRPr kumimoji="1" lang="ja-JP" altLang="en-US"/>
          </a:p>
        </p:txBody>
      </p:sp>
    </p:spTree>
    <p:extLst>
      <p:ext uri="{BB962C8B-B14F-4D97-AF65-F5344CB8AC3E}">
        <p14:creationId xmlns:p14="http://schemas.microsoft.com/office/powerpoint/2010/main" val="14020293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1B28192F-CB66-4C37-899F-8FE58DB1031B}" type="datetimeFigureOut">
              <a:rPr kumimoji="1" lang="ja-JP" altLang="en-US" smtClean="0"/>
              <a:t>2019/7/10</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340715A9-3AD6-4C51-98F7-EF70734BBB72}" type="slidenum">
              <a:rPr kumimoji="1" lang="ja-JP" altLang="en-US" smtClean="0"/>
              <a:t>‹#›</a:t>
            </a:fld>
            <a:endParaRPr kumimoji="1" lang="ja-JP" altLang="en-US"/>
          </a:p>
        </p:txBody>
      </p:sp>
    </p:spTree>
    <p:extLst>
      <p:ext uri="{BB962C8B-B14F-4D97-AF65-F5344CB8AC3E}">
        <p14:creationId xmlns:p14="http://schemas.microsoft.com/office/powerpoint/2010/main" val="305757267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D1FC37-F25B-4C3A-85E1-399EF8BEDEB0}" type="slidenum">
              <a:rPr kumimoji="1" lang="ja-JP" altLang="en-US" smtClean="0"/>
              <a:t>1</a:t>
            </a:fld>
            <a:endParaRPr kumimoji="1" lang="ja-JP" altLang="en-US"/>
          </a:p>
        </p:txBody>
      </p:sp>
    </p:spTree>
    <p:extLst>
      <p:ext uri="{BB962C8B-B14F-4D97-AF65-F5344CB8AC3E}">
        <p14:creationId xmlns:p14="http://schemas.microsoft.com/office/powerpoint/2010/main" val="2619388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9F0E639E-B6AF-464E-982F-F88AA8673898}" type="datetimeFigureOut">
              <a:rPr kumimoji="1" lang="ja-JP" altLang="en-US" smtClean="0"/>
              <a:t>2019/7/10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1839064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9F0E639E-B6AF-464E-982F-F88AA8673898}" type="datetimeFigureOut">
              <a:rPr kumimoji="1" lang="ja-JP" altLang="en-US" smtClean="0"/>
              <a:t>2019/7/10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421414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9F0E639E-B6AF-464E-982F-F88AA8673898}" type="datetimeFigureOut">
              <a:rPr kumimoji="1" lang="ja-JP" altLang="en-US" smtClean="0"/>
              <a:t>2019/7/10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1815039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9F0E639E-B6AF-464E-982F-F88AA8673898}" type="datetimeFigureOut">
              <a:rPr kumimoji="1" lang="ja-JP" altLang="en-US" smtClean="0"/>
              <a:t>2019/7/10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2850895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9F0E639E-B6AF-464E-982F-F88AA8673898}" type="datetimeFigureOut">
              <a:rPr kumimoji="1" lang="ja-JP" altLang="en-US" smtClean="0"/>
              <a:t>2019/7/10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3683286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9F0E639E-B6AF-464E-982F-F88AA8673898}" type="datetimeFigureOut">
              <a:rPr kumimoji="1" lang="ja-JP" altLang="en-US" smtClean="0"/>
              <a:t>2019/7/10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1102726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9F0E639E-B6AF-464E-982F-F88AA8673898}" type="datetimeFigureOut">
              <a:rPr kumimoji="1" lang="ja-JP" altLang="en-US" smtClean="0"/>
              <a:t>2019/7/10</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1478935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9F0E639E-B6AF-464E-982F-F88AA8673898}" type="datetimeFigureOut">
              <a:rPr kumimoji="1" lang="ja-JP" altLang="en-US" smtClean="0"/>
              <a:t>2019/7/10</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42077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9F0E639E-B6AF-464E-982F-F88AA8673898}" type="datetimeFigureOut">
              <a:rPr kumimoji="1" lang="ja-JP" altLang="en-US" smtClean="0"/>
              <a:t>2019/7/10</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19621717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9F0E639E-B6AF-464E-982F-F88AA8673898}" type="datetimeFigureOut">
              <a:rPr kumimoji="1" lang="ja-JP" altLang="en-US" smtClean="0"/>
              <a:t>2019/7/10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94987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9F0E639E-B6AF-464E-982F-F88AA8673898}" type="datetimeFigureOut">
              <a:rPr kumimoji="1" lang="ja-JP" altLang="en-US" smtClean="0"/>
              <a:t>2019/7/10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1082303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0E639E-B6AF-464E-982F-F88AA8673898}" type="datetimeFigureOut">
              <a:rPr kumimoji="1" lang="ja-JP" altLang="en-US" smtClean="0"/>
              <a:t>2019/7/10</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DE5DD1-0D45-4AEA-BFDC-D81F14E13DA4}" type="slidenum">
              <a:rPr kumimoji="1" lang="ja-JP" altLang="en-US" smtClean="0"/>
              <a:t>‹#›</a:t>
            </a:fld>
            <a:endParaRPr kumimoji="1" lang="ja-JP" altLang="en-US"/>
          </a:p>
        </p:txBody>
      </p:sp>
    </p:spTree>
    <p:extLst>
      <p:ext uri="{BB962C8B-B14F-4D97-AF65-F5344CB8AC3E}">
        <p14:creationId xmlns:p14="http://schemas.microsoft.com/office/powerpoint/2010/main" val="34981557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7"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health.go.ke/health-best-practice/"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health.go.ke/health-best-practice/"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07156" y="2703628"/>
            <a:ext cx="12299156" cy="2803581"/>
          </a:xfrm>
        </p:spPr>
        <p:txBody>
          <a:bodyPr>
            <a:normAutofit/>
          </a:bodyPr>
          <a:lstStyle/>
          <a:p>
            <a:r>
              <a:rPr lang="en-US" altLang="ja-JP" sz="7200" b="1" dirty="0"/>
              <a:t>AWP Handbook </a:t>
            </a:r>
            <a:br>
              <a:rPr lang="en-US" altLang="ja-JP" sz="7200" b="1" dirty="0"/>
            </a:br>
            <a:r>
              <a:rPr lang="en-US" altLang="ja-JP" sz="5400" b="1" dirty="0"/>
              <a:t>For Level 2&amp;3 Health Facilities</a:t>
            </a:r>
            <a:br>
              <a:rPr lang="en-US" altLang="ja-JP" sz="5400" b="1" dirty="0"/>
            </a:br>
            <a:r>
              <a:rPr lang="en-US" altLang="ja-JP" sz="5400" b="1" dirty="0">
                <a:solidFill>
                  <a:schemeClr val="accent2">
                    <a:lumMod val="75000"/>
                  </a:schemeClr>
                </a:solidFill>
              </a:rPr>
              <a:t>&lt;</a:t>
            </a:r>
            <a:r>
              <a:rPr lang="en-US" altLang="ja-JP" sz="5400" b="1" i="1" dirty="0">
                <a:solidFill>
                  <a:schemeClr val="accent2">
                    <a:lumMod val="75000"/>
                  </a:schemeClr>
                </a:solidFill>
              </a:rPr>
              <a:t>sensitization tool&gt;</a:t>
            </a:r>
            <a:endParaRPr lang="ja-JP" altLang="en-US" sz="5400" b="1" i="1" dirty="0">
              <a:solidFill>
                <a:schemeClr val="accent2">
                  <a:lumMod val="75000"/>
                </a:schemeClr>
              </a:solidFill>
            </a:endParaRPr>
          </a:p>
        </p:txBody>
      </p:sp>
      <p:sp>
        <p:nvSpPr>
          <p:cNvPr id="3" name="サブタイトル 2"/>
          <p:cNvSpPr>
            <a:spLocks noGrp="1"/>
          </p:cNvSpPr>
          <p:nvPr>
            <p:ph type="subTitle" idx="1"/>
          </p:nvPr>
        </p:nvSpPr>
        <p:spPr>
          <a:xfrm>
            <a:off x="0" y="5939789"/>
            <a:ext cx="12192000" cy="1408385"/>
          </a:xfrm>
        </p:spPr>
        <p:txBody>
          <a:bodyPr/>
          <a:lstStyle/>
          <a:p>
            <a:r>
              <a:rPr kumimoji="1" lang="en-US" altLang="ja-JP" dirty="0"/>
              <a:t>Supported by JICA</a:t>
            </a:r>
            <a:r>
              <a:rPr kumimoji="1" lang="ja-JP" altLang="en-US" dirty="0"/>
              <a:t> </a:t>
            </a:r>
            <a:r>
              <a:rPr kumimoji="1" lang="en-US" altLang="ja-JP" dirty="0"/>
              <a:t>OCCADEP</a:t>
            </a:r>
          </a:p>
        </p:txBody>
      </p:sp>
      <p:pic>
        <p:nvPicPr>
          <p:cNvPr id="5" name="Picture 4">
            <a:extLst>
              <a:ext uri="{FF2B5EF4-FFF2-40B4-BE49-F238E27FC236}">
                <a16:creationId xmlns:a16="http://schemas.microsoft.com/office/drawing/2014/main" id="{102C46CA-9E15-4363-B0CC-FD08686DE0A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106668" y="868543"/>
            <a:ext cx="1801396" cy="1223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a:extLst>
              <a:ext uri="{FF2B5EF4-FFF2-40B4-BE49-F238E27FC236}">
                <a16:creationId xmlns:a16="http://schemas.microsoft.com/office/drawing/2014/main" id="{512FA6E9-9ECF-4975-93E9-9893B461A19C}"/>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868406" y="868543"/>
            <a:ext cx="1392875" cy="135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図 6">
            <a:extLst>
              <a:ext uri="{FF2B5EF4-FFF2-40B4-BE49-F238E27FC236}">
                <a16:creationId xmlns:a16="http://schemas.microsoft.com/office/drawing/2014/main" id="{E4F1BC33-9747-4593-A025-B61413216EA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8484" y="976494"/>
            <a:ext cx="1801396" cy="1062557"/>
          </a:xfrm>
          <a:prstGeom prst="rect">
            <a:avLst/>
          </a:prstGeom>
        </p:spPr>
      </p:pic>
      <p:pic>
        <p:nvPicPr>
          <p:cNvPr id="9" name="図 8">
            <a:extLst>
              <a:ext uri="{FF2B5EF4-FFF2-40B4-BE49-F238E27FC236}">
                <a16:creationId xmlns:a16="http://schemas.microsoft.com/office/drawing/2014/main" id="{A88FA4F0-53B5-4F9E-B46F-2CC4B788D05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11719" y="708215"/>
            <a:ext cx="1511300" cy="1412073"/>
          </a:xfrm>
          <a:prstGeom prst="rect">
            <a:avLst/>
          </a:prstGeom>
        </p:spPr>
      </p:pic>
    </p:spTree>
    <p:extLst>
      <p:ext uri="{BB962C8B-B14F-4D97-AF65-F5344CB8AC3E}">
        <p14:creationId xmlns:p14="http://schemas.microsoft.com/office/powerpoint/2010/main" val="34445991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1141269" y="202399"/>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5" name="テキスト ボックス 4">
            <a:extLst>
              <a:ext uri="{FF2B5EF4-FFF2-40B4-BE49-F238E27FC236}">
                <a16:creationId xmlns:a16="http://schemas.microsoft.com/office/drawing/2014/main" id="{358F5783-0B8B-4488-BB5A-BCA173B8D441}"/>
              </a:ext>
            </a:extLst>
          </p:cNvPr>
          <p:cNvSpPr txBox="1"/>
          <p:nvPr/>
        </p:nvSpPr>
        <p:spPr>
          <a:xfrm>
            <a:off x="462949" y="124382"/>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graphicFrame>
        <p:nvGraphicFramePr>
          <p:cNvPr id="8" name="コンテンツ プレースホルダー 56">
            <a:extLst>
              <a:ext uri="{FF2B5EF4-FFF2-40B4-BE49-F238E27FC236}">
                <a16:creationId xmlns:a16="http://schemas.microsoft.com/office/drawing/2014/main" id="{4E6F75BD-A694-4A74-AF3F-EE8D725CF046}"/>
              </a:ext>
            </a:extLst>
          </p:cNvPr>
          <p:cNvGraphicFramePr>
            <a:graphicFrameLocks/>
          </p:cNvGraphicFramePr>
          <p:nvPr/>
        </p:nvGraphicFramePr>
        <p:xfrm>
          <a:off x="462949" y="788507"/>
          <a:ext cx="11179552" cy="457200"/>
        </p:xfrm>
        <a:graphic>
          <a:graphicData uri="http://schemas.openxmlformats.org/drawingml/2006/table">
            <a:tbl>
              <a:tblPr firstRow="1" bandRow="1">
                <a:tableStyleId>{5C22544A-7EE6-4342-B048-85BDC9FD1C3A}</a:tableStyleId>
              </a:tblPr>
              <a:tblGrid>
                <a:gridCol w="11179552">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a. MOH Reports</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sp>
        <p:nvSpPr>
          <p:cNvPr id="10" name="コンテンツ プレースホルダー 2">
            <a:extLst>
              <a:ext uri="{FF2B5EF4-FFF2-40B4-BE49-F238E27FC236}">
                <a16:creationId xmlns:a16="http://schemas.microsoft.com/office/drawing/2014/main" id="{0BD6116C-C39F-4B57-B56A-A7D663B9DA49}"/>
              </a:ext>
            </a:extLst>
          </p:cNvPr>
          <p:cNvSpPr txBox="1">
            <a:spLocks/>
          </p:cNvSpPr>
          <p:nvPr/>
        </p:nvSpPr>
        <p:spPr>
          <a:xfrm>
            <a:off x="7260903" y="1294657"/>
            <a:ext cx="5462844" cy="276024"/>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just">
              <a:lnSpc>
                <a:spcPct val="100000"/>
              </a:lnSpc>
              <a:buNone/>
            </a:pPr>
            <a:r>
              <a:rPr lang="en-US" altLang="ja-JP" sz="2400" dirty="0"/>
              <a:t>Use monthly Summary tool  </a:t>
            </a:r>
            <a:endParaRPr lang="ja-JP" altLang="en-US" sz="2400" dirty="0"/>
          </a:p>
        </p:txBody>
      </p:sp>
      <p:cxnSp>
        <p:nvCxnSpPr>
          <p:cNvPr id="11" name="直線矢印コネクタ 10">
            <a:extLst>
              <a:ext uri="{FF2B5EF4-FFF2-40B4-BE49-F238E27FC236}">
                <a16:creationId xmlns:a16="http://schemas.microsoft.com/office/drawing/2014/main" id="{7F9F53CE-3AF6-455A-80AC-5658D3658B17}"/>
              </a:ext>
            </a:extLst>
          </p:cNvPr>
          <p:cNvCxnSpPr/>
          <p:nvPr/>
        </p:nvCxnSpPr>
        <p:spPr>
          <a:xfrm>
            <a:off x="9254193" y="1658855"/>
            <a:ext cx="0" cy="202137"/>
          </a:xfrm>
          <a:prstGeom prst="straightConnector1">
            <a:avLst/>
          </a:prstGeom>
          <a:ln w="38100">
            <a:solidFill>
              <a:srgbClr val="C87D0E"/>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2" name="表 11">
            <a:extLst>
              <a:ext uri="{FF2B5EF4-FFF2-40B4-BE49-F238E27FC236}">
                <a16:creationId xmlns:a16="http://schemas.microsoft.com/office/drawing/2014/main" id="{2B78D9D0-A21F-4205-A6A3-25F77971096F}"/>
              </a:ext>
            </a:extLst>
          </p:cNvPr>
          <p:cNvGraphicFramePr>
            <a:graphicFrameLocks noGrp="1"/>
          </p:cNvGraphicFramePr>
          <p:nvPr>
            <p:extLst>
              <p:ext uri="{D42A27DB-BD31-4B8C-83A1-F6EECF244321}">
                <p14:modId xmlns:p14="http://schemas.microsoft.com/office/powerpoint/2010/main" val="1080021999"/>
              </p:ext>
            </p:extLst>
          </p:nvPr>
        </p:nvGraphicFramePr>
        <p:xfrm>
          <a:off x="360471" y="1962893"/>
          <a:ext cx="11384508" cy="4053840"/>
        </p:xfrm>
        <a:graphic>
          <a:graphicData uri="http://schemas.openxmlformats.org/drawingml/2006/table">
            <a:tbl>
              <a:tblPr firstRow="1" bandRow="1"/>
              <a:tblGrid>
                <a:gridCol w="3916254">
                  <a:extLst>
                    <a:ext uri="{9D8B030D-6E8A-4147-A177-3AD203B41FA5}">
                      <a16:colId xmlns:a16="http://schemas.microsoft.com/office/drawing/2014/main" val="2108525656"/>
                    </a:ext>
                  </a:extLst>
                </a:gridCol>
                <a:gridCol w="3371850">
                  <a:extLst>
                    <a:ext uri="{9D8B030D-6E8A-4147-A177-3AD203B41FA5}">
                      <a16:colId xmlns:a16="http://schemas.microsoft.com/office/drawing/2014/main" val="3008430154"/>
                    </a:ext>
                  </a:extLst>
                </a:gridCol>
                <a:gridCol w="4096404">
                  <a:extLst>
                    <a:ext uri="{9D8B030D-6E8A-4147-A177-3AD203B41FA5}">
                      <a16:colId xmlns:a16="http://schemas.microsoft.com/office/drawing/2014/main" val="1599934493"/>
                    </a:ext>
                  </a:extLst>
                </a:gridCol>
              </a:tblGrid>
              <a:tr h="40696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r>
                        <a:rPr kumimoji="1" lang="en-US" altLang="ja-JP" sz="1400" b="1" dirty="0">
                          <a:latin typeface="+mn-lt"/>
                        </a:rPr>
                        <a:t>Daily data collection tool</a:t>
                      </a:r>
                      <a:endParaRPr kumimoji="1" lang="ja-JP" altLang="en-US" sz="1400" b="1" dirty="0">
                        <a:latin typeface="+mn-lt"/>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r>
                        <a:rPr kumimoji="1" lang="en-US" altLang="ja-JP" sz="1400" b="1" dirty="0">
                          <a:latin typeface="+mn-lt"/>
                        </a:rPr>
                        <a:t>Collation tool </a:t>
                      </a:r>
                      <a:endParaRPr kumimoji="1" lang="ja-JP" altLang="en-US" sz="1400" b="1" dirty="0">
                        <a:latin typeface="+mn-lt"/>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r>
                        <a:rPr kumimoji="1" lang="en-US" altLang="ja-JP" sz="1400" b="1" dirty="0">
                          <a:solidFill>
                            <a:schemeClr val="tx1"/>
                          </a:solidFill>
                          <a:latin typeface="+mn-lt"/>
                        </a:rPr>
                        <a:t>Monthly summary tool</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1" lang="en-US" altLang="ja-JP" sz="1400" b="1" dirty="0">
                          <a:latin typeface="+mn-lt"/>
                        </a:rPr>
                        <a:t>(Aggregation tool)</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423351119"/>
                  </a:ext>
                </a:extLst>
              </a:tr>
              <a:tr h="65459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indent="-285750">
                        <a:buFont typeface="Arial" panose="020B0604020202020204" pitchFamily="34" charset="0"/>
                        <a:buChar char="•"/>
                      </a:pPr>
                      <a:r>
                        <a:rPr kumimoji="1" lang="en-US" altLang="ja-JP" sz="1600" dirty="0">
                          <a:latin typeface="Calibri 本文"/>
                        </a:rPr>
                        <a:t>(MOH 209) Radiology Register</a:t>
                      </a:r>
                    </a:p>
                    <a:p>
                      <a:pPr marL="285750" indent="-285750">
                        <a:buFont typeface="Arial" panose="020B0604020202020204" pitchFamily="34" charset="0"/>
                        <a:buChar char="•"/>
                      </a:pPr>
                      <a:r>
                        <a:rPr kumimoji="1" lang="en-US" altLang="ja-JP" sz="1600" dirty="0">
                          <a:latin typeface="Calibri 本文"/>
                        </a:rPr>
                        <a:t>(MOH 240) Laboratory Register</a:t>
                      </a:r>
                    </a:p>
                    <a:p>
                      <a:pPr marL="285750" indent="-285750">
                        <a:buFont typeface="Arial" panose="020B0604020202020204" pitchFamily="34" charset="0"/>
                        <a:buChar char="•"/>
                      </a:pPr>
                      <a:r>
                        <a:rPr kumimoji="1" lang="en-US" altLang="ja-JP" sz="1600" dirty="0">
                          <a:latin typeface="Calibri 本文"/>
                        </a:rPr>
                        <a:t>(</a:t>
                      </a:r>
                      <a:r>
                        <a:rPr kumimoji="1" lang="en-US" altLang="ja-JP" sz="1600" dirty="0">
                          <a:solidFill>
                            <a:schemeClr val="tx1"/>
                          </a:solidFill>
                          <a:latin typeface="Calibri 本文"/>
                        </a:rPr>
                        <a:t>MOH204 A &amp; B) Outpatient register </a:t>
                      </a:r>
                    </a:p>
                    <a:p>
                      <a:pPr marL="285750" indent="-285750">
                        <a:buFont typeface="Arial" panose="020B0604020202020204" pitchFamily="34" charset="0"/>
                        <a:buChar char="•"/>
                      </a:pPr>
                      <a:r>
                        <a:rPr kumimoji="1" lang="en-US" altLang="ja-JP" sz="1600" dirty="0">
                          <a:solidFill>
                            <a:schemeClr val="tx1"/>
                          </a:solidFill>
                          <a:latin typeface="Calibri 本文"/>
                        </a:rPr>
                        <a:t>Other registers (MOH511, 405, 406, 512,301,333)</a:t>
                      </a: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indent="-285750">
                        <a:buFont typeface="Arial" panose="020B0604020202020204" pitchFamily="34" charset="0"/>
                        <a:buChar char="•"/>
                      </a:pPr>
                      <a:r>
                        <a:rPr kumimoji="1" lang="en-US" altLang="ja-JP" sz="1600" dirty="0">
                          <a:latin typeface="Calibri 本文"/>
                        </a:rPr>
                        <a:t>No specific data collation tools</a:t>
                      </a:r>
                      <a:endParaRPr kumimoji="1" lang="ja-JP" altLang="en-US" sz="1600" dirty="0">
                        <a:latin typeface="Calibri 本文"/>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177800" indent="-177800">
                        <a:buFont typeface="Arial" panose="020B0604020202020204" pitchFamily="34" charset="0"/>
                        <a:buChar char="•"/>
                      </a:pPr>
                      <a:r>
                        <a:rPr kumimoji="1" lang="en-US" altLang="ja-JP" sz="1600" dirty="0">
                          <a:latin typeface="Calibri 本文"/>
                        </a:rPr>
                        <a:t>(MOH</a:t>
                      </a:r>
                      <a:r>
                        <a:rPr kumimoji="1" lang="ja-JP" altLang="en-US" sz="1600" dirty="0">
                          <a:latin typeface="Calibri 本文"/>
                        </a:rPr>
                        <a:t> </a:t>
                      </a:r>
                      <a:r>
                        <a:rPr kumimoji="1" lang="en-US" altLang="ja-JP" sz="1600" dirty="0">
                          <a:latin typeface="Calibri 本文"/>
                        </a:rPr>
                        <a:t>717) Workload Summary</a:t>
                      </a:r>
                      <a:endParaRPr kumimoji="1" lang="ja-JP" altLang="en-US" sz="1600" dirty="0">
                        <a:latin typeface="Calibri 本文"/>
                      </a:endParaRPr>
                    </a:p>
                  </a:txBody>
                  <a:tcPr>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329509799"/>
                  </a:ext>
                </a:extLst>
              </a:tr>
              <a:tr h="36195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indent="-285750">
                        <a:buFont typeface="Arial" panose="020B0604020202020204" pitchFamily="34" charset="0"/>
                        <a:buChar char="•"/>
                      </a:pPr>
                      <a:r>
                        <a:rPr kumimoji="1" lang="en-US" altLang="ja-JP" sz="1600" dirty="0">
                          <a:latin typeface="Calibri 本文"/>
                        </a:rPr>
                        <a:t>(MOH 301) Inpatient register</a:t>
                      </a:r>
                    </a:p>
                    <a:p>
                      <a:pPr marL="285750" indent="-285750">
                        <a:buFont typeface="Arial" panose="020B0604020202020204" pitchFamily="34" charset="0"/>
                        <a:buChar char="•"/>
                      </a:pPr>
                      <a:r>
                        <a:rPr kumimoji="1" lang="en-US" altLang="ja-JP" sz="1600" dirty="0">
                          <a:latin typeface="Calibri 本文"/>
                        </a:rPr>
                        <a:t>(MOH 268) Diagnostic Disease Index</a:t>
                      </a:r>
                      <a:endParaRPr kumimoji="1" lang="ja-JP" altLang="en-US" sz="1600" dirty="0">
                        <a:latin typeface="Calibri 本文"/>
                      </a:endParaRP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600" dirty="0">
                          <a:latin typeface="Calibri 本文"/>
                        </a:rPr>
                        <a:t>No specific data collation tools</a:t>
                      </a:r>
                      <a:endParaRPr kumimoji="1" lang="ja-JP" altLang="en-US" sz="1600" dirty="0">
                        <a:latin typeface="Calibri 本文"/>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177800" indent="-177800">
                        <a:buFont typeface="Arial" panose="020B0604020202020204" pitchFamily="34" charset="0"/>
                        <a:buChar char="•"/>
                      </a:pPr>
                      <a:r>
                        <a:rPr kumimoji="1" lang="en-US" altLang="ja-JP" sz="1600" dirty="0">
                          <a:latin typeface="Calibri 本文"/>
                        </a:rPr>
                        <a:t>(MOH 718) In-patient morbidity and mortality summary sheet </a:t>
                      </a:r>
                      <a:endParaRPr kumimoji="1" lang="ja-JP" altLang="en-US" sz="1600" dirty="0">
                        <a:latin typeface="Calibri 本文"/>
                      </a:endParaRPr>
                    </a:p>
                  </a:txBody>
                  <a:tcPr>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20721694"/>
                  </a:ext>
                </a:extLst>
              </a:tr>
              <a:tr h="40696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buFont typeface="Arial" panose="020B0604020202020204" pitchFamily="34" charset="0"/>
                        <a:buNone/>
                      </a:pPr>
                      <a:r>
                        <a:rPr kumimoji="1" lang="en-US" altLang="ja-JP" sz="1600" dirty="0">
                          <a:latin typeface="Calibri 本文"/>
                        </a:rPr>
                        <a:t>Services summaries used as source</a:t>
                      </a:r>
                      <a:endParaRPr kumimoji="1" lang="ja-JP" altLang="en-US" sz="1600" dirty="0">
                        <a:latin typeface="Calibri 本文"/>
                      </a:endParaRP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600" dirty="0">
                          <a:latin typeface="Calibri 本文"/>
                        </a:rPr>
                        <a:t>No specific data collation tools</a:t>
                      </a:r>
                      <a:endParaRPr kumimoji="1" lang="ja-JP" altLang="en-US" sz="1600" dirty="0">
                        <a:latin typeface="Calibri 本文"/>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177800" indent="-177800">
                        <a:buFont typeface="Arial" panose="020B0604020202020204" pitchFamily="34" charset="0"/>
                        <a:buChar char="•"/>
                      </a:pPr>
                      <a:r>
                        <a:rPr kumimoji="1" lang="en-US" altLang="ja-JP" sz="1600" dirty="0">
                          <a:latin typeface="Calibri 本文"/>
                        </a:rPr>
                        <a:t>(MOH105) Service delivery report   or</a:t>
                      </a:r>
                    </a:p>
                    <a:p>
                      <a:pPr marL="0" indent="0">
                        <a:buFont typeface="Arial" panose="020B0604020202020204" pitchFamily="34" charset="0"/>
                        <a:buNone/>
                      </a:pPr>
                      <a:r>
                        <a:rPr kumimoji="1" lang="en-US" altLang="ja-JP" sz="1600" dirty="0">
                          <a:latin typeface="Calibri 本文"/>
                        </a:rPr>
                        <a:t>    AWP Service Delivery Report</a:t>
                      </a:r>
                      <a:endParaRPr kumimoji="1" lang="ja-JP" altLang="en-US" sz="1600" dirty="0">
                        <a:latin typeface="Calibri 本文"/>
                      </a:endParaRPr>
                    </a:p>
                  </a:txBody>
                  <a:tcPr>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957105987"/>
                  </a:ext>
                </a:extLst>
              </a:tr>
              <a:tr h="720010">
                <a:tc>
                  <a:txBody>
                    <a:bodyPr/>
                    <a:lstStyle/>
                    <a:p>
                      <a:pPr marL="171450" indent="-171450">
                        <a:buFont typeface="Arial" panose="020B0604020202020204" pitchFamily="34" charset="0"/>
                        <a:buChar char="•"/>
                      </a:pPr>
                      <a:r>
                        <a:rPr kumimoji="1" lang="en-US" altLang="ja-JP" sz="1600" dirty="0">
                          <a:solidFill>
                            <a:schemeClr val="tx1"/>
                          </a:solidFill>
                          <a:latin typeface="Calibri 本文"/>
                        </a:rPr>
                        <a:t>ART cohort</a:t>
                      </a:r>
                    </a:p>
                    <a:p>
                      <a:pPr marL="171450" indent="-171450">
                        <a:buFont typeface="Arial" panose="020B0604020202020204" pitchFamily="34" charset="0"/>
                        <a:buChar char="•"/>
                      </a:pPr>
                      <a:r>
                        <a:rPr kumimoji="1" lang="en-US" altLang="ja-JP" sz="1600" dirty="0">
                          <a:solidFill>
                            <a:schemeClr val="tx1"/>
                          </a:solidFill>
                          <a:latin typeface="Calibri 本文"/>
                        </a:rPr>
                        <a:t>TB register </a:t>
                      </a:r>
                    </a:p>
                    <a:p>
                      <a:pPr marL="171450" indent="-171450">
                        <a:buFont typeface="Arial" panose="020B0604020202020204" pitchFamily="34" charset="0"/>
                        <a:buChar char="•"/>
                      </a:pPr>
                      <a:r>
                        <a:rPr kumimoji="1" lang="en-US" altLang="ja-JP" sz="1600" dirty="0">
                          <a:solidFill>
                            <a:schemeClr val="tx1"/>
                          </a:solidFill>
                          <a:latin typeface="Calibri 本文"/>
                        </a:rPr>
                        <a:t>(MOH403) ANC register  </a:t>
                      </a:r>
                    </a:p>
                    <a:p>
                      <a:pPr marL="171450" indent="-171450">
                        <a:buFont typeface="Arial" panose="020B0604020202020204" pitchFamily="34" charset="0"/>
                        <a:buChar char="•"/>
                      </a:pPr>
                      <a:r>
                        <a:rPr kumimoji="1" lang="en-US" altLang="ja-JP" sz="1600" dirty="0">
                          <a:solidFill>
                            <a:schemeClr val="tx1"/>
                          </a:solidFill>
                          <a:latin typeface="Calibri 本文"/>
                        </a:rPr>
                        <a:t>(MOH362) HTS register</a:t>
                      </a:r>
                      <a:endParaRPr kumimoji="1" lang="ja-JP" altLang="en-US" sz="1600" dirty="0">
                        <a:solidFill>
                          <a:schemeClr val="tx1"/>
                        </a:solidFill>
                        <a:latin typeface="Calibri 本文"/>
                      </a:endParaRP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600" dirty="0">
                          <a:solidFill>
                            <a:schemeClr val="tx1"/>
                          </a:solidFill>
                          <a:latin typeface="Calibri 本文"/>
                        </a:rPr>
                        <a:t>Daily activity register</a:t>
                      </a:r>
                      <a:endParaRPr kumimoji="1" lang="ja-JP" altLang="en-US" sz="1600" dirty="0">
                        <a:solidFill>
                          <a:schemeClr val="tx1"/>
                        </a:solidFill>
                        <a:latin typeface="Calibri 本文"/>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p>
                      <a:pPr marL="177800" indent="-177800">
                        <a:buFont typeface="Arial" panose="020B0604020202020204" pitchFamily="34" charset="0"/>
                        <a:buChar char="•"/>
                      </a:pPr>
                      <a:r>
                        <a:rPr kumimoji="1" lang="en-US" altLang="ja-JP" sz="1600" dirty="0">
                          <a:latin typeface="Calibri 本文"/>
                        </a:rPr>
                        <a:t>(MOH731)  National AIDS &amp; STI Control Program- NASCOP Comprehensive HIV/AIDS reporting form</a:t>
                      </a:r>
                      <a:endParaRPr kumimoji="1" lang="ja-JP" altLang="en-US" sz="1600" dirty="0">
                        <a:latin typeface="Calibri 本文"/>
                      </a:endParaRPr>
                    </a:p>
                  </a:txBody>
                  <a:tcPr>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228572869"/>
                  </a:ext>
                </a:extLst>
              </a:tr>
            </a:tbl>
          </a:graphicData>
        </a:graphic>
      </p:graphicFrame>
    </p:spTree>
    <p:extLst>
      <p:ext uri="{BB962C8B-B14F-4D97-AF65-F5344CB8AC3E}">
        <p14:creationId xmlns:p14="http://schemas.microsoft.com/office/powerpoint/2010/main" val="2071951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1141269" y="514819"/>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5" name="テキスト ボックス 4">
            <a:extLst>
              <a:ext uri="{FF2B5EF4-FFF2-40B4-BE49-F238E27FC236}">
                <a16:creationId xmlns:a16="http://schemas.microsoft.com/office/drawing/2014/main" id="{358F5783-0B8B-4488-BB5A-BCA173B8D441}"/>
              </a:ext>
            </a:extLst>
          </p:cNvPr>
          <p:cNvSpPr txBox="1"/>
          <p:nvPr/>
        </p:nvSpPr>
        <p:spPr>
          <a:xfrm>
            <a:off x="462949" y="436802"/>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graphicFrame>
        <p:nvGraphicFramePr>
          <p:cNvPr id="8" name="コンテンツ プレースホルダー 56">
            <a:extLst>
              <a:ext uri="{FF2B5EF4-FFF2-40B4-BE49-F238E27FC236}">
                <a16:creationId xmlns:a16="http://schemas.microsoft.com/office/drawing/2014/main" id="{4E6F75BD-A694-4A74-AF3F-EE8D725CF046}"/>
              </a:ext>
            </a:extLst>
          </p:cNvPr>
          <p:cNvGraphicFramePr>
            <a:graphicFrameLocks/>
          </p:cNvGraphicFramePr>
          <p:nvPr>
            <p:extLst>
              <p:ext uri="{D42A27DB-BD31-4B8C-83A1-F6EECF244321}">
                <p14:modId xmlns:p14="http://schemas.microsoft.com/office/powerpoint/2010/main" val="2279286249"/>
              </p:ext>
            </p:extLst>
          </p:nvPr>
        </p:nvGraphicFramePr>
        <p:xfrm>
          <a:off x="462949" y="1100927"/>
          <a:ext cx="11179552" cy="457200"/>
        </p:xfrm>
        <a:graphic>
          <a:graphicData uri="http://schemas.openxmlformats.org/drawingml/2006/table">
            <a:tbl>
              <a:tblPr firstRow="1" bandRow="1">
                <a:tableStyleId>{5C22544A-7EE6-4342-B048-85BDC9FD1C3A}</a:tableStyleId>
              </a:tblPr>
              <a:tblGrid>
                <a:gridCol w="11179552">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b. Data and Information from CHMT/SCHMT</a:t>
                      </a: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graphicFrame>
        <p:nvGraphicFramePr>
          <p:cNvPr id="12" name="表 11">
            <a:extLst>
              <a:ext uri="{FF2B5EF4-FFF2-40B4-BE49-F238E27FC236}">
                <a16:creationId xmlns:a16="http://schemas.microsoft.com/office/drawing/2014/main" id="{79ABA78E-DDC1-45D3-9176-A594CF55982C}"/>
              </a:ext>
            </a:extLst>
          </p:cNvPr>
          <p:cNvGraphicFramePr>
            <a:graphicFrameLocks noGrp="1"/>
          </p:cNvGraphicFramePr>
          <p:nvPr>
            <p:extLst>
              <p:ext uri="{D42A27DB-BD31-4B8C-83A1-F6EECF244321}">
                <p14:modId xmlns:p14="http://schemas.microsoft.com/office/powerpoint/2010/main" val="4167422059"/>
              </p:ext>
            </p:extLst>
          </p:nvPr>
        </p:nvGraphicFramePr>
        <p:xfrm>
          <a:off x="1007462" y="2670232"/>
          <a:ext cx="9642563" cy="3444240"/>
        </p:xfrm>
        <a:graphic>
          <a:graphicData uri="http://schemas.openxmlformats.org/drawingml/2006/table">
            <a:tbl>
              <a:tblPr firstRow="1" bandRow="1">
                <a:tableStyleId>{5940675A-B579-460E-94D1-54222C63F5DA}</a:tableStyleId>
              </a:tblPr>
              <a:tblGrid>
                <a:gridCol w="1932023">
                  <a:extLst>
                    <a:ext uri="{9D8B030D-6E8A-4147-A177-3AD203B41FA5}">
                      <a16:colId xmlns:a16="http://schemas.microsoft.com/office/drawing/2014/main" val="1947759694"/>
                    </a:ext>
                  </a:extLst>
                </a:gridCol>
                <a:gridCol w="7710540">
                  <a:extLst>
                    <a:ext uri="{9D8B030D-6E8A-4147-A177-3AD203B41FA5}">
                      <a16:colId xmlns:a16="http://schemas.microsoft.com/office/drawing/2014/main" val="65093033"/>
                    </a:ext>
                  </a:extLst>
                </a:gridCol>
              </a:tblGrid>
              <a:tr h="221545">
                <a:tc gridSpan="2">
                  <a:txBody>
                    <a:bodyPr/>
                    <a:lstStyle/>
                    <a:p>
                      <a:pPr algn="ctr"/>
                      <a:r>
                        <a:rPr kumimoji="1" lang="en-US" altLang="ja-JP" sz="1600" b="1" dirty="0"/>
                        <a:t>Data CHMT and SCHMT prepare</a:t>
                      </a:r>
                      <a:endParaRPr kumimoji="1" lang="ja-JP" altLang="en-US" sz="1600" b="1" dirty="0"/>
                    </a:p>
                  </a:txBody>
                  <a:tcPr anchor="ctr">
                    <a:solidFill>
                      <a:schemeClr val="accent2">
                        <a:lumMod val="20000"/>
                        <a:lumOff val="80000"/>
                      </a:schemeClr>
                    </a:solidFill>
                  </a:tcPr>
                </a:tc>
                <a:tc hMerge="1">
                  <a:txBody>
                    <a:bodyPr/>
                    <a:lstStyle/>
                    <a:p>
                      <a:pPr marL="358775" marR="0" lvl="0" indent="26670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1000" b="0" dirty="0"/>
                    </a:p>
                  </a:txBody>
                  <a:tcPr anchor="ctr"/>
                </a:tc>
                <a:extLst>
                  <a:ext uri="{0D108BD9-81ED-4DB2-BD59-A6C34878D82A}">
                    <a16:rowId xmlns:a16="http://schemas.microsoft.com/office/drawing/2014/main" val="2669516657"/>
                  </a:ext>
                </a:extLst>
              </a:tr>
              <a:tr h="370840">
                <a:tc>
                  <a:txBody>
                    <a:bodyPr/>
                    <a:lstStyle/>
                    <a:p>
                      <a:r>
                        <a:rPr kumimoji="1" lang="en-US" altLang="ja-JP" sz="1600" b="1" dirty="0"/>
                        <a:t>CHMT</a:t>
                      </a:r>
                      <a:endParaRPr kumimoji="1" lang="ja-JP" altLang="en-US" sz="1600" b="1" dirty="0"/>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600" b="0" dirty="0"/>
                        <a:t>Section 1.2.5  Previous Financial Year Public Health Expenditure</a:t>
                      </a:r>
                    </a:p>
                    <a:p>
                      <a:pPr marL="357188" marR="0" lvl="0" indent="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600" b="0" dirty="0"/>
                        <a:t>       Amount allocated</a:t>
                      </a: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600" b="0" dirty="0"/>
                        <a:t>Section 3.2 Annual Program Based Service Delivery </a:t>
                      </a:r>
                      <a:r>
                        <a:rPr kumimoji="1" lang="en-US" altLang="ja-JP" sz="1600" b="0" dirty="0" err="1"/>
                        <a:t>Workplan</a:t>
                      </a:r>
                      <a:endParaRPr kumimoji="1" lang="en-US" altLang="ja-JP" sz="1600" b="0" dirty="0"/>
                    </a:p>
                    <a:p>
                      <a:pPr marL="622300" marR="0" lvl="0" indent="-265113"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600" b="0" dirty="0"/>
                        <a:t>Budget Ceiling </a:t>
                      </a:r>
                      <a:r>
                        <a:rPr kumimoji="1" lang="ja-JP" altLang="en-US" sz="1600" b="0" dirty="0">
                          <a:solidFill>
                            <a:schemeClr val="tx1"/>
                          </a:solidFill>
                        </a:rPr>
                        <a:t>　</a:t>
                      </a:r>
                      <a:endParaRPr kumimoji="1" lang="en-US" altLang="ja-JP" sz="1600" b="0" dirty="0"/>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600" b="0" dirty="0"/>
                        <a:t>Section 4    Budget Distribution </a:t>
                      </a:r>
                    </a:p>
                    <a:p>
                      <a:pPr marL="358775" marR="0" lvl="0" indent="26670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600" b="0" dirty="0"/>
                        <a:t>Budget Ceiling </a:t>
                      </a:r>
                      <a:r>
                        <a:rPr kumimoji="1" lang="ja-JP" altLang="en-US" sz="1600" b="0" dirty="0">
                          <a:solidFill>
                            <a:schemeClr val="tx1"/>
                          </a:solidFill>
                        </a:rPr>
                        <a:t>　</a:t>
                      </a:r>
                      <a:endParaRPr kumimoji="1" lang="ja-JP" altLang="en-US" sz="1600" b="1" dirty="0">
                        <a:solidFill>
                          <a:schemeClr val="tx1"/>
                        </a:solidFill>
                      </a:endParaRPr>
                    </a:p>
                  </a:txBody>
                  <a:tcPr anchor="ctr"/>
                </a:tc>
                <a:extLst>
                  <a:ext uri="{0D108BD9-81ED-4DB2-BD59-A6C34878D82A}">
                    <a16:rowId xmlns:a16="http://schemas.microsoft.com/office/drawing/2014/main" val="148356993"/>
                  </a:ext>
                </a:extLst>
              </a:tr>
              <a:tr h="370840">
                <a:tc>
                  <a:txBody>
                    <a:bodyPr/>
                    <a:lstStyle/>
                    <a:p>
                      <a:r>
                        <a:rPr kumimoji="1" lang="en-US" altLang="ja-JP" sz="1600" b="1" dirty="0"/>
                        <a:t>CHMT</a:t>
                      </a:r>
                      <a:r>
                        <a:rPr kumimoji="1" lang="ja-JP" altLang="en-US" sz="1600" b="1" dirty="0"/>
                        <a:t> </a:t>
                      </a:r>
                      <a:r>
                        <a:rPr kumimoji="1" lang="en-US" altLang="ja-JP" sz="1600" b="1" dirty="0"/>
                        <a:t>&amp; SCHMT </a:t>
                      </a:r>
                      <a:endParaRPr kumimoji="1" lang="ja-JP" altLang="en-US" sz="1600" b="1" dirty="0"/>
                    </a:p>
                  </a:txBody>
                  <a:tcPr anchor="ctr"/>
                </a:tc>
                <a:tc>
                  <a:txBody>
                    <a:bodyPr/>
                    <a:lstStyle/>
                    <a:p>
                      <a:r>
                        <a:rPr kumimoji="1" lang="en-US" altLang="ja-JP" sz="1600" dirty="0"/>
                        <a:t>Section 1.1.1 Population Breakdown and Description</a:t>
                      </a:r>
                    </a:p>
                    <a:p>
                      <a:pPr marL="641350" indent="-285750">
                        <a:buFont typeface="Arial" panose="020B0604020202020204" pitchFamily="34" charset="0"/>
                        <a:buChar char="•"/>
                      </a:pPr>
                      <a:r>
                        <a:rPr kumimoji="1" lang="en-US" altLang="ja-JP" sz="1600" dirty="0"/>
                        <a:t>Total population in the county</a:t>
                      </a:r>
                      <a:endParaRPr kumimoji="1" lang="en-US" altLang="ja-JP" sz="1600" b="1" dirty="0"/>
                    </a:p>
                    <a:p>
                      <a:pPr marL="641350" indent="-285750">
                        <a:buFont typeface="Arial" panose="020B0604020202020204" pitchFamily="34" charset="0"/>
                        <a:buChar char="•"/>
                      </a:pPr>
                      <a:r>
                        <a:rPr kumimoji="1" lang="en-US" altLang="ja-JP" sz="1600" dirty="0"/>
                        <a:t>Total number of households</a:t>
                      </a:r>
                    </a:p>
                    <a:p>
                      <a:pPr marL="641350" indent="-285750">
                        <a:buFont typeface="Arial" panose="020B0604020202020204" pitchFamily="34" charset="0"/>
                        <a:buChar char="•"/>
                      </a:pPr>
                      <a:r>
                        <a:rPr kumimoji="1" lang="en-US" altLang="ja-JP" sz="1600" dirty="0"/>
                        <a:t>Percentage of population segment estimates</a:t>
                      </a:r>
                    </a:p>
                    <a:p>
                      <a:pPr marL="0" indent="0">
                        <a:buFont typeface="Arial" panose="020B0604020202020204" pitchFamily="34" charset="0"/>
                        <a:buNone/>
                      </a:pPr>
                      <a:r>
                        <a:rPr kumimoji="1" lang="en-US" altLang="ja-JP" sz="1600" dirty="0"/>
                        <a:t>Section 1.2.3 Health Commodities Supplies and Products</a:t>
                      </a:r>
                    </a:p>
                    <a:p>
                      <a:pPr marL="622300" indent="-266700">
                        <a:buFont typeface="Arial" panose="020B0604020202020204" pitchFamily="34" charset="0"/>
                        <a:buChar char="•"/>
                      </a:pPr>
                      <a:r>
                        <a:rPr kumimoji="1" lang="en-US" altLang="ja-JP" sz="1600" dirty="0"/>
                        <a:t>Budget allocation (</a:t>
                      </a:r>
                      <a:r>
                        <a:rPr kumimoji="1" lang="en-US" altLang="ja-JP" sz="1600" dirty="0" err="1"/>
                        <a:t>ksh</a:t>
                      </a:r>
                      <a:r>
                        <a:rPr kumimoji="1" lang="en-US" altLang="ja-JP" sz="1600" dirty="0"/>
                        <a:t>) for commodities, supplies and products in last FY</a:t>
                      </a:r>
                      <a:endParaRPr kumimoji="1" lang="ja-JP" altLang="en-US" sz="1600" dirty="0"/>
                    </a:p>
                  </a:txBody>
                  <a:tcPr anchor="ctr"/>
                </a:tc>
                <a:extLst>
                  <a:ext uri="{0D108BD9-81ED-4DB2-BD59-A6C34878D82A}">
                    <a16:rowId xmlns:a16="http://schemas.microsoft.com/office/drawing/2014/main" val="978200212"/>
                  </a:ext>
                </a:extLst>
              </a:tr>
            </a:tbl>
          </a:graphicData>
        </a:graphic>
      </p:graphicFrame>
      <p:graphicFrame>
        <p:nvGraphicFramePr>
          <p:cNvPr id="14" name="コンテンツ プレースホルダー 56">
            <a:extLst>
              <a:ext uri="{FF2B5EF4-FFF2-40B4-BE49-F238E27FC236}">
                <a16:creationId xmlns:a16="http://schemas.microsoft.com/office/drawing/2014/main" id="{1F7CF4DD-9540-48D0-9B6B-2CC2B4F11964}"/>
              </a:ext>
            </a:extLst>
          </p:cNvPr>
          <p:cNvGraphicFramePr>
            <a:graphicFrameLocks/>
          </p:cNvGraphicFramePr>
          <p:nvPr>
            <p:extLst>
              <p:ext uri="{D42A27DB-BD31-4B8C-83A1-F6EECF244321}">
                <p14:modId xmlns:p14="http://schemas.microsoft.com/office/powerpoint/2010/main" val="1416819704"/>
              </p:ext>
            </p:extLst>
          </p:nvPr>
        </p:nvGraphicFramePr>
        <p:xfrm>
          <a:off x="1007462" y="2201111"/>
          <a:ext cx="6451971" cy="365760"/>
        </p:xfrm>
        <a:graphic>
          <a:graphicData uri="http://schemas.openxmlformats.org/drawingml/2006/table">
            <a:tbl>
              <a:tblPr firstRow="1" bandRow="1">
                <a:tableStyleId>{5C22544A-7EE6-4342-B048-85BDC9FD1C3A}</a:tableStyleId>
              </a:tblPr>
              <a:tblGrid>
                <a:gridCol w="6451971">
                  <a:extLst>
                    <a:ext uri="{9D8B030D-6E8A-4147-A177-3AD203B41FA5}">
                      <a16:colId xmlns:a16="http://schemas.microsoft.com/office/drawing/2014/main" val="1607708785"/>
                    </a:ext>
                  </a:extLst>
                </a:gridCol>
              </a:tblGrid>
              <a:tr h="298678">
                <a:tc>
                  <a:txBody>
                    <a:bodyPr/>
                    <a:lstStyle/>
                    <a:p>
                      <a:r>
                        <a:rPr kumimoji="1" lang="en-US" altLang="ja-JP" sz="1800" dirty="0">
                          <a:solidFill>
                            <a:schemeClr val="tx1"/>
                          </a:solidFill>
                          <a:latin typeface="+mn-lt"/>
                        </a:rPr>
                        <a:t>CHMT and SCHMT</a:t>
                      </a:r>
                      <a:endParaRPr kumimoji="1" lang="ja-JP" altLang="en-US" sz="180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pic>
        <p:nvPicPr>
          <p:cNvPr id="15" name="図 14">
            <a:extLst>
              <a:ext uri="{FF2B5EF4-FFF2-40B4-BE49-F238E27FC236}">
                <a16:creationId xmlns:a16="http://schemas.microsoft.com/office/drawing/2014/main" id="{D8479FA3-2FB4-49CF-850F-88E2656F35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13703" y="1909944"/>
            <a:ext cx="785078" cy="682118"/>
          </a:xfrm>
          <a:prstGeom prst="rect">
            <a:avLst/>
          </a:prstGeom>
        </p:spPr>
      </p:pic>
    </p:spTree>
    <p:extLst>
      <p:ext uri="{BB962C8B-B14F-4D97-AF65-F5344CB8AC3E}">
        <p14:creationId xmlns:p14="http://schemas.microsoft.com/office/powerpoint/2010/main" val="2076669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1141269" y="339559"/>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5" name="テキスト ボックス 4">
            <a:extLst>
              <a:ext uri="{FF2B5EF4-FFF2-40B4-BE49-F238E27FC236}">
                <a16:creationId xmlns:a16="http://schemas.microsoft.com/office/drawing/2014/main" id="{358F5783-0B8B-4488-BB5A-BCA173B8D441}"/>
              </a:ext>
            </a:extLst>
          </p:cNvPr>
          <p:cNvSpPr txBox="1"/>
          <p:nvPr/>
        </p:nvSpPr>
        <p:spPr>
          <a:xfrm>
            <a:off x="462949" y="261542"/>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graphicFrame>
        <p:nvGraphicFramePr>
          <p:cNvPr id="8" name="コンテンツ プレースホルダー 56">
            <a:extLst>
              <a:ext uri="{FF2B5EF4-FFF2-40B4-BE49-F238E27FC236}">
                <a16:creationId xmlns:a16="http://schemas.microsoft.com/office/drawing/2014/main" id="{4E6F75BD-A694-4A74-AF3F-EE8D725CF046}"/>
              </a:ext>
            </a:extLst>
          </p:cNvPr>
          <p:cNvGraphicFramePr>
            <a:graphicFrameLocks/>
          </p:cNvGraphicFramePr>
          <p:nvPr>
            <p:extLst>
              <p:ext uri="{D42A27DB-BD31-4B8C-83A1-F6EECF244321}">
                <p14:modId xmlns:p14="http://schemas.microsoft.com/office/powerpoint/2010/main" val="428000483"/>
              </p:ext>
            </p:extLst>
          </p:nvPr>
        </p:nvGraphicFramePr>
        <p:xfrm>
          <a:off x="462949" y="925667"/>
          <a:ext cx="11179552" cy="457200"/>
        </p:xfrm>
        <a:graphic>
          <a:graphicData uri="http://schemas.openxmlformats.org/drawingml/2006/table">
            <a:tbl>
              <a:tblPr firstRow="1" bandRow="1">
                <a:tableStyleId>{5C22544A-7EE6-4342-B048-85BDC9FD1C3A}</a:tableStyleId>
              </a:tblPr>
              <a:tblGrid>
                <a:gridCol w="11179552">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b. Data and Information from CHMT/SCHMT</a:t>
                      </a: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graphicFrame>
        <p:nvGraphicFramePr>
          <p:cNvPr id="13" name="表 12">
            <a:extLst>
              <a:ext uri="{FF2B5EF4-FFF2-40B4-BE49-F238E27FC236}">
                <a16:creationId xmlns:a16="http://schemas.microsoft.com/office/drawing/2014/main" id="{6776AAF0-D464-4BB3-A51F-9A3874F09C08}"/>
              </a:ext>
            </a:extLst>
          </p:cNvPr>
          <p:cNvGraphicFramePr>
            <a:graphicFrameLocks noGrp="1"/>
          </p:cNvGraphicFramePr>
          <p:nvPr>
            <p:extLst>
              <p:ext uri="{D42A27DB-BD31-4B8C-83A1-F6EECF244321}">
                <p14:modId xmlns:p14="http://schemas.microsoft.com/office/powerpoint/2010/main" val="716712817"/>
              </p:ext>
            </p:extLst>
          </p:nvPr>
        </p:nvGraphicFramePr>
        <p:xfrm>
          <a:off x="1007462" y="2723226"/>
          <a:ext cx="9797913" cy="2712720"/>
        </p:xfrm>
        <a:graphic>
          <a:graphicData uri="http://schemas.openxmlformats.org/drawingml/2006/table">
            <a:tbl>
              <a:tblPr firstRow="1" bandRow="1">
                <a:tableStyleId>{5940675A-B579-460E-94D1-54222C63F5DA}</a:tableStyleId>
              </a:tblPr>
              <a:tblGrid>
                <a:gridCol w="4148018">
                  <a:extLst>
                    <a:ext uri="{9D8B030D-6E8A-4147-A177-3AD203B41FA5}">
                      <a16:colId xmlns:a16="http://schemas.microsoft.com/office/drawing/2014/main" val="1947759694"/>
                    </a:ext>
                  </a:extLst>
                </a:gridCol>
                <a:gridCol w="5649895">
                  <a:extLst>
                    <a:ext uri="{9D8B030D-6E8A-4147-A177-3AD203B41FA5}">
                      <a16:colId xmlns:a16="http://schemas.microsoft.com/office/drawing/2014/main" val="65093033"/>
                    </a:ext>
                  </a:extLst>
                </a:gridCol>
              </a:tblGrid>
              <a:tr h="268305">
                <a:tc gridSpan="2">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000" b="1" dirty="0"/>
                        <a:t>Dat</a:t>
                      </a:r>
                      <a:r>
                        <a:rPr kumimoji="1" lang="en-US" altLang="ja-JP" sz="2000" b="1" baseline="0" dirty="0"/>
                        <a:t>a from National Guidelines</a:t>
                      </a:r>
                      <a:endParaRPr kumimoji="1" lang="ja-JP" altLang="en-US" sz="2000" b="1" dirty="0"/>
                    </a:p>
                  </a:txBody>
                  <a:tcPr anchor="ctr">
                    <a:solidFill>
                      <a:schemeClr val="accent2">
                        <a:lumMod val="20000"/>
                        <a:lumOff val="80000"/>
                      </a:schemeClr>
                    </a:solidFill>
                  </a:tcPr>
                </a:tc>
                <a:tc hMerge="1">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ja-JP" altLang="en-US" sz="1000" b="1" dirty="0"/>
                    </a:p>
                  </a:txBody>
                  <a:tcPr anchor="ctr">
                    <a:solidFill>
                      <a:schemeClr val="accent2">
                        <a:lumMod val="20000"/>
                        <a:lumOff val="80000"/>
                      </a:schemeClr>
                    </a:solidFill>
                  </a:tcPr>
                </a:tc>
                <a:extLst>
                  <a:ext uri="{0D108BD9-81ED-4DB2-BD59-A6C34878D82A}">
                    <a16:rowId xmlns:a16="http://schemas.microsoft.com/office/drawing/2014/main" val="2229002179"/>
                  </a:ext>
                </a:extLst>
              </a:tr>
              <a:tr h="505114">
                <a:tc>
                  <a:txBody>
                    <a:bodyPr/>
                    <a:lstStyle/>
                    <a:p>
                      <a:r>
                        <a:rPr kumimoji="1" lang="en-US" altLang="ja-JP" sz="2000" b="1" dirty="0">
                          <a:solidFill>
                            <a:prstClr val="black"/>
                          </a:solidFill>
                          <a:latin typeface="+mn-lt"/>
                          <a:ea typeface="メイリオ" panose="020B0604030504040204" pitchFamily="50" charset="-128"/>
                        </a:rPr>
                        <a:t>Health Infrastructure Norms and Standards  (MOH,2017)</a:t>
                      </a:r>
                      <a:endParaRPr kumimoji="1" lang="ja-JP" altLang="en-US" sz="2000" b="1" dirty="0">
                        <a:latin typeface="+mn-lt"/>
                      </a:endParaRP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000" b="0" dirty="0"/>
                        <a:t>Section 1.2.1 Availability of Tracer Health Infrastructure</a:t>
                      </a:r>
                    </a:p>
                    <a:p>
                      <a:pPr marL="171450" marR="0" lvl="0" indent="952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2000" b="0" dirty="0"/>
                        <a:t>     Required number of  infrastructure</a:t>
                      </a:r>
                      <a:endParaRPr kumimoji="1" lang="ja-JP" altLang="en-US" sz="2000" b="0" dirty="0"/>
                    </a:p>
                  </a:txBody>
                  <a:tcPr anchor="ctr"/>
                </a:tc>
                <a:extLst>
                  <a:ext uri="{0D108BD9-81ED-4DB2-BD59-A6C34878D82A}">
                    <a16:rowId xmlns:a16="http://schemas.microsoft.com/office/drawing/2014/main" val="4292188715"/>
                  </a:ext>
                </a:extLst>
              </a:tr>
              <a:tr h="370840">
                <a:tc>
                  <a:txBody>
                    <a:bodyPr/>
                    <a:lstStyle/>
                    <a:p>
                      <a:r>
                        <a:rPr kumimoji="1" lang="en-US" altLang="ja-JP" sz="2000" b="1" dirty="0"/>
                        <a:t>Human</a:t>
                      </a:r>
                      <a:r>
                        <a:rPr kumimoji="1" lang="ja-JP" altLang="en-US" sz="2000" b="1" dirty="0"/>
                        <a:t> </a:t>
                      </a:r>
                      <a:r>
                        <a:rPr kumimoji="1" lang="en-US" altLang="ja-JP" sz="2000" b="1" dirty="0"/>
                        <a:t>Resources</a:t>
                      </a:r>
                      <a:r>
                        <a:rPr kumimoji="1" lang="ja-JP" altLang="en-US" sz="2000" b="1" dirty="0"/>
                        <a:t> </a:t>
                      </a:r>
                      <a:r>
                        <a:rPr kumimoji="1" lang="en-US" altLang="ja-JP" sz="2000" b="1" dirty="0"/>
                        <a:t>For</a:t>
                      </a:r>
                      <a:r>
                        <a:rPr kumimoji="1" lang="ja-JP" altLang="en-US" sz="2000" b="1" dirty="0"/>
                        <a:t> </a:t>
                      </a:r>
                      <a:r>
                        <a:rPr kumimoji="1" lang="en-US" altLang="ja-JP" sz="2000" b="1" dirty="0"/>
                        <a:t>Health</a:t>
                      </a:r>
                      <a:r>
                        <a:rPr kumimoji="1" lang="ja-JP" altLang="en-US" sz="2000" b="1" dirty="0"/>
                        <a:t> </a:t>
                      </a:r>
                      <a:r>
                        <a:rPr kumimoji="1" lang="en-US" altLang="ja-JP" sz="2000" b="1" dirty="0"/>
                        <a:t>Norms</a:t>
                      </a:r>
                      <a:r>
                        <a:rPr kumimoji="1" lang="ja-JP" altLang="en-US" sz="2000" b="1" dirty="0"/>
                        <a:t> </a:t>
                      </a:r>
                      <a:r>
                        <a:rPr kumimoji="1" lang="en-US" altLang="ja-JP" sz="2000" b="1" dirty="0"/>
                        <a:t>and</a:t>
                      </a:r>
                      <a:r>
                        <a:rPr kumimoji="1" lang="ja-JP" altLang="en-US" sz="2000" b="1" dirty="0"/>
                        <a:t> </a:t>
                      </a:r>
                      <a:r>
                        <a:rPr kumimoji="1" lang="en-US" altLang="ja-JP" sz="2000" b="1" dirty="0"/>
                        <a:t>Standards</a:t>
                      </a:r>
                      <a:r>
                        <a:rPr kumimoji="1" lang="ja-JP" altLang="en-US" sz="2000" b="1" dirty="0"/>
                        <a:t> </a:t>
                      </a:r>
                      <a:r>
                        <a:rPr kumimoji="1" lang="en-US" altLang="ja-JP" sz="2000" b="1" dirty="0"/>
                        <a:t>Guidelines</a:t>
                      </a:r>
                      <a:r>
                        <a:rPr kumimoji="1" lang="ja-JP" altLang="en-US" sz="2000" b="1" dirty="0"/>
                        <a:t> </a:t>
                      </a:r>
                      <a:r>
                        <a:rPr kumimoji="1" lang="en-US" altLang="ja-JP" sz="2000" b="1" dirty="0"/>
                        <a:t>For</a:t>
                      </a:r>
                      <a:r>
                        <a:rPr kumimoji="1" lang="ja-JP" altLang="en-US" sz="2000" b="1" dirty="0"/>
                        <a:t> </a:t>
                      </a:r>
                      <a:r>
                        <a:rPr kumimoji="1" lang="en-US" altLang="ja-JP" sz="2000" b="1" dirty="0"/>
                        <a:t>The</a:t>
                      </a:r>
                      <a:r>
                        <a:rPr kumimoji="1" lang="ja-JP" altLang="en-US" sz="2000" b="1" dirty="0"/>
                        <a:t> </a:t>
                      </a:r>
                      <a:r>
                        <a:rPr kumimoji="1" lang="en-US" altLang="ja-JP" sz="2000" b="1" dirty="0"/>
                        <a:t>Health</a:t>
                      </a:r>
                      <a:r>
                        <a:rPr kumimoji="1" lang="ja-JP" altLang="en-US" sz="2000" b="1" dirty="0"/>
                        <a:t> </a:t>
                      </a:r>
                      <a:r>
                        <a:rPr kumimoji="1" lang="en-US" altLang="ja-JP" sz="2000" b="1" dirty="0"/>
                        <a:t>Sector (MOH, 2014)</a:t>
                      </a:r>
                      <a:endParaRPr kumimoji="1" lang="ja-JP" altLang="en-US" sz="2000" b="1" dirty="0"/>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2000" b="0" dirty="0"/>
                        <a:t>Section 1.2.2 Availability of Health Workforce</a:t>
                      </a:r>
                    </a:p>
                    <a:p>
                      <a:pPr marL="180975" marR="0" lvl="0" indent="17462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2000" b="0" dirty="0"/>
                        <a:t>Total number of required  health workforce</a:t>
                      </a:r>
                      <a:endParaRPr kumimoji="1" lang="ja-JP" altLang="en-US" sz="2000" b="0" dirty="0"/>
                    </a:p>
                  </a:txBody>
                  <a:tcPr anchor="ctr"/>
                </a:tc>
                <a:extLst>
                  <a:ext uri="{0D108BD9-81ED-4DB2-BD59-A6C34878D82A}">
                    <a16:rowId xmlns:a16="http://schemas.microsoft.com/office/drawing/2014/main" val="148356993"/>
                  </a:ext>
                </a:extLst>
              </a:tr>
            </a:tbl>
          </a:graphicData>
        </a:graphic>
      </p:graphicFrame>
      <p:graphicFrame>
        <p:nvGraphicFramePr>
          <p:cNvPr id="16" name="コンテンツ プレースホルダー 56">
            <a:extLst>
              <a:ext uri="{FF2B5EF4-FFF2-40B4-BE49-F238E27FC236}">
                <a16:creationId xmlns:a16="http://schemas.microsoft.com/office/drawing/2014/main" id="{CC76C963-031B-4337-920D-6E4D15F3B385}"/>
              </a:ext>
            </a:extLst>
          </p:cNvPr>
          <p:cNvGraphicFramePr>
            <a:graphicFrameLocks/>
          </p:cNvGraphicFramePr>
          <p:nvPr>
            <p:extLst>
              <p:ext uri="{D42A27DB-BD31-4B8C-83A1-F6EECF244321}">
                <p14:modId xmlns:p14="http://schemas.microsoft.com/office/powerpoint/2010/main" val="3072823436"/>
              </p:ext>
            </p:extLst>
          </p:nvPr>
        </p:nvGraphicFramePr>
        <p:xfrm>
          <a:off x="1007462" y="2169423"/>
          <a:ext cx="3580188" cy="365760"/>
        </p:xfrm>
        <a:graphic>
          <a:graphicData uri="http://schemas.openxmlformats.org/drawingml/2006/table">
            <a:tbl>
              <a:tblPr firstRow="1" bandRow="1">
                <a:tableStyleId>{5C22544A-7EE6-4342-B048-85BDC9FD1C3A}</a:tableStyleId>
              </a:tblPr>
              <a:tblGrid>
                <a:gridCol w="3580188">
                  <a:extLst>
                    <a:ext uri="{9D8B030D-6E8A-4147-A177-3AD203B41FA5}">
                      <a16:colId xmlns:a16="http://schemas.microsoft.com/office/drawing/2014/main" val="1607708785"/>
                    </a:ext>
                  </a:extLst>
                </a:gridCol>
              </a:tblGrid>
              <a:tr h="298678">
                <a:tc>
                  <a:txBody>
                    <a:bodyPr/>
                    <a:lstStyle/>
                    <a:p>
                      <a:r>
                        <a:rPr kumimoji="1" lang="en-US" altLang="ja-JP" sz="1800" dirty="0">
                          <a:solidFill>
                            <a:schemeClr val="tx1"/>
                          </a:solidFill>
                          <a:latin typeface="+mn-lt"/>
                        </a:rPr>
                        <a:t>National Guideline</a:t>
                      </a:r>
                      <a:endParaRPr kumimoji="1" lang="ja-JP" altLang="en-US" sz="180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pic>
        <p:nvPicPr>
          <p:cNvPr id="17" name="図 16">
            <a:extLst>
              <a:ext uri="{FF2B5EF4-FFF2-40B4-BE49-F238E27FC236}">
                <a16:creationId xmlns:a16="http://schemas.microsoft.com/office/drawing/2014/main" id="{7324F430-80A0-44A6-A5F0-3C390AAD4E5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64158" y="1945865"/>
            <a:ext cx="549948" cy="589318"/>
          </a:xfrm>
          <a:prstGeom prst="rect">
            <a:avLst/>
          </a:prstGeom>
        </p:spPr>
      </p:pic>
    </p:spTree>
    <p:extLst>
      <p:ext uri="{BB962C8B-B14F-4D97-AF65-F5344CB8AC3E}">
        <p14:creationId xmlns:p14="http://schemas.microsoft.com/office/powerpoint/2010/main" val="817363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1154148" y="655738"/>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5" name="テキスト ボックス 4">
            <a:extLst>
              <a:ext uri="{FF2B5EF4-FFF2-40B4-BE49-F238E27FC236}">
                <a16:creationId xmlns:a16="http://schemas.microsoft.com/office/drawing/2014/main" id="{358F5783-0B8B-4488-BB5A-BCA173B8D441}"/>
              </a:ext>
            </a:extLst>
          </p:cNvPr>
          <p:cNvSpPr txBox="1"/>
          <p:nvPr/>
        </p:nvSpPr>
        <p:spPr>
          <a:xfrm>
            <a:off x="475828" y="577721"/>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graphicFrame>
        <p:nvGraphicFramePr>
          <p:cNvPr id="6" name="コンテンツ プレースホルダー 56">
            <a:extLst>
              <a:ext uri="{FF2B5EF4-FFF2-40B4-BE49-F238E27FC236}">
                <a16:creationId xmlns:a16="http://schemas.microsoft.com/office/drawing/2014/main" id="{A3170F22-833E-478B-BF05-36078E11A6E8}"/>
              </a:ext>
            </a:extLst>
          </p:cNvPr>
          <p:cNvGraphicFramePr>
            <a:graphicFrameLocks/>
          </p:cNvGraphicFramePr>
          <p:nvPr>
            <p:extLst>
              <p:ext uri="{D42A27DB-BD31-4B8C-83A1-F6EECF244321}">
                <p14:modId xmlns:p14="http://schemas.microsoft.com/office/powerpoint/2010/main" val="4145648940"/>
              </p:ext>
            </p:extLst>
          </p:nvPr>
        </p:nvGraphicFramePr>
        <p:xfrm>
          <a:off x="513469" y="1241340"/>
          <a:ext cx="10853209" cy="518160"/>
        </p:xfrm>
        <a:graphic>
          <a:graphicData uri="http://schemas.openxmlformats.org/drawingml/2006/table">
            <a:tbl>
              <a:tblPr firstRow="1" bandRow="1">
                <a:tableStyleId>{5C22544A-7EE6-4342-B048-85BDC9FD1C3A}</a:tableStyleId>
              </a:tblPr>
              <a:tblGrid>
                <a:gridCol w="10853209">
                  <a:extLst>
                    <a:ext uri="{9D8B030D-6E8A-4147-A177-3AD203B41FA5}">
                      <a16:colId xmlns:a16="http://schemas.microsoft.com/office/drawing/2014/main" val="1607708785"/>
                    </a:ext>
                  </a:extLst>
                </a:gridCol>
              </a:tblGrid>
              <a:tr h="298678">
                <a:tc>
                  <a:txBody>
                    <a:bodyPr/>
                    <a:lstStyle/>
                    <a:p>
                      <a:r>
                        <a:rPr kumimoji="1" lang="en-US" altLang="ja-JP" sz="2800" b="0" dirty="0">
                          <a:solidFill>
                            <a:schemeClr val="tx1"/>
                          </a:solidFill>
                          <a:latin typeface="+mj-lt"/>
                        </a:rPr>
                        <a:t>Who develops AWP?</a:t>
                      </a:r>
                      <a:r>
                        <a:rPr kumimoji="1" lang="ja-JP" altLang="en-US" sz="2800" b="0" dirty="0">
                          <a:solidFill>
                            <a:schemeClr val="tx1"/>
                          </a:solidFill>
                          <a:latin typeface="+mj-lt"/>
                        </a:rPr>
                        <a:t>　</a:t>
                      </a:r>
                    </a:p>
                  </a:txBody>
                  <a:tcPr>
                    <a:lnL w="76200" cap="flat" cmpd="sng" algn="ctr">
                      <a:solidFill>
                        <a:schemeClr val="accent4">
                          <a:lumMod val="7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1576469557"/>
                  </a:ext>
                </a:extLst>
              </a:tr>
            </a:tbl>
          </a:graphicData>
        </a:graphic>
      </p:graphicFrame>
      <p:pic>
        <p:nvPicPr>
          <p:cNvPr id="7" name="図 6">
            <a:extLst>
              <a:ext uri="{FF2B5EF4-FFF2-40B4-BE49-F238E27FC236}">
                <a16:creationId xmlns:a16="http://schemas.microsoft.com/office/drawing/2014/main" id="{5CF83A63-BFDE-4E37-8FB5-061BC4B6EB5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98296" y="4371248"/>
            <a:ext cx="2820389" cy="2223131"/>
          </a:xfrm>
          <a:prstGeom prst="rect">
            <a:avLst/>
          </a:prstGeom>
        </p:spPr>
      </p:pic>
      <p:sp>
        <p:nvSpPr>
          <p:cNvPr id="10" name="コンテンツ プレースホルダー 2">
            <a:extLst>
              <a:ext uri="{FF2B5EF4-FFF2-40B4-BE49-F238E27FC236}">
                <a16:creationId xmlns:a16="http://schemas.microsoft.com/office/drawing/2014/main" id="{EBF54D81-8A90-45C8-B316-E5683F12628F}"/>
              </a:ext>
            </a:extLst>
          </p:cNvPr>
          <p:cNvSpPr txBox="1">
            <a:spLocks/>
          </p:cNvSpPr>
          <p:nvPr/>
        </p:nvSpPr>
        <p:spPr>
          <a:xfrm>
            <a:off x="757609" y="2187189"/>
            <a:ext cx="10853208" cy="1117636"/>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algn="just">
              <a:lnSpc>
                <a:spcPct val="100000"/>
              </a:lnSpc>
            </a:pPr>
            <a:r>
              <a:rPr lang="en-US" altLang="ja-JP" sz="2600" b="1" dirty="0"/>
              <a:t>Health Facility staff </a:t>
            </a:r>
            <a:r>
              <a:rPr lang="en-US" altLang="ja-JP" sz="2600" dirty="0"/>
              <a:t>develops AWP as a team.</a:t>
            </a:r>
          </a:p>
          <a:p>
            <a:pPr algn="just">
              <a:lnSpc>
                <a:spcPct val="100000"/>
              </a:lnSpc>
            </a:pPr>
            <a:r>
              <a:rPr lang="en-US" altLang="ja-JP" sz="2600" b="1" dirty="0"/>
              <a:t>Health Facility in Charge </a:t>
            </a:r>
            <a:r>
              <a:rPr lang="en-US" altLang="ja-JP" sz="2600" dirty="0"/>
              <a:t>should trigger the development process and be responsible for finalization.</a:t>
            </a:r>
          </a:p>
          <a:p>
            <a:pPr algn="just">
              <a:lnSpc>
                <a:spcPct val="100000"/>
              </a:lnSpc>
            </a:pPr>
            <a:r>
              <a:rPr lang="en-US" altLang="ja-JP" sz="2600" dirty="0"/>
              <a:t>HF needs to get consensus/inputs from </a:t>
            </a:r>
            <a:r>
              <a:rPr lang="en-US" altLang="ja-JP" sz="2600" b="1" dirty="0"/>
              <a:t>HF committee</a:t>
            </a:r>
            <a:r>
              <a:rPr lang="en-US" altLang="ja-JP" sz="2600" dirty="0"/>
              <a:t>.   </a:t>
            </a:r>
            <a:endParaRPr lang="ja-JP" altLang="en-US" sz="2600" dirty="0"/>
          </a:p>
        </p:txBody>
      </p:sp>
    </p:spTree>
    <p:extLst>
      <p:ext uri="{BB962C8B-B14F-4D97-AF65-F5344CB8AC3E}">
        <p14:creationId xmlns:p14="http://schemas.microsoft.com/office/powerpoint/2010/main" val="3422143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874569" y="447100"/>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5" name="テキスト ボックス 4">
            <a:extLst>
              <a:ext uri="{FF2B5EF4-FFF2-40B4-BE49-F238E27FC236}">
                <a16:creationId xmlns:a16="http://schemas.microsoft.com/office/drawing/2014/main" id="{358F5783-0B8B-4488-BB5A-BCA173B8D441}"/>
              </a:ext>
            </a:extLst>
          </p:cNvPr>
          <p:cNvSpPr txBox="1"/>
          <p:nvPr/>
        </p:nvSpPr>
        <p:spPr>
          <a:xfrm>
            <a:off x="196249" y="369083"/>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graphicFrame>
        <p:nvGraphicFramePr>
          <p:cNvPr id="6" name="コンテンツ プレースホルダー 56">
            <a:extLst>
              <a:ext uri="{FF2B5EF4-FFF2-40B4-BE49-F238E27FC236}">
                <a16:creationId xmlns:a16="http://schemas.microsoft.com/office/drawing/2014/main" id="{A3170F22-833E-478B-BF05-36078E11A6E8}"/>
              </a:ext>
            </a:extLst>
          </p:cNvPr>
          <p:cNvGraphicFramePr>
            <a:graphicFrameLocks/>
          </p:cNvGraphicFramePr>
          <p:nvPr>
            <p:extLst>
              <p:ext uri="{D42A27DB-BD31-4B8C-83A1-F6EECF244321}">
                <p14:modId xmlns:p14="http://schemas.microsoft.com/office/powerpoint/2010/main" val="3390712143"/>
              </p:ext>
            </p:extLst>
          </p:nvPr>
        </p:nvGraphicFramePr>
        <p:xfrm>
          <a:off x="233890" y="1032702"/>
          <a:ext cx="10853209" cy="518160"/>
        </p:xfrm>
        <a:graphic>
          <a:graphicData uri="http://schemas.openxmlformats.org/drawingml/2006/table">
            <a:tbl>
              <a:tblPr firstRow="1" bandRow="1">
                <a:tableStyleId>{5C22544A-7EE6-4342-B048-85BDC9FD1C3A}</a:tableStyleId>
              </a:tblPr>
              <a:tblGrid>
                <a:gridCol w="10853209">
                  <a:extLst>
                    <a:ext uri="{9D8B030D-6E8A-4147-A177-3AD203B41FA5}">
                      <a16:colId xmlns:a16="http://schemas.microsoft.com/office/drawing/2014/main" val="1607708785"/>
                    </a:ext>
                  </a:extLst>
                </a:gridCol>
              </a:tblGrid>
              <a:tr h="298678">
                <a:tc>
                  <a:txBody>
                    <a:bodyPr/>
                    <a:lstStyle/>
                    <a:p>
                      <a:r>
                        <a:rPr kumimoji="1" lang="en-US" altLang="ja-JP" sz="2800" b="0" dirty="0">
                          <a:solidFill>
                            <a:schemeClr val="tx1"/>
                          </a:solidFill>
                          <a:latin typeface="+mj-lt"/>
                        </a:rPr>
                        <a:t>Common rules to develop AWP</a:t>
                      </a:r>
                      <a:r>
                        <a:rPr kumimoji="1" lang="ja-JP" altLang="en-US" sz="2800" b="0" dirty="0">
                          <a:solidFill>
                            <a:schemeClr val="tx1"/>
                          </a:solidFill>
                          <a:latin typeface="+mj-lt"/>
                        </a:rPr>
                        <a:t>　</a:t>
                      </a:r>
                    </a:p>
                  </a:txBody>
                  <a:tcPr>
                    <a:lnL w="76200" cap="flat" cmpd="sng" algn="ctr">
                      <a:solidFill>
                        <a:schemeClr val="accent4">
                          <a:lumMod val="7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1576469557"/>
                  </a:ext>
                </a:extLst>
              </a:tr>
            </a:tbl>
          </a:graphicData>
        </a:graphic>
      </p:graphicFrame>
      <p:sp>
        <p:nvSpPr>
          <p:cNvPr id="7" name="正方形/長方形 6">
            <a:extLst>
              <a:ext uri="{FF2B5EF4-FFF2-40B4-BE49-F238E27FC236}">
                <a16:creationId xmlns:a16="http://schemas.microsoft.com/office/drawing/2014/main" id="{1A3E7FDE-B03B-4E85-AFC1-EA9170C16839}"/>
              </a:ext>
            </a:extLst>
          </p:cNvPr>
          <p:cNvSpPr/>
          <p:nvPr/>
        </p:nvSpPr>
        <p:spPr>
          <a:xfrm>
            <a:off x="196250" y="1656781"/>
            <a:ext cx="11657866" cy="4969129"/>
          </a:xfrm>
          <a:prstGeom prst="rect">
            <a:avLst/>
          </a:prstGeom>
          <a:solidFill>
            <a:srgbClr val="FFF9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r>
              <a:rPr lang="en-US" altLang="ja-JP" sz="2100" dirty="0">
                <a:solidFill>
                  <a:schemeClr val="tx1"/>
                </a:solidFill>
              </a:rPr>
              <a:t>If you do not need to fill in data,</a:t>
            </a:r>
            <a:r>
              <a:rPr lang="ja-JP" altLang="en-US" sz="2100" dirty="0">
                <a:solidFill>
                  <a:schemeClr val="tx1"/>
                </a:solidFill>
              </a:rPr>
              <a:t> </a:t>
            </a:r>
            <a:r>
              <a:rPr lang="en-US" altLang="ja-JP" sz="2100" dirty="0">
                <a:solidFill>
                  <a:schemeClr val="tx1"/>
                </a:solidFill>
              </a:rPr>
              <a:t>write “N/A(Not Applicable) ” , and if you could not get data, write  “data is not available”. “0(zero)” is not accepted in those cases.  </a:t>
            </a:r>
            <a:r>
              <a:rPr lang="en-US" altLang="ja-JP" sz="2100" b="1" dirty="0">
                <a:solidFill>
                  <a:schemeClr val="tx1"/>
                </a:solidFill>
              </a:rPr>
              <a:t> “0 (zero)” and “N/A” are different</a:t>
            </a:r>
            <a:r>
              <a:rPr lang="en-US" altLang="ja-JP" sz="2100" dirty="0">
                <a:solidFill>
                  <a:schemeClr val="tx1"/>
                </a:solidFill>
              </a:rPr>
              <a:t>. </a:t>
            </a:r>
          </a:p>
          <a:p>
            <a:pPr marL="171450" indent="-171450">
              <a:buFont typeface="Arial" panose="020B0604020202020204" pitchFamily="34" charset="0"/>
              <a:buChar char="•"/>
            </a:pPr>
            <a:r>
              <a:rPr lang="en-US" altLang="ja-JP" sz="2100" dirty="0">
                <a:solidFill>
                  <a:schemeClr val="tx1"/>
                </a:solidFill>
              </a:rPr>
              <a:t>If there is negative gap, use </a:t>
            </a:r>
            <a:r>
              <a:rPr lang="en-US" altLang="ja-JP" sz="2100" b="1" dirty="0">
                <a:solidFill>
                  <a:schemeClr val="tx1"/>
                </a:solidFill>
              </a:rPr>
              <a:t>minus mark “ - ”</a:t>
            </a:r>
            <a:r>
              <a:rPr lang="en-US" altLang="ja-JP" sz="2100" dirty="0">
                <a:solidFill>
                  <a:srgbClr val="FF0000"/>
                </a:solidFill>
              </a:rPr>
              <a:t> </a:t>
            </a:r>
            <a:r>
              <a:rPr lang="en-US" altLang="ja-JP" sz="2100" dirty="0">
                <a:solidFill>
                  <a:schemeClr val="tx1"/>
                </a:solidFill>
              </a:rPr>
              <a:t>and if there is surplus gap, use </a:t>
            </a:r>
            <a:r>
              <a:rPr lang="en-US" altLang="ja-JP" sz="2100" b="1" dirty="0">
                <a:solidFill>
                  <a:schemeClr val="tx1"/>
                </a:solidFill>
              </a:rPr>
              <a:t>plus mark “+”.</a:t>
            </a:r>
            <a:endParaRPr lang="en-US" altLang="ja-JP" sz="2100" dirty="0">
              <a:solidFill>
                <a:schemeClr val="tx1"/>
              </a:solidFill>
            </a:endParaRPr>
          </a:p>
          <a:p>
            <a:pPr marL="171450" indent="-171450">
              <a:buFont typeface="Arial" panose="020B0604020202020204" pitchFamily="34" charset="0"/>
              <a:buChar char="•"/>
            </a:pPr>
            <a:endParaRPr kumimoji="1" lang="en-US" altLang="ja-JP" sz="2400" dirty="0">
              <a:solidFill>
                <a:schemeClr val="tx1"/>
              </a:solidFill>
              <a:latin typeface="Calibri 本文"/>
            </a:endParaRPr>
          </a:p>
          <a:p>
            <a:endParaRPr kumimoji="1" lang="en-US" altLang="ja-JP" sz="2400" dirty="0">
              <a:solidFill>
                <a:schemeClr val="tx1"/>
              </a:solidFill>
              <a:latin typeface="Calibri "/>
            </a:endParaRPr>
          </a:p>
          <a:p>
            <a:pPr marL="171450" indent="-171450">
              <a:buFont typeface="Arial" panose="020B0604020202020204" pitchFamily="34" charset="0"/>
              <a:buChar char="•"/>
            </a:pPr>
            <a:endParaRPr kumimoji="1" lang="en-US" altLang="ja-JP" sz="2400" dirty="0">
              <a:solidFill>
                <a:schemeClr val="tx1"/>
              </a:solidFill>
              <a:latin typeface="Calibri "/>
            </a:endParaRPr>
          </a:p>
          <a:p>
            <a:pPr marL="171450" indent="-171450">
              <a:buFont typeface="Arial" panose="020B0604020202020204" pitchFamily="34" charset="0"/>
              <a:buChar char="•"/>
            </a:pPr>
            <a:endParaRPr kumimoji="1" lang="en-US" altLang="ja-JP" sz="2400" dirty="0">
              <a:solidFill>
                <a:schemeClr val="tx1"/>
              </a:solidFill>
              <a:latin typeface="Calibri "/>
            </a:endParaRPr>
          </a:p>
          <a:p>
            <a:pPr marL="171450" indent="-171450">
              <a:buFont typeface="Arial" panose="020B0604020202020204" pitchFamily="34" charset="0"/>
              <a:buChar char="•"/>
            </a:pPr>
            <a:endParaRPr kumimoji="1" lang="en-US" altLang="ja-JP" sz="2400" dirty="0">
              <a:solidFill>
                <a:schemeClr val="tx1"/>
              </a:solidFill>
              <a:latin typeface="Calibri "/>
            </a:endParaRPr>
          </a:p>
          <a:p>
            <a:pPr marL="171450" indent="-171450">
              <a:buFont typeface="Arial" panose="020B0604020202020204" pitchFamily="34" charset="0"/>
              <a:buChar char="•"/>
            </a:pPr>
            <a:endParaRPr kumimoji="1" lang="en-US" altLang="ja-JP" sz="2400" dirty="0">
              <a:solidFill>
                <a:schemeClr val="tx1"/>
              </a:solidFill>
              <a:latin typeface="Calibri "/>
            </a:endParaRPr>
          </a:p>
          <a:p>
            <a:pPr marL="171450" indent="-171450">
              <a:buFont typeface="Arial" panose="020B0604020202020204" pitchFamily="34" charset="0"/>
              <a:buChar char="•"/>
            </a:pPr>
            <a:endParaRPr kumimoji="1" lang="en-US" altLang="ja-JP" sz="2400" dirty="0">
              <a:solidFill>
                <a:schemeClr val="tx1"/>
              </a:solidFill>
              <a:latin typeface="Calibri "/>
            </a:endParaRPr>
          </a:p>
          <a:p>
            <a:pPr marL="171450" indent="-171450">
              <a:buFont typeface="Arial" panose="020B0604020202020204" pitchFamily="34" charset="0"/>
              <a:buChar char="•"/>
            </a:pPr>
            <a:endParaRPr kumimoji="1" lang="en-US" altLang="ja-JP" sz="2400" dirty="0">
              <a:solidFill>
                <a:schemeClr val="tx1"/>
              </a:solidFill>
              <a:latin typeface="Calibri "/>
            </a:endParaRPr>
          </a:p>
        </p:txBody>
      </p:sp>
      <p:pic>
        <p:nvPicPr>
          <p:cNvPr id="9" name="図 8">
            <a:extLst>
              <a:ext uri="{FF2B5EF4-FFF2-40B4-BE49-F238E27FC236}">
                <a16:creationId xmlns:a16="http://schemas.microsoft.com/office/drawing/2014/main" id="{34727AC9-2108-4A14-92B4-045487AED34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24978" y="3471438"/>
            <a:ext cx="5482046" cy="2845142"/>
          </a:xfrm>
          <a:prstGeom prst="rect">
            <a:avLst/>
          </a:prstGeom>
        </p:spPr>
      </p:pic>
      <p:pic>
        <p:nvPicPr>
          <p:cNvPr id="11" name="図 10">
            <a:extLst>
              <a:ext uri="{FF2B5EF4-FFF2-40B4-BE49-F238E27FC236}">
                <a16:creationId xmlns:a16="http://schemas.microsoft.com/office/drawing/2014/main" id="{C0023F75-A486-4279-81CC-B8EF5A9133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7885" y="3429000"/>
            <a:ext cx="5221257" cy="2887580"/>
          </a:xfrm>
          <a:prstGeom prst="rect">
            <a:avLst/>
          </a:prstGeom>
        </p:spPr>
      </p:pic>
      <p:grpSp>
        <p:nvGrpSpPr>
          <p:cNvPr id="10" name="グループ化 9">
            <a:extLst>
              <a:ext uri="{FF2B5EF4-FFF2-40B4-BE49-F238E27FC236}">
                <a16:creationId xmlns:a16="http://schemas.microsoft.com/office/drawing/2014/main" id="{CC52B474-BBB7-44E9-93B2-F50213BF6B52}"/>
              </a:ext>
            </a:extLst>
          </p:cNvPr>
          <p:cNvGrpSpPr/>
          <p:nvPr/>
        </p:nvGrpSpPr>
        <p:grpSpPr>
          <a:xfrm>
            <a:off x="4679523" y="3119670"/>
            <a:ext cx="1925075" cy="1496998"/>
            <a:chOff x="5490017" y="1636104"/>
            <a:chExt cx="807033" cy="691642"/>
          </a:xfrm>
        </p:grpSpPr>
        <p:pic>
          <p:nvPicPr>
            <p:cNvPr id="13" name="図 12">
              <a:extLst>
                <a:ext uri="{FF2B5EF4-FFF2-40B4-BE49-F238E27FC236}">
                  <a16:creationId xmlns:a16="http://schemas.microsoft.com/office/drawing/2014/main" id="{98A2048B-3B8E-4467-9610-9B6D451C649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5490017" y="1639394"/>
              <a:ext cx="807033" cy="688352"/>
            </a:xfrm>
            <a:prstGeom prst="rect">
              <a:avLst/>
            </a:prstGeom>
          </p:spPr>
        </p:pic>
        <p:sp>
          <p:nvSpPr>
            <p:cNvPr id="14" name="正方形/長方形 13">
              <a:extLst>
                <a:ext uri="{FF2B5EF4-FFF2-40B4-BE49-F238E27FC236}">
                  <a16:creationId xmlns:a16="http://schemas.microsoft.com/office/drawing/2014/main" id="{F06B6CBC-07F4-4498-897D-E52B12EBA4D8}"/>
                </a:ext>
              </a:extLst>
            </p:cNvPr>
            <p:cNvSpPr/>
            <p:nvPr/>
          </p:nvSpPr>
          <p:spPr>
            <a:xfrm>
              <a:off x="5658990" y="1636104"/>
              <a:ext cx="422303" cy="188308"/>
            </a:xfrm>
            <a:prstGeom prst="rect">
              <a:avLst/>
            </a:prstGeom>
            <a:noFill/>
            <a:ln>
              <a:noFill/>
            </a:ln>
          </p:spPr>
          <p:txBody>
            <a:bodyPr wrap="none" lIns="91440" tIns="45720" rIns="91440" bIns="45720">
              <a:prstTxWarp prst="textArchUp">
                <a:avLst/>
              </a:prstTxWarp>
              <a:spAutoFit/>
            </a:bodyPr>
            <a:lstStyle/>
            <a:p>
              <a:pPr algn="ctr"/>
              <a:r>
                <a:rPr lang="en-US" altLang="ja-JP" sz="5400" dirty="0">
                  <a:ln w="0"/>
                  <a:solidFill>
                    <a:srgbClr val="00B050"/>
                  </a:solidFill>
                  <a:effectLst>
                    <a:outerShdw blurRad="38100" dist="19050" dir="2700000" algn="tl" rotWithShape="0">
                      <a:schemeClr val="dk1">
                        <a:alpha val="40000"/>
                      </a:schemeClr>
                    </a:outerShdw>
                  </a:effectLst>
                </a:rPr>
                <a:t>Good</a:t>
              </a:r>
              <a:endParaRPr lang="ja-JP" altLang="en-US" sz="5400" dirty="0">
                <a:ln w="0"/>
                <a:solidFill>
                  <a:srgbClr val="00B050"/>
                </a:solidFill>
                <a:effectLst>
                  <a:outerShdw blurRad="38100" dist="19050" dir="2700000" algn="tl" rotWithShape="0">
                    <a:schemeClr val="dk1">
                      <a:alpha val="40000"/>
                    </a:schemeClr>
                  </a:outerShdw>
                </a:effectLst>
              </a:endParaRPr>
            </a:p>
          </p:txBody>
        </p:sp>
      </p:grpSp>
      <p:grpSp>
        <p:nvGrpSpPr>
          <p:cNvPr id="15" name="グループ化 14">
            <a:extLst>
              <a:ext uri="{FF2B5EF4-FFF2-40B4-BE49-F238E27FC236}">
                <a16:creationId xmlns:a16="http://schemas.microsoft.com/office/drawing/2014/main" id="{2DE0C2E0-AF14-4CDF-8A0A-539A15F16527}"/>
              </a:ext>
            </a:extLst>
          </p:cNvPr>
          <p:cNvGrpSpPr/>
          <p:nvPr/>
        </p:nvGrpSpPr>
        <p:grpSpPr>
          <a:xfrm>
            <a:off x="10244486" y="3126790"/>
            <a:ext cx="1925075" cy="1595419"/>
            <a:chOff x="5457336" y="1711484"/>
            <a:chExt cx="807033" cy="688352"/>
          </a:xfrm>
        </p:grpSpPr>
        <p:pic>
          <p:nvPicPr>
            <p:cNvPr id="16" name="図 15">
              <a:extLst>
                <a:ext uri="{FF2B5EF4-FFF2-40B4-BE49-F238E27FC236}">
                  <a16:creationId xmlns:a16="http://schemas.microsoft.com/office/drawing/2014/main" id="{94EDAC32-B2A0-45AA-91B5-68DDFE26464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5457336" y="1711484"/>
              <a:ext cx="807033" cy="688352"/>
            </a:xfrm>
            <a:prstGeom prst="rect">
              <a:avLst/>
            </a:prstGeom>
          </p:spPr>
        </p:pic>
        <p:sp>
          <p:nvSpPr>
            <p:cNvPr id="17" name="正方形/長方形 16">
              <a:extLst>
                <a:ext uri="{FF2B5EF4-FFF2-40B4-BE49-F238E27FC236}">
                  <a16:creationId xmlns:a16="http://schemas.microsoft.com/office/drawing/2014/main" id="{E858B5E5-BAAF-4F80-8E34-4DDEC65FD1FB}"/>
                </a:ext>
              </a:extLst>
            </p:cNvPr>
            <p:cNvSpPr/>
            <p:nvPr/>
          </p:nvSpPr>
          <p:spPr>
            <a:xfrm>
              <a:off x="5643966" y="1726722"/>
              <a:ext cx="422303" cy="188308"/>
            </a:xfrm>
            <a:prstGeom prst="rect">
              <a:avLst/>
            </a:prstGeom>
            <a:noFill/>
            <a:ln>
              <a:noFill/>
            </a:ln>
          </p:spPr>
          <p:txBody>
            <a:bodyPr wrap="none" lIns="91440" tIns="45720" rIns="91440" bIns="45720">
              <a:prstTxWarp prst="textArchUp">
                <a:avLst/>
              </a:prstTxWarp>
              <a:spAutoFit/>
            </a:bodyPr>
            <a:lstStyle/>
            <a:p>
              <a:pPr algn="ctr"/>
              <a:r>
                <a:rPr lang="en-US" altLang="ja-JP" sz="5400" dirty="0">
                  <a:ln w="0"/>
                  <a:solidFill>
                    <a:srgbClr val="00B050"/>
                  </a:solidFill>
                  <a:effectLst>
                    <a:outerShdw blurRad="38100" dist="19050" dir="2700000" algn="tl" rotWithShape="0">
                      <a:schemeClr val="dk1">
                        <a:alpha val="40000"/>
                      </a:schemeClr>
                    </a:outerShdw>
                  </a:effectLst>
                </a:rPr>
                <a:t>Good</a:t>
              </a:r>
              <a:endParaRPr lang="ja-JP" altLang="en-US" sz="5400" dirty="0">
                <a:ln w="0"/>
                <a:solidFill>
                  <a:srgbClr val="00B050"/>
                </a:solidFill>
                <a:effectLst>
                  <a:outerShdw blurRad="38100" dist="19050" dir="2700000" algn="tl" rotWithShape="0">
                    <a:schemeClr val="dk1">
                      <a:alpha val="40000"/>
                    </a:schemeClr>
                  </a:outerShdw>
                </a:effectLst>
              </a:endParaRPr>
            </a:p>
          </p:txBody>
        </p:sp>
      </p:grpSp>
    </p:spTree>
    <p:extLst>
      <p:ext uri="{BB962C8B-B14F-4D97-AF65-F5344CB8AC3E}">
        <p14:creationId xmlns:p14="http://schemas.microsoft.com/office/powerpoint/2010/main" val="19250461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38200" y="1915778"/>
            <a:ext cx="10515600" cy="4351338"/>
          </a:xfrm>
        </p:spPr>
        <p:txBody>
          <a:bodyPr/>
          <a:lstStyle/>
          <a:p>
            <a:endParaRPr kumimoji="1" lang="ja-JP" altLang="en-US" dirty="0"/>
          </a:p>
        </p:txBody>
      </p:sp>
      <p:sp>
        <p:nvSpPr>
          <p:cNvPr id="4"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1112928" y="358022"/>
            <a:ext cx="5915025" cy="401258"/>
          </a:xfrm>
          <a:prstGeom prst="rect">
            <a:avLst/>
          </a:prstGeom>
        </p:spPr>
        <p:txBody>
          <a:bodyPr vert="horz" lIns="91440" tIns="45720" rIns="9144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5" name="テキスト ボックス 4">
            <a:extLst>
              <a:ext uri="{FF2B5EF4-FFF2-40B4-BE49-F238E27FC236}">
                <a16:creationId xmlns:a16="http://schemas.microsoft.com/office/drawing/2014/main" id="{358F5783-0B8B-4488-BB5A-BCA173B8D441}"/>
              </a:ext>
            </a:extLst>
          </p:cNvPr>
          <p:cNvSpPr txBox="1"/>
          <p:nvPr/>
        </p:nvSpPr>
        <p:spPr>
          <a:xfrm>
            <a:off x="433137" y="297614"/>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graphicFrame>
        <p:nvGraphicFramePr>
          <p:cNvPr id="6" name="コンテンツ プレースホルダー 56">
            <a:extLst>
              <a:ext uri="{FF2B5EF4-FFF2-40B4-BE49-F238E27FC236}">
                <a16:creationId xmlns:a16="http://schemas.microsoft.com/office/drawing/2014/main" id="{A3170F22-833E-478B-BF05-36078E11A6E8}"/>
              </a:ext>
            </a:extLst>
          </p:cNvPr>
          <p:cNvGraphicFramePr>
            <a:graphicFrameLocks/>
          </p:cNvGraphicFramePr>
          <p:nvPr>
            <p:extLst>
              <p:ext uri="{D42A27DB-BD31-4B8C-83A1-F6EECF244321}">
                <p14:modId xmlns:p14="http://schemas.microsoft.com/office/powerpoint/2010/main" val="1854386159"/>
              </p:ext>
            </p:extLst>
          </p:nvPr>
        </p:nvGraphicFramePr>
        <p:xfrm>
          <a:off x="438813" y="904943"/>
          <a:ext cx="10664944" cy="518160"/>
        </p:xfrm>
        <a:graphic>
          <a:graphicData uri="http://schemas.openxmlformats.org/drawingml/2006/table">
            <a:tbl>
              <a:tblPr firstRow="1" bandRow="1">
                <a:tableStyleId>{5C22544A-7EE6-4342-B048-85BDC9FD1C3A}</a:tableStyleId>
              </a:tblPr>
              <a:tblGrid>
                <a:gridCol w="10664944">
                  <a:extLst>
                    <a:ext uri="{9D8B030D-6E8A-4147-A177-3AD203B41FA5}">
                      <a16:colId xmlns:a16="http://schemas.microsoft.com/office/drawing/2014/main" val="1607708785"/>
                    </a:ext>
                  </a:extLst>
                </a:gridCol>
              </a:tblGrid>
              <a:tr h="298678">
                <a:tc>
                  <a:txBody>
                    <a:bodyPr/>
                    <a:lstStyle/>
                    <a:p>
                      <a:r>
                        <a:rPr kumimoji="1" lang="en-US" altLang="ja-JP" sz="2800" b="0" dirty="0">
                          <a:solidFill>
                            <a:schemeClr val="tx1"/>
                          </a:solidFill>
                          <a:latin typeface="+mj-lt"/>
                        </a:rPr>
                        <a:t>Common rules to develop AWP</a:t>
                      </a:r>
                      <a:r>
                        <a:rPr kumimoji="1" lang="ja-JP" altLang="en-US" sz="2800" b="0" dirty="0">
                          <a:solidFill>
                            <a:schemeClr val="tx1"/>
                          </a:solidFill>
                          <a:latin typeface="+mj-lt"/>
                        </a:rPr>
                        <a:t>　</a:t>
                      </a:r>
                    </a:p>
                  </a:txBody>
                  <a:tcPr>
                    <a:lnL w="76200" cap="flat" cmpd="sng" algn="ctr">
                      <a:solidFill>
                        <a:schemeClr val="accent4">
                          <a:lumMod val="7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1576469557"/>
                  </a:ext>
                </a:extLst>
              </a:tr>
            </a:tbl>
          </a:graphicData>
        </a:graphic>
      </p:graphicFrame>
      <p:sp>
        <p:nvSpPr>
          <p:cNvPr id="7" name="正方形/長方形 6">
            <a:extLst>
              <a:ext uri="{FF2B5EF4-FFF2-40B4-BE49-F238E27FC236}">
                <a16:creationId xmlns:a16="http://schemas.microsoft.com/office/drawing/2014/main" id="{1A3E7FDE-B03B-4E85-AFC1-EA9170C16839}"/>
              </a:ext>
            </a:extLst>
          </p:cNvPr>
          <p:cNvSpPr/>
          <p:nvPr/>
        </p:nvSpPr>
        <p:spPr>
          <a:xfrm>
            <a:off x="433137" y="1568766"/>
            <a:ext cx="11495834" cy="5187751"/>
          </a:xfrm>
          <a:prstGeom prst="rect">
            <a:avLst/>
          </a:prstGeom>
          <a:solidFill>
            <a:srgbClr val="FFF9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r>
              <a:rPr kumimoji="1" lang="en-US" altLang="ja-JP" sz="2400" dirty="0">
                <a:solidFill>
                  <a:schemeClr val="tx1"/>
                </a:solidFill>
              </a:rPr>
              <a:t>Align</a:t>
            </a:r>
            <a:r>
              <a:rPr kumimoji="1" lang="ja-JP" altLang="en-US" sz="2400" dirty="0">
                <a:solidFill>
                  <a:schemeClr val="tx1"/>
                </a:solidFill>
              </a:rPr>
              <a:t> </a:t>
            </a:r>
            <a:r>
              <a:rPr kumimoji="1" lang="en-US" altLang="ja-JP" sz="2400" dirty="0">
                <a:solidFill>
                  <a:schemeClr val="tx1"/>
                </a:solidFill>
              </a:rPr>
              <a:t>numbers</a:t>
            </a:r>
            <a:r>
              <a:rPr kumimoji="1" lang="ja-JP" altLang="en-US" sz="2400" dirty="0">
                <a:solidFill>
                  <a:schemeClr val="tx1"/>
                </a:solidFill>
              </a:rPr>
              <a:t> </a:t>
            </a:r>
            <a:r>
              <a:rPr kumimoji="1" lang="en-US" altLang="ja-JP" sz="2400" dirty="0">
                <a:solidFill>
                  <a:schemeClr val="tx1"/>
                </a:solidFill>
              </a:rPr>
              <a:t>to the right.</a:t>
            </a:r>
            <a:r>
              <a:rPr kumimoji="1" lang="ja-JP" altLang="en-US" sz="2400" dirty="0">
                <a:solidFill>
                  <a:schemeClr val="tx1"/>
                </a:solidFill>
              </a:rPr>
              <a:t> </a:t>
            </a:r>
            <a:r>
              <a:rPr kumimoji="1" lang="en-US" altLang="ja-JP" sz="2400" dirty="0">
                <a:solidFill>
                  <a:schemeClr val="tx1"/>
                </a:solidFill>
              </a:rPr>
              <a:t>This</a:t>
            </a:r>
            <a:r>
              <a:rPr kumimoji="1" lang="ja-JP" altLang="en-US" sz="2400" dirty="0">
                <a:solidFill>
                  <a:schemeClr val="tx1"/>
                </a:solidFill>
              </a:rPr>
              <a:t> </a:t>
            </a:r>
            <a:r>
              <a:rPr kumimoji="1" lang="en-US" altLang="ja-JP" sz="2400" dirty="0">
                <a:solidFill>
                  <a:schemeClr val="tx1"/>
                </a:solidFill>
              </a:rPr>
              <a:t>helps</a:t>
            </a:r>
            <a:r>
              <a:rPr kumimoji="1" lang="ja-JP" altLang="en-US" sz="2400" dirty="0">
                <a:solidFill>
                  <a:schemeClr val="tx1"/>
                </a:solidFill>
              </a:rPr>
              <a:t> </a:t>
            </a:r>
            <a:r>
              <a:rPr kumimoji="1" lang="en-US" altLang="ja-JP" sz="2400" dirty="0">
                <a:solidFill>
                  <a:schemeClr val="tx1"/>
                </a:solidFill>
              </a:rPr>
              <a:t>it</a:t>
            </a:r>
            <a:r>
              <a:rPr kumimoji="1" lang="ja-JP" altLang="en-US" sz="2400" dirty="0">
                <a:solidFill>
                  <a:schemeClr val="tx1"/>
                </a:solidFill>
              </a:rPr>
              <a:t> </a:t>
            </a:r>
            <a:r>
              <a:rPr kumimoji="1" lang="en-US" altLang="ja-JP" sz="2400" dirty="0">
                <a:solidFill>
                  <a:schemeClr val="tx1"/>
                </a:solidFill>
              </a:rPr>
              <a:t>easy to read and grasp the number quickly and avoid possible mistakes when calculation. </a:t>
            </a:r>
          </a:p>
          <a:p>
            <a:pPr marL="171450" indent="-171450">
              <a:buFont typeface="Arial" panose="020B0604020202020204" pitchFamily="34" charset="0"/>
              <a:buChar char="•"/>
            </a:pPr>
            <a:r>
              <a:rPr kumimoji="1" lang="en-US" altLang="ja-JP" sz="2400" dirty="0">
                <a:solidFill>
                  <a:schemeClr val="tx1"/>
                </a:solidFill>
              </a:rPr>
              <a:t>Use commas for every three digits</a:t>
            </a:r>
          </a:p>
        </p:txBody>
      </p:sp>
      <p:pic>
        <p:nvPicPr>
          <p:cNvPr id="8" name="図 7">
            <a:extLst>
              <a:ext uri="{FF2B5EF4-FFF2-40B4-BE49-F238E27FC236}">
                <a16:creationId xmlns:a16="http://schemas.microsoft.com/office/drawing/2014/main" id="{BE8262CD-8171-46D1-B933-1735F14D92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8243" y="2877381"/>
            <a:ext cx="4607151" cy="3028047"/>
          </a:xfrm>
          <a:prstGeom prst="rect">
            <a:avLst/>
          </a:prstGeom>
        </p:spPr>
      </p:pic>
      <p:pic>
        <p:nvPicPr>
          <p:cNvPr id="10" name="図 9">
            <a:extLst>
              <a:ext uri="{FF2B5EF4-FFF2-40B4-BE49-F238E27FC236}">
                <a16:creationId xmlns:a16="http://schemas.microsoft.com/office/drawing/2014/main" id="{F1006A99-91E2-4A14-B749-3086C0A570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6608" y="2912667"/>
            <a:ext cx="4554455" cy="2965753"/>
          </a:xfrm>
          <a:prstGeom prst="rect">
            <a:avLst/>
          </a:prstGeom>
        </p:spPr>
      </p:pic>
      <p:sp>
        <p:nvSpPr>
          <p:cNvPr id="16" name="テキスト ボックス 15">
            <a:extLst>
              <a:ext uri="{FF2B5EF4-FFF2-40B4-BE49-F238E27FC236}">
                <a16:creationId xmlns:a16="http://schemas.microsoft.com/office/drawing/2014/main" id="{DBBDDD69-128A-434E-8BCA-7FB6645F6129}"/>
              </a:ext>
            </a:extLst>
          </p:cNvPr>
          <p:cNvSpPr txBox="1"/>
          <p:nvPr/>
        </p:nvSpPr>
        <p:spPr>
          <a:xfrm>
            <a:off x="2702107" y="5925520"/>
            <a:ext cx="8651693" cy="830997"/>
          </a:xfrm>
          <a:prstGeom prst="rect">
            <a:avLst/>
          </a:prstGeom>
          <a:noFill/>
        </p:spPr>
        <p:txBody>
          <a:bodyPr wrap="square" rtlCol="0">
            <a:spAutoFit/>
          </a:bodyPr>
          <a:lstStyle/>
          <a:p>
            <a:pPr algn="just"/>
            <a:r>
              <a:rPr kumimoji="1" lang="en-US" altLang="ja-JP" sz="1600" dirty="0"/>
              <a:t>There is commas every three digits, but numbers are not aligned to the right. Comparing with the example on the left, it is difficult to grasp the number and compare the number immediately.  </a:t>
            </a:r>
            <a:endParaRPr kumimoji="1" lang="ja-JP" altLang="en-US" sz="1600" dirty="0"/>
          </a:p>
        </p:txBody>
      </p:sp>
      <p:cxnSp>
        <p:nvCxnSpPr>
          <p:cNvPr id="17" name="直線矢印コネクタ 16">
            <a:extLst>
              <a:ext uri="{FF2B5EF4-FFF2-40B4-BE49-F238E27FC236}">
                <a16:creationId xmlns:a16="http://schemas.microsoft.com/office/drawing/2014/main" id="{7F9F53CE-3AF6-455A-80AC-5658D3658B17}"/>
              </a:ext>
            </a:extLst>
          </p:cNvPr>
          <p:cNvCxnSpPr>
            <a:cxnSpLocks/>
          </p:cNvCxnSpPr>
          <p:nvPr/>
        </p:nvCxnSpPr>
        <p:spPr>
          <a:xfrm flipV="1">
            <a:off x="10321230" y="5657731"/>
            <a:ext cx="0" cy="295326"/>
          </a:xfrm>
          <a:prstGeom prst="straightConnector1">
            <a:avLst/>
          </a:prstGeom>
          <a:ln w="57150">
            <a:solidFill>
              <a:srgbClr val="C87D0E"/>
            </a:solidFill>
            <a:tailEnd type="triangle"/>
          </a:ln>
        </p:spPr>
        <p:style>
          <a:lnRef idx="1">
            <a:schemeClr val="accent1"/>
          </a:lnRef>
          <a:fillRef idx="0">
            <a:schemeClr val="accent1"/>
          </a:fillRef>
          <a:effectRef idx="0">
            <a:schemeClr val="accent1"/>
          </a:effectRef>
          <a:fontRef idx="minor">
            <a:schemeClr val="tx1"/>
          </a:fontRef>
        </p:style>
      </p:cxnSp>
      <p:grpSp>
        <p:nvGrpSpPr>
          <p:cNvPr id="13" name="グループ化 12">
            <a:extLst>
              <a:ext uri="{FF2B5EF4-FFF2-40B4-BE49-F238E27FC236}">
                <a16:creationId xmlns:a16="http://schemas.microsoft.com/office/drawing/2014/main" id="{2D185E7F-5A28-4726-ABAD-6433B32334DF}"/>
              </a:ext>
            </a:extLst>
          </p:cNvPr>
          <p:cNvGrpSpPr/>
          <p:nvPr/>
        </p:nvGrpSpPr>
        <p:grpSpPr>
          <a:xfrm>
            <a:off x="4884225" y="2848005"/>
            <a:ext cx="1949712" cy="1496998"/>
            <a:chOff x="5490017" y="1726160"/>
            <a:chExt cx="807033" cy="691642"/>
          </a:xfrm>
        </p:grpSpPr>
        <p:pic>
          <p:nvPicPr>
            <p:cNvPr id="14" name="図 13">
              <a:extLst>
                <a:ext uri="{FF2B5EF4-FFF2-40B4-BE49-F238E27FC236}">
                  <a16:creationId xmlns:a16="http://schemas.microsoft.com/office/drawing/2014/main" id="{C2D28F88-AD2E-4801-87DF-A2156CA89888}"/>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490017" y="1729450"/>
              <a:ext cx="807033" cy="688352"/>
            </a:xfrm>
            <a:prstGeom prst="rect">
              <a:avLst/>
            </a:prstGeom>
          </p:spPr>
        </p:pic>
        <p:sp>
          <p:nvSpPr>
            <p:cNvPr id="19" name="正方形/長方形 18">
              <a:extLst>
                <a:ext uri="{FF2B5EF4-FFF2-40B4-BE49-F238E27FC236}">
                  <a16:creationId xmlns:a16="http://schemas.microsoft.com/office/drawing/2014/main" id="{BED51A0D-F9C5-4B30-AB3E-1DB8B39BE659}"/>
                </a:ext>
              </a:extLst>
            </p:cNvPr>
            <p:cNvSpPr/>
            <p:nvPr/>
          </p:nvSpPr>
          <p:spPr>
            <a:xfrm>
              <a:off x="5658990" y="1726160"/>
              <a:ext cx="422303" cy="188308"/>
            </a:xfrm>
            <a:prstGeom prst="rect">
              <a:avLst/>
            </a:prstGeom>
            <a:noFill/>
            <a:ln>
              <a:noFill/>
            </a:ln>
          </p:spPr>
          <p:txBody>
            <a:bodyPr wrap="none" lIns="91440" tIns="45720" rIns="91440" bIns="45720">
              <a:prstTxWarp prst="textArchUp">
                <a:avLst/>
              </a:prstTxWarp>
              <a:spAutoFit/>
            </a:bodyPr>
            <a:lstStyle/>
            <a:p>
              <a:pPr algn="ctr"/>
              <a:r>
                <a:rPr lang="en-US" altLang="ja-JP" sz="5400" dirty="0">
                  <a:ln w="0"/>
                  <a:solidFill>
                    <a:srgbClr val="00B050"/>
                  </a:solidFill>
                  <a:effectLst>
                    <a:outerShdw blurRad="38100" dist="19050" dir="2700000" algn="tl" rotWithShape="0">
                      <a:schemeClr val="dk1">
                        <a:alpha val="40000"/>
                      </a:schemeClr>
                    </a:outerShdw>
                  </a:effectLst>
                </a:rPr>
                <a:t>Good</a:t>
              </a:r>
              <a:endParaRPr lang="ja-JP" altLang="en-US" sz="5400" dirty="0">
                <a:ln w="0"/>
                <a:solidFill>
                  <a:srgbClr val="00B050"/>
                </a:solidFill>
                <a:effectLst>
                  <a:outerShdw blurRad="38100" dist="19050" dir="2700000" algn="tl" rotWithShape="0">
                    <a:schemeClr val="dk1">
                      <a:alpha val="40000"/>
                    </a:schemeClr>
                  </a:outerShdw>
                </a:effectLst>
              </a:endParaRPr>
            </a:p>
          </p:txBody>
        </p:sp>
      </p:grpSp>
      <p:grpSp>
        <p:nvGrpSpPr>
          <p:cNvPr id="9" name="グループ化 8">
            <a:extLst>
              <a:ext uri="{FF2B5EF4-FFF2-40B4-BE49-F238E27FC236}">
                <a16:creationId xmlns:a16="http://schemas.microsoft.com/office/drawing/2014/main" id="{005ACA62-C43C-4440-AC45-F8D4AA4AA2C6}"/>
              </a:ext>
            </a:extLst>
          </p:cNvPr>
          <p:cNvGrpSpPr/>
          <p:nvPr/>
        </p:nvGrpSpPr>
        <p:grpSpPr>
          <a:xfrm>
            <a:off x="10171958" y="2776847"/>
            <a:ext cx="1757013" cy="1489878"/>
            <a:chOff x="10403448" y="2894383"/>
            <a:chExt cx="820880" cy="603031"/>
          </a:xfrm>
        </p:grpSpPr>
        <p:pic>
          <p:nvPicPr>
            <p:cNvPr id="23" name="図 22">
              <a:extLst>
                <a:ext uri="{FF2B5EF4-FFF2-40B4-BE49-F238E27FC236}">
                  <a16:creationId xmlns:a16="http://schemas.microsoft.com/office/drawing/2014/main" id="{533D686A-A7EE-4413-8BDE-7684412292BA}"/>
                </a:ext>
              </a:extLst>
            </p:cNvPr>
            <p:cNvPicPr>
              <a:picLocks noChangeAspect="1"/>
            </p:cNvPicPr>
            <p:nvPr/>
          </p:nvPicPr>
          <p:blipFill>
            <a:blip r:embed="rId6" cstate="email">
              <a:extLst>
                <a:ext uri="{BEBA8EAE-BF5A-486C-A8C5-ECC9F3942E4B}">
                  <a14:imgProps xmlns:a14="http://schemas.microsoft.com/office/drawing/2010/main">
                    <a14:imgLayer r:embed="rId7">
                      <a14:imgEffect>
                        <a14:backgroundRemoval t="10000" b="90000" l="10000" r="90000"/>
                      </a14:imgEffect>
                      <a14:imgEffect>
                        <a14:sharpenSoften amount="50000"/>
                      </a14:imgEffect>
                    </a14:imgLayer>
                  </a14:imgProps>
                </a:ext>
                <a:ext uri="{28A0092B-C50C-407E-A947-70E740481C1C}">
                  <a14:useLocalDpi xmlns:a14="http://schemas.microsoft.com/office/drawing/2010/main"/>
                </a:ext>
              </a:extLst>
            </a:blip>
            <a:stretch>
              <a:fillRect/>
            </a:stretch>
          </p:blipFill>
          <p:spPr>
            <a:xfrm>
              <a:off x="10403448" y="2894383"/>
              <a:ext cx="820880" cy="603031"/>
            </a:xfrm>
            <a:prstGeom prst="rect">
              <a:avLst/>
            </a:prstGeom>
          </p:spPr>
        </p:pic>
        <p:sp>
          <p:nvSpPr>
            <p:cNvPr id="24" name="正方形/長方形 23">
              <a:extLst>
                <a:ext uri="{FF2B5EF4-FFF2-40B4-BE49-F238E27FC236}">
                  <a16:creationId xmlns:a16="http://schemas.microsoft.com/office/drawing/2014/main" id="{0106ACE2-40EF-4459-8EF2-A9CB6B3F017E}"/>
                </a:ext>
              </a:extLst>
            </p:cNvPr>
            <p:cNvSpPr/>
            <p:nvPr/>
          </p:nvSpPr>
          <p:spPr>
            <a:xfrm>
              <a:off x="10572840" y="2908292"/>
              <a:ext cx="422303" cy="186824"/>
            </a:xfrm>
            <a:prstGeom prst="rect">
              <a:avLst/>
            </a:prstGeom>
            <a:noFill/>
            <a:ln>
              <a:noFill/>
            </a:ln>
          </p:spPr>
          <p:txBody>
            <a:bodyPr wrap="none" lIns="91440" tIns="45720" rIns="91440" bIns="45720">
              <a:prstTxWarp prst="textArchUp">
                <a:avLst/>
              </a:prstTxWarp>
              <a:spAutoFit/>
            </a:bodyPr>
            <a:lstStyle/>
            <a:p>
              <a:pPr algn="ctr"/>
              <a:r>
                <a:rPr lang="en-US" altLang="ja-JP" sz="3600" dirty="0">
                  <a:ln w="0"/>
                  <a:solidFill>
                    <a:srgbClr val="C00000"/>
                  </a:solidFill>
                  <a:effectLst>
                    <a:outerShdw blurRad="38100" dist="19050" dir="2700000" algn="tl" rotWithShape="0">
                      <a:schemeClr val="dk1">
                        <a:alpha val="40000"/>
                      </a:schemeClr>
                    </a:outerShdw>
                  </a:effectLst>
                </a:rPr>
                <a:t>Bad</a:t>
              </a:r>
              <a:endParaRPr lang="ja-JP" altLang="en-US" sz="3600" dirty="0">
                <a:ln w="0"/>
                <a:solidFill>
                  <a:srgbClr val="C00000"/>
                </a:solidFill>
                <a:effectLst>
                  <a:outerShdw blurRad="38100" dist="19050" dir="2700000" algn="tl" rotWithShape="0">
                    <a:schemeClr val="dk1">
                      <a:alpha val="40000"/>
                    </a:schemeClr>
                  </a:outerShdw>
                </a:effectLst>
              </a:endParaRPr>
            </a:p>
          </p:txBody>
        </p:sp>
      </p:grpSp>
    </p:spTree>
    <p:extLst>
      <p:ext uri="{BB962C8B-B14F-4D97-AF65-F5344CB8AC3E}">
        <p14:creationId xmlns:p14="http://schemas.microsoft.com/office/powerpoint/2010/main" val="3277225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17D95A4D-EE96-46D0-B843-B4833A30F31C}"/>
              </a:ext>
            </a:extLst>
          </p:cNvPr>
          <p:cNvGraphicFramePr>
            <a:graphicFrameLocks/>
          </p:cNvGraphicFramePr>
          <p:nvPr>
            <p:extLst>
              <p:ext uri="{D42A27DB-BD31-4B8C-83A1-F6EECF244321}">
                <p14:modId xmlns:p14="http://schemas.microsoft.com/office/powerpoint/2010/main" val="2335355877"/>
              </p:ext>
            </p:extLst>
          </p:nvPr>
        </p:nvGraphicFramePr>
        <p:xfrm>
          <a:off x="1655075" y="2706046"/>
          <a:ext cx="10403062" cy="944880"/>
        </p:xfrm>
        <a:graphic>
          <a:graphicData uri="http://schemas.openxmlformats.org/drawingml/2006/table">
            <a:tbl>
              <a:tblPr firstRow="1" bandRow="1">
                <a:tableStyleId>{5C22544A-7EE6-4342-B048-85BDC9FD1C3A}</a:tableStyleId>
              </a:tblPr>
              <a:tblGrid>
                <a:gridCol w="10403062">
                  <a:extLst>
                    <a:ext uri="{9D8B030D-6E8A-4147-A177-3AD203B41FA5}">
                      <a16:colId xmlns:a16="http://schemas.microsoft.com/office/drawing/2014/main" val="1607708785"/>
                    </a:ext>
                  </a:extLst>
                </a:gridCol>
              </a:tblGrid>
              <a:tr h="298678">
                <a:tc>
                  <a:txBody>
                    <a:bodyPr/>
                    <a:lstStyle/>
                    <a:p>
                      <a:r>
                        <a:rPr kumimoji="1" lang="en-US" altLang="ja-JP" sz="2800" dirty="0">
                          <a:solidFill>
                            <a:schemeClr val="tx1"/>
                          </a:solidFill>
                          <a:latin typeface="+mj-lt"/>
                        </a:rPr>
                        <a:t>Section 1</a:t>
                      </a:r>
                    </a:p>
                    <a:p>
                      <a:r>
                        <a:rPr kumimoji="0" lang="en-US" altLang="ja-JP" sz="2800" b="0" i="0" u="none" strike="noStrike" kern="1200" cap="none" spc="0" normalizeH="0" baseline="0" noProof="0" dirty="0">
                          <a:ln>
                            <a:noFill/>
                          </a:ln>
                          <a:solidFill>
                            <a:prstClr val="black"/>
                          </a:solidFill>
                          <a:effectLst/>
                          <a:uLnTx/>
                          <a:uFillTx/>
                          <a:latin typeface="+mj-lt"/>
                          <a:ea typeface="+mn-ea"/>
                          <a:cs typeface="+mn-cs"/>
                        </a:rPr>
                        <a:t>Overview of the Health Situation in the Facility Catchment Area</a:t>
                      </a:r>
                      <a:endParaRPr kumimoji="1" lang="ja-JP" altLang="en-US" sz="2800" dirty="0">
                        <a:solidFill>
                          <a:schemeClr val="tx1"/>
                        </a:solidFill>
                        <a:latin typeface="+mj-lt"/>
                      </a:endParaRPr>
                    </a:p>
                  </a:txBody>
                  <a:tcPr>
                    <a:lnL w="76200" cap="flat" cmpd="sng" algn="ctr">
                      <a:solidFill>
                        <a:schemeClr val="accent4">
                          <a:lumMod val="7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1576469557"/>
                  </a:ext>
                </a:extLst>
              </a:tr>
            </a:tbl>
          </a:graphicData>
        </a:graphic>
      </p:graphicFrame>
      <p:sp>
        <p:nvSpPr>
          <p:cNvPr id="3"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978182" y="352905"/>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5" name="テキスト ボックス 4">
            <a:extLst>
              <a:ext uri="{FF2B5EF4-FFF2-40B4-BE49-F238E27FC236}">
                <a16:creationId xmlns:a16="http://schemas.microsoft.com/office/drawing/2014/main" id="{358F5783-0B8B-4488-BB5A-BCA173B8D441}"/>
              </a:ext>
            </a:extLst>
          </p:cNvPr>
          <p:cNvSpPr txBox="1"/>
          <p:nvPr/>
        </p:nvSpPr>
        <p:spPr>
          <a:xfrm>
            <a:off x="299862" y="274888"/>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spTree>
    <p:extLst>
      <p:ext uri="{BB962C8B-B14F-4D97-AF65-F5344CB8AC3E}">
        <p14:creationId xmlns:p14="http://schemas.microsoft.com/office/powerpoint/2010/main" val="3049916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コンテンツ プレースホルダー 56">
            <a:extLst>
              <a:ext uri="{FF2B5EF4-FFF2-40B4-BE49-F238E27FC236}">
                <a16:creationId xmlns:a16="http://schemas.microsoft.com/office/drawing/2014/main" id="{4AAAF96D-ECAF-4FB7-BF21-D779379595B9}"/>
              </a:ext>
            </a:extLst>
          </p:cNvPr>
          <p:cNvGraphicFramePr>
            <a:graphicFrameLocks/>
          </p:cNvGraphicFramePr>
          <p:nvPr>
            <p:extLst>
              <p:ext uri="{D42A27DB-BD31-4B8C-83A1-F6EECF244321}">
                <p14:modId xmlns:p14="http://schemas.microsoft.com/office/powerpoint/2010/main" val="471884992"/>
              </p:ext>
            </p:extLst>
          </p:nvPr>
        </p:nvGraphicFramePr>
        <p:xfrm>
          <a:off x="260645" y="239981"/>
          <a:ext cx="8715930" cy="457200"/>
        </p:xfrm>
        <a:graphic>
          <a:graphicData uri="http://schemas.openxmlformats.org/drawingml/2006/table">
            <a:tbl>
              <a:tblPr firstRow="1" bandRow="1">
                <a:tableStyleId>{5C22544A-7EE6-4342-B048-85BDC9FD1C3A}</a:tableStyleId>
              </a:tblPr>
              <a:tblGrid>
                <a:gridCol w="8715930">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1.1 Facility Catchment Population and Demographics</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graphicFrame>
        <p:nvGraphicFramePr>
          <p:cNvPr id="6" name="コンテンツ プレースホルダー 56">
            <a:extLst>
              <a:ext uri="{FF2B5EF4-FFF2-40B4-BE49-F238E27FC236}">
                <a16:creationId xmlns:a16="http://schemas.microsoft.com/office/drawing/2014/main" id="{C32B58B1-DA1F-4EBB-9D06-8C8559F3CEB1}"/>
              </a:ext>
            </a:extLst>
          </p:cNvPr>
          <p:cNvGraphicFramePr>
            <a:graphicFrameLocks/>
          </p:cNvGraphicFramePr>
          <p:nvPr>
            <p:extLst>
              <p:ext uri="{D42A27DB-BD31-4B8C-83A1-F6EECF244321}">
                <p14:modId xmlns:p14="http://schemas.microsoft.com/office/powerpoint/2010/main" val="434015973"/>
              </p:ext>
            </p:extLst>
          </p:nvPr>
        </p:nvGraphicFramePr>
        <p:xfrm>
          <a:off x="260645" y="842813"/>
          <a:ext cx="6451971" cy="396240"/>
        </p:xfrm>
        <a:graphic>
          <a:graphicData uri="http://schemas.openxmlformats.org/drawingml/2006/table">
            <a:tbl>
              <a:tblPr firstRow="1" bandRow="1">
                <a:tableStyleId>{5C22544A-7EE6-4342-B048-85BDC9FD1C3A}</a:tableStyleId>
              </a:tblPr>
              <a:tblGrid>
                <a:gridCol w="6451971">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j-lt"/>
                        </a:rPr>
                        <a:t>1.1.1 Population Breakdown and Description</a:t>
                      </a:r>
                      <a:endParaRPr kumimoji="1" lang="ja-JP" altLang="en-US" sz="2000" b="0" dirty="0">
                        <a:solidFill>
                          <a:schemeClr val="tx1"/>
                        </a:solidFill>
                        <a:latin typeface="+mj-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
        <p:nvSpPr>
          <p:cNvPr id="7" name="正方形/長方形 6">
            <a:extLst>
              <a:ext uri="{FF2B5EF4-FFF2-40B4-BE49-F238E27FC236}">
                <a16:creationId xmlns:a16="http://schemas.microsoft.com/office/drawing/2014/main" id="{F5F857D7-9EE4-49C7-98CB-CAFC64A97C6B}"/>
              </a:ext>
            </a:extLst>
          </p:cNvPr>
          <p:cNvSpPr/>
          <p:nvPr/>
        </p:nvSpPr>
        <p:spPr>
          <a:xfrm>
            <a:off x="247945" y="1288398"/>
            <a:ext cx="11639434" cy="5329622"/>
          </a:xfrm>
          <a:prstGeom prst="rect">
            <a:avLst/>
          </a:prstGeom>
          <a:solidFill>
            <a:schemeClr val="accent4">
              <a:lumMod val="20000"/>
              <a:lumOff val="80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000" dirty="0">
              <a:solidFill>
                <a:schemeClr val="tx1"/>
              </a:solidFill>
              <a:latin typeface="Calibri "/>
            </a:endParaRPr>
          </a:p>
          <a:p>
            <a:endParaRPr kumimoji="1" lang="en-US" altLang="ja-JP" sz="1000" dirty="0">
              <a:solidFill>
                <a:schemeClr val="tx1"/>
              </a:solidFill>
              <a:latin typeface="Calibri "/>
            </a:endParaRPr>
          </a:p>
        </p:txBody>
      </p:sp>
      <p:graphicFrame>
        <p:nvGraphicFramePr>
          <p:cNvPr id="8" name="コンテンツ プレースホルダー 7">
            <a:extLst>
              <a:ext uri="{FF2B5EF4-FFF2-40B4-BE49-F238E27FC236}">
                <a16:creationId xmlns:a16="http://schemas.microsoft.com/office/drawing/2014/main" id="{90D19F83-6CB4-4E77-BD5A-B38B40ACBC5E}"/>
              </a:ext>
            </a:extLst>
          </p:cNvPr>
          <p:cNvGraphicFramePr>
            <a:graphicFrameLocks/>
          </p:cNvGraphicFramePr>
          <p:nvPr>
            <p:extLst>
              <p:ext uri="{D42A27DB-BD31-4B8C-83A1-F6EECF244321}">
                <p14:modId xmlns:p14="http://schemas.microsoft.com/office/powerpoint/2010/main" val="1890973402"/>
              </p:ext>
            </p:extLst>
          </p:nvPr>
        </p:nvGraphicFramePr>
        <p:xfrm>
          <a:off x="1590424" y="2107508"/>
          <a:ext cx="8544533" cy="3572660"/>
        </p:xfrm>
        <a:graphic>
          <a:graphicData uri="http://schemas.openxmlformats.org/drawingml/2006/table">
            <a:tbl>
              <a:tblPr/>
              <a:tblGrid>
                <a:gridCol w="429532">
                  <a:extLst>
                    <a:ext uri="{9D8B030D-6E8A-4147-A177-3AD203B41FA5}">
                      <a16:colId xmlns:a16="http://schemas.microsoft.com/office/drawing/2014/main" val="1679853697"/>
                    </a:ext>
                  </a:extLst>
                </a:gridCol>
                <a:gridCol w="3916182">
                  <a:extLst>
                    <a:ext uri="{9D8B030D-6E8A-4147-A177-3AD203B41FA5}">
                      <a16:colId xmlns:a16="http://schemas.microsoft.com/office/drawing/2014/main" val="3623830813"/>
                    </a:ext>
                  </a:extLst>
                </a:gridCol>
                <a:gridCol w="2032538">
                  <a:extLst>
                    <a:ext uri="{9D8B030D-6E8A-4147-A177-3AD203B41FA5}">
                      <a16:colId xmlns:a16="http://schemas.microsoft.com/office/drawing/2014/main" val="761268755"/>
                    </a:ext>
                  </a:extLst>
                </a:gridCol>
                <a:gridCol w="2166281">
                  <a:extLst>
                    <a:ext uri="{9D8B030D-6E8A-4147-A177-3AD203B41FA5}">
                      <a16:colId xmlns:a16="http://schemas.microsoft.com/office/drawing/2014/main" val="1038708384"/>
                    </a:ext>
                  </a:extLst>
                </a:gridCol>
              </a:tblGrid>
              <a:tr h="48931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8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Description</a:t>
                      </a:r>
                      <a:endParaRPr lang="ja-JP" sz="1600" dirty="0">
                        <a:effectLst/>
                        <a:latin typeface="Times New Roman" panose="02020603050405020304" pitchFamily="18" charset="0"/>
                        <a:ea typeface="ＭＳ 明朝" panose="02020609040205080304" pitchFamily="17" charset="-128"/>
                      </a:endParaRPr>
                    </a:p>
                  </a:txBody>
                  <a:tcPr marL="46455" marR="464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Population segment estimates</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Facility catchment area projected population </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327796793"/>
                  </a:ext>
                </a:extLst>
              </a:tr>
              <a:tr h="21815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Total population in the county</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0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0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75000"/>
                      </a:sys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108201332"/>
                  </a:ext>
                </a:extLst>
              </a:tr>
              <a:tr h="21815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2</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Total number of households</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0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0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75000"/>
                      </a:sys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626768502"/>
                  </a:ext>
                </a:extLst>
              </a:tr>
              <a:tr h="21815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3</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Children under one year (12 months)</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3.71%</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952209676"/>
                  </a:ext>
                </a:extLst>
              </a:tr>
              <a:tr h="21815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4</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Children under five years (60 months)</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16.9%</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359703693"/>
                  </a:ext>
                </a:extLst>
              </a:tr>
              <a:tr h="21815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5</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Under fifteen year population</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42.3%</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474169445"/>
                  </a:ext>
                </a:extLst>
              </a:tr>
              <a:tr h="401101">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6</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Women of child bearing age (15 – 49 Years)</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16090027"/>
                  </a:ext>
                </a:extLst>
              </a:tr>
              <a:tr h="21815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7</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Estimated number of pregnant women</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3.84%</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055844960"/>
                  </a:ext>
                </a:extLst>
              </a:tr>
              <a:tr h="21815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8</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Estimated number of deliveries</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3.84%</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07296477"/>
                  </a:ext>
                </a:extLst>
              </a:tr>
              <a:tr h="200551">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9</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Estimated live births</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3.79%</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876955052"/>
                  </a:ext>
                </a:extLst>
              </a:tr>
              <a:tr h="21815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10</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Total number of adolescents (15-24)</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0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0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85812871"/>
                  </a:ext>
                </a:extLst>
              </a:tr>
              <a:tr h="21815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11</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Adults (25-59)</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0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0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70837866"/>
                  </a:ext>
                </a:extLst>
              </a:tr>
              <a:tr h="21815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12 </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Elderly (60+)</a:t>
                      </a:r>
                      <a:endParaRPr lang="ja-JP" sz="16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0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0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800" dirty="0">
                        <a:effectLst/>
                        <a:latin typeface="Times New Roman" panose="02020603050405020304" pitchFamily="18" charset="0"/>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42284604"/>
                  </a:ext>
                </a:extLst>
              </a:tr>
            </a:tbl>
          </a:graphicData>
        </a:graphic>
      </p:graphicFrame>
      <p:sp>
        <p:nvSpPr>
          <p:cNvPr id="9" name="四角形: 角を丸くする 24">
            <a:extLst>
              <a:ext uri="{FF2B5EF4-FFF2-40B4-BE49-F238E27FC236}">
                <a16:creationId xmlns:a16="http://schemas.microsoft.com/office/drawing/2014/main" id="{5C513B81-729A-4B33-8515-FF0DB0AD2D15}"/>
              </a:ext>
            </a:extLst>
          </p:cNvPr>
          <p:cNvSpPr/>
          <p:nvPr/>
        </p:nvSpPr>
        <p:spPr>
          <a:xfrm>
            <a:off x="5918384" y="3017547"/>
            <a:ext cx="2093135" cy="2670894"/>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800" kern="0">
              <a:solidFill>
                <a:prstClr val="white"/>
              </a:solidFill>
              <a:latin typeface="Gill Sans MT" panose="020B0502020104020203"/>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7219388-6978-4CD7-A59E-9EE2C042E253}"/>
              </a:ext>
            </a:extLst>
          </p:cNvPr>
          <p:cNvSpPr txBox="1"/>
          <p:nvPr/>
        </p:nvSpPr>
        <p:spPr>
          <a:xfrm>
            <a:off x="304621" y="5775314"/>
            <a:ext cx="7706898" cy="923330"/>
          </a:xfrm>
          <a:prstGeom prst="rect">
            <a:avLst/>
          </a:prstGeom>
          <a:noFill/>
        </p:spPr>
        <p:txBody>
          <a:bodyPr wrap="square" rtlCol="0">
            <a:spAutoFit/>
          </a:bodyPr>
          <a:lstStyle/>
          <a:p>
            <a:pPr algn="just"/>
            <a:r>
              <a:rPr kumimoji="1" lang="en-US" altLang="ja-JP" dirty="0">
                <a:ea typeface="メイリオ" panose="020B0604030504040204" pitchFamily="50" charset="-128"/>
              </a:rPr>
              <a:t>Obtain county </a:t>
            </a:r>
            <a:r>
              <a:rPr kumimoji="1" lang="en-US" altLang="ja-JP" dirty="0">
                <a:solidFill>
                  <a:prstClr val="black"/>
                </a:solidFill>
                <a:ea typeface="メイリオ" panose="020B0604030504040204" pitchFamily="50" charset="-128"/>
              </a:rPr>
              <a:t>or sub-county level population segment estimates from CHRIO or SCHRIO. CHMT decides which percentage HFs use before starting the AWP formulation process. </a:t>
            </a:r>
            <a:r>
              <a:rPr kumimoji="1" lang="en-US" altLang="ja-JP" sz="1200" dirty="0">
                <a:solidFill>
                  <a:prstClr val="black"/>
                </a:solidFill>
                <a:ea typeface="メイリオ" panose="020B0604030504040204" pitchFamily="50" charset="-128"/>
              </a:rPr>
              <a:t>*Figures in the original template is national data.</a:t>
            </a:r>
            <a:endParaRPr kumimoji="1" lang="ja-JP" altLang="en-US" dirty="0">
              <a:solidFill>
                <a:prstClr val="black"/>
              </a:solidFill>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0642404D-560D-47EB-854B-DA501D3A7C7A}"/>
              </a:ext>
            </a:extLst>
          </p:cNvPr>
          <p:cNvSpPr txBox="1"/>
          <p:nvPr/>
        </p:nvSpPr>
        <p:spPr>
          <a:xfrm>
            <a:off x="8301677" y="5920020"/>
            <a:ext cx="3341385" cy="830997"/>
          </a:xfrm>
          <a:prstGeom prst="rect">
            <a:avLst/>
          </a:prstGeom>
          <a:noFill/>
        </p:spPr>
        <p:txBody>
          <a:bodyPr wrap="square" rtlCol="0">
            <a:spAutoFit/>
          </a:bodyPr>
          <a:lstStyle/>
          <a:p>
            <a:r>
              <a:rPr kumimoji="1" lang="en-US" altLang="ja-JP" sz="1600" dirty="0">
                <a:solidFill>
                  <a:prstClr val="black"/>
                </a:solidFill>
                <a:ea typeface="メイリオ" panose="020B0604030504040204" pitchFamily="50" charset="-128"/>
              </a:rPr>
              <a:t>Calculate the number of population by yourselves.</a:t>
            </a:r>
          </a:p>
          <a:p>
            <a:r>
              <a:rPr lang="en-US" altLang="ja-JP" sz="1600" b="1" dirty="0">
                <a:solidFill>
                  <a:srgbClr val="F0A22E">
                    <a:lumMod val="75000"/>
                  </a:srgbClr>
                </a:solidFill>
                <a:ea typeface="メイリオ" panose="020B0604030504040204" pitchFamily="50" charset="-128"/>
              </a:rPr>
              <a:t>A (Total population)</a:t>
            </a:r>
            <a:r>
              <a:rPr lang="ja-JP" altLang="en-US" sz="1600" b="1" dirty="0">
                <a:solidFill>
                  <a:srgbClr val="F0A22E">
                    <a:lumMod val="75000"/>
                  </a:srgbClr>
                </a:solidFill>
                <a:ea typeface="メイリオ" panose="020B0604030504040204" pitchFamily="50" charset="-128"/>
              </a:rPr>
              <a:t> </a:t>
            </a:r>
            <a:r>
              <a:rPr lang="en-US" altLang="ja-JP" sz="1600" b="1" dirty="0">
                <a:solidFill>
                  <a:srgbClr val="F0A22E">
                    <a:lumMod val="75000"/>
                  </a:srgbClr>
                </a:solidFill>
                <a:ea typeface="メイリオ" panose="020B0604030504040204" pitchFamily="50" charset="-128"/>
              </a:rPr>
              <a:t>×</a:t>
            </a:r>
            <a:r>
              <a:rPr lang="ja-JP" altLang="en-US" sz="1600" b="1" dirty="0">
                <a:solidFill>
                  <a:srgbClr val="F0A22E">
                    <a:lumMod val="75000"/>
                  </a:srgbClr>
                </a:solidFill>
                <a:ea typeface="メイリオ" panose="020B0604030504040204" pitchFamily="50" charset="-128"/>
              </a:rPr>
              <a:t> </a:t>
            </a:r>
            <a:r>
              <a:rPr lang="en-US" altLang="ja-JP" sz="1600" b="1" dirty="0">
                <a:solidFill>
                  <a:srgbClr val="F0A22E">
                    <a:lumMod val="75000"/>
                  </a:srgbClr>
                </a:solidFill>
                <a:ea typeface="メイリオ" panose="020B0604030504040204" pitchFamily="50" charset="-128"/>
              </a:rPr>
              <a:t>B</a:t>
            </a:r>
            <a:r>
              <a:rPr kumimoji="1" lang="en-US" altLang="ja-JP" sz="1600" dirty="0">
                <a:solidFill>
                  <a:prstClr val="black"/>
                </a:solidFill>
                <a:ea typeface="メイリオ" panose="020B0604030504040204" pitchFamily="50" charset="-128"/>
              </a:rPr>
              <a:t> </a:t>
            </a:r>
          </a:p>
        </p:txBody>
      </p:sp>
      <p:sp>
        <p:nvSpPr>
          <p:cNvPr id="15" name="テキスト ボックス 14">
            <a:extLst>
              <a:ext uri="{FF2B5EF4-FFF2-40B4-BE49-F238E27FC236}">
                <a16:creationId xmlns:a16="http://schemas.microsoft.com/office/drawing/2014/main" id="{B6D109EC-85D9-4632-8B64-12A6B3725A06}"/>
              </a:ext>
            </a:extLst>
          </p:cNvPr>
          <p:cNvSpPr txBox="1"/>
          <p:nvPr/>
        </p:nvSpPr>
        <p:spPr>
          <a:xfrm>
            <a:off x="6043001" y="3443436"/>
            <a:ext cx="2031999" cy="400110"/>
          </a:xfrm>
          <a:prstGeom prst="rect">
            <a:avLst/>
          </a:prstGeom>
          <a:noFill/>
        </p:spPr>
        <p:txBody>
          <a:bodyPr wrap="square" rtlCol="0">
            <a:spAutoFit/>
          </a:bodyPr>
          <a:lstStyle/>
          <a:p>
            <a:r>
              <a:rPr kumimoji="1" lang="en-US" altLang="ja-JP" sz="2000" b="1" dirty="0">
                <a:solidFill>
                  <a:srgbClr val="F0A22E">
                    <a:lumMod val="75000"/>
                  </a:srgbClr>
                </a:solidFill>
                <a:latin typeface="Gill Sans MT" panose="020B0502020104020203"/>
                <a:ea typeface="メイリオ" panose="020B0604030504040204" pitchFamily="50" charset="-128"/>
              </a:rPr>
              <a:t>B</a:t>
            </a:r>
            <a:endParaRPr kumimoji="1" lang="ja-JP" altLang="en-US" sz="2000" b="1" dirty="0">
              <a:solidFill>
                <a:srgbClr val="F0A22E">
                  <a:lumMod val="75000"/>
                </a:srgbClr>
              </a:solidFill>
              <a:latin typeface="Gill Sans MT" panose="020B0502020104020203"/>
              <a:ea typeface="メイリオ" panose="020B0604030504040204" pitchFamily="50" charset="-128"/>
            </a:endParaRPr>
          </a:p>
        </p:txBody>
      </p:sp>
      <p:grpSp>
        <p:nvGrpSpPr>
          <p:cNvPr id="28" name="グループ化 27"/>
          <p:cNvGrpSpPr/>
          <p:nvPr/>
        </p:nvGrpSpPr>
        <p:grpSpPr>
          <a:xfrm>
            <a:off x="7935367" y="2567221"/>
            <a:ext cx="2564827" cy="502099"/>
            <a:chOff x="6095729" y="3391677"/>
            <a:chExt cx="1453145" cy="424107"/>
          </a:xfrm>
        </p:grpSpPr>
        <p:sp>
          <p:nvSpPr>
            <p:cNvPr id="13" name="四角形: 角を丸くする 30">
              <a:extLst>
                <a:ext uri="{FF2B5EF4-FFF2-40B4-BE49-F238E27FC236}">
                  <a16:creationId xmlns:a16="http://schemas.microsoft.com/office/drawing/2014/main" id="{E04E8541-CD4F-4173-8583-8A3182DEB242}"/>
                </a:ext>
              </a:extLst>
            </p:cNvPr>
            <p:cNvSpPr/>
            <p:nvPr/>
          </p:nvSpPr>
          <p:spPr>
            <a:xfrm>
              <a:off x="6095729" y="3391677"/>
              <a:ext cx="1250887" cy="402274"/>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800" kern="0">
                <a:solidFill>
                  <a:prstClr val="white"/>
                </a:solidFill>
                <a:latin typeface="Gill Sans MT" panose="020B0502020104020203"/>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309360CD-E7B3-43AC-BA48-4FBF0F426E65}"/>
                </a:ext>
              </a:extLst>
            </p:cNvPr>
            <p:cNvSpPr txBox="1"/>
            <p:nvPr/>
          </p:nvSpPr>
          <p:spPr>
            <a:xfrm>
              <a:off x="6615857" y="3415674"/>
              <a:ext cx="933017" cy="400110"/>
            </a:xfrm>
            <a:prstGeom prst="rect">
              <a:avLst/>
            </a:prstGeom>
            <a:noFill/>
          </p:spPr>
          <p:txBody>
            <a:bodyPr wrap="square" rtlCol="0">
              <a:spAutoFit/>
            </a:bodyPr>
            <a:lstStyle/>
            <a:p>
              <a:r>
                <a:rPr kumimoji="1" lang="en-US" altLang="ja-JP" sz="2000" b="1" dirty="0">
                  <a:solidFill>
                    <a:srgbClr val="F0A22E">
                      <a:lumMod val="75000"/>
                    </a:srgbClr>
                  </a:solidFill>
                  <a:latin typeface="Gill Sans MT" panose="020B0502020104020203"/>
                  <a:ea typeface="メイリオ" panose="020B0604030504040204" pitchFamily="50" charset="-128"/>
                </a:rPr>
                <a:t>A</a:t>
              </a:r>
              <a:endParaRPr kumimoji="1" lang="ja-JP" altLang="en-US" sz="1200" b="1" dirty="0">
                <a:solidFill>
                  <a:srgbClr val="F0A22E">
                    <a:lumMod val="75000"/>
                  </a:srgbClr>
                </a:solidFill>
                <a:latin typeface="Gill Sans MT" panose="020B0502020104020203"/>
                <a:ea typeface="メイリオ" panose="020B0604030504040204" pitchFamily="50" charset="-128"/>
              </a:endParaRPr>
            </a:p>
          </p:txBody>
        </p:sp>
      </p:grpSp>
      <p:sp>
        <p:nvSpPr>
          <p:cNvPr id="17" name="テキスト ボックス 16">
            <a:extLst>
              <a:ext uri="{FF2B5EF4-FFF2-40B4-BE49-F238E27FC236}">
                <a16:creationId xmlns:a16="http://schemas.microsoft.com/office/drawing/2014/main" id="{88E32FA4-8A0D-4C15-8C51-353FDC7D5349}"/>
              </a:ext>
            </a:extLst>
          </p:cNvPr>
          <p:cNvSpPr txBox="1"/>
          <p:nvPr/>
        </p:nvSpPr>
        <p:spPr>
          <a:xfrm>
            <a:off x="478250" y="1377742"/>
            <a:ext cx="10390803" cy="646331"/>
          </a:xfrm>
          <a:prstGeom prst="rect">
            <a:avLst/>
          </a:prstGeom>
          <a:noFill/>
        </p:spPr>
        <p:txBody>
          <a:bodyPr wrap="square" rtlCol="0">
            <a:spAutoFit/>
          </a:bodyPr>
          <a:lstStyle/>
          <a:p>
            <a:r>
              <a:rPr kumimoji="1" lang="en-US" altLang="ja-JP" dirty="0">
                <a:solidFill>
                  <a:prstClr val="black"/>
                </a:solidFill>
                <a:ea typeface="メイリオ" panose="020B0604030504040204" pitchFamily="50" charset="-128"/>
              </a:rPr>
              <a:t>Get data from 1) SCHRIO 2) Kenya National Bureau of Statistics office at the sub-county level </a:t>
            </a:r>
          </a:p>
          <a:p>
            <a:r>
              <a:rPr kumimoji="1" lang="en-US" altLang="ja-JP" dirty="0">
                <a:solidFill>
                  <a:prstClr val="black"/>
                </a:solidFill>
                <a:ea typeface="メイリオ" panose="020B0604030504040204" pitchFamily="50" charset="-128"/>
              </a:rPr>
              <a:t>                        3) Estimate population based on reports from CUs or Village</a:t>
            </a:r>
          </a:p>
        </p:txBody>
      </p:sp>
      <p:sp>
        <p:nvSpPr>
          <p:cNvPr id="18" name="四角形: 角を丸くする 38">
            <a:extLst>
              <a:ext uri="{FF2B5EF4-FFF2-40B4-BE49-F238E27FC236}">
                <a16:creationId xmlns:a16="http://schemas.microsoft.com/office/drawing/2014/main" id="{CC24B59F-CC02-42FF-A415-F3584565FD98}"/>
              </a:ext>
            </a:extLst>
          </p:cNvPr>
          <p:cNvSpPr/>
          <p:nvPr/>
        </p:nvSpPr>
        <p:spPr>
          <a:xfrm>
            <a:off x="7948038" y="2989392"/>
            <a:ext cx="2207838" cy="2681074"/>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800" kern="0">
              <a:solidFill>
                <a:prstClr val="white"/>
              </a:solidFill>
              <a:latin typeface="Gill Sans MT" panose="020B0502020104020203"/>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36DBED4F-6680-4D56-A1AC-DB5E9EC17195}"/>
              </a:ext>
            </a:extLst>
          </p:cNvPr>
          <p:cNvSpPr txBox="1"/>
          <p:nvPr/>
        </p:nvSpPr>
        <p:spPr>
          <a:xfrm>
            <a:off x="7016722" y="670296"/>
            <a:ext cx="5560867" cy="646331"/>
          </a:xfrm>
          <a:prstGeom prst="rect">
            <a:avLst/>
          </a:prstGeom>
          <a:noFill/>
        </p:spPr>
        <p:txBody>
          <a:bodyPr wrap="square" rtlCol="0">
            <a:spAutoFit/>
          </a:bodyPr>
          <a:lstStyle/>
          <a:p>
            <a:r>
              <a:rPr kumimoji="1" lang="en-US" altLang="ja-JP" b="1" dirty="0">
                <a:solidFill>
                  <a:srgbClr val="8D0016"/>
                </a:solidFill>
                <a:latin typeface="Calibri 本文"/>
              </a:rPr>
              <a:t>For</a:t>
            </a:r>
            <a:r>
              <a:rPr kumimoji="1" lang="ja-JP" altLang="en-US" b="1" dirty="0">
                <a:solidFill>
                  <a:srgbClr val="8D0016"/>
                </a:solidFill>
                <a:latin typeface="Calibri 本文"/>
              </a:rPr>
              <a:t> </a:t>
            </a:r>
            <a:r>
              <a:rPr kumimoji="1" lang="en-US" altLang="ja-JP" b="1" dirty="0">
                <a:solidFill>
                  <a:srgbClr val="8D0016"/>
                </a:solidFill>
                <a:latin typeface="Calibri 本文"/>
              </a:rPr>
              <a:t>any</a:t>
            </a:r>
            <a:r>
              <a:rPr kumimoji="1" lang="ja-JP" altLang="en-US" b="1" dirty="0">
                <a:solidFill>
                  <a:srgbClr val="8D0016"/>
                </a:solidFill>
                <a:latin typeface="Calibri 本文"/>
              </a:rPr>
              <a:t> </a:t>
            </a:r>
            <a:r>
              <a:rPr kumimoji="1" lang="en-US" altLang="ja-JP" b="1" dirty="0">
                <a:solidFill>
                  <a:srgbClr val="8D0016"/>
                </a:solidFill>
                <a:latin typeface="Calibri 本文"/>
              </a:rPr>
              <a:t>query on the population and its percentage, communicate with CHRIO or SCHRIO.</a:t>
            </a:r>
            <a:r>
              <a:rPr kumimoji="1" lang="ja-JP" altLang="en-US" b="1" dirty="0">
                <a:solidFill>
                  <a:srgbClr val="8D0016"/>
                </a:solidFill>
                <a:latin typeface="Calibri 本文"/>
              </a:rPr>
              <a:t> </a:t>
            </a:r>
          </a:p>
        </p:txBody>
      </p:sp>
      <p:sp>
        <p:nvSpPr>
          <p:cNvPr id="32" name="テキスト ボックス 31">
            <a:extLst>
              <a:ext uri="{FF2B5EF4-FFF2-40B4-BE49-F238E27FC236}">
                <a16:creationId xmlns:a16="http://schemas.microsoft.com/office/drawing/2014/main" id="{0642404D-560D-47EB-854B-DA501D3A7C7A}"/>
              </a:ext>
            </a:extLst>
          </p:cNvPr>
          <p:cNvSpPr txBox="1"/>
          <p:nvPr/>
        </p:nvSpPr>
        <p:spPr>
          <a:xfrm>
            <a:off x="8011519" y="3596856"/>
            <a:ext cx="3631543" cy="276999"/>
          </a:xfrm>
          <a:prstGeom prst="rect">
            <a:avLst/>
          </a:prstGeom>
          <a:noFill/>
        </p:spPr>
        <p:txBody>
          <a:bodyPr wrap="square" rtlCol="0">
            <a:spAutoFit/>
          </a:bodyPr>
          <a:lstStyle/>
          <a:p>
            <a:r>
              <a:rPr kumimoji="1" lang="en-US" altLang="ja-JP" sz="1200" b="1" dirty="0">
                <a:solidFill>
                  <a:srgbClr val="F0A22E">
                    <a:lumMod val="75000"/>
                  </a:srgbClr>
                </a:solidFill>
                <a:ea typeface="メイリオ" panose="020B0604030504040204" pitchFamily="50" charset="-128"/>
              </a:rPr>
              <a:t>A (Total population)</a:t>
            </a:r>
            <a:r>
              <a:rPr kumimoji="1" lang="ja-JP" altLang="en-US" sz="1200" b="1" dirty="0">
                <a:solidFill>
                  <a:srgbClr val="F0A22E">
                    <a:lumMod val="75000"/>
                  </a:srgbClr>
                </a:solidFill>
                <a:ea typeface="メイリオ" panose="020B0604030504040204" pitchFamily="50" charset="-128"/>
              </a:rPr>
              <a:t> </a:t>
            </a:r>
            <a:r>
              <a:rPr kumimoji="1" lang="en-US" altLang="ja-JP" sz="1200" b="1" dirty="0">
                <a:solidFill>
                  <a:srgbClr val="F0A22E">
                    <a:lumMod val="75000"/>
                  </a:srgbClr>
                </a:solidFill>
                <a:ea typeface="メイリオ" panose="020B0604030504040204" pitchFamily="50" charset="-128"/>
              </a:rPr>
              <a:t>×</a:t>
            </a:r>
            <a:r>
              <a:rPr kumimoji="1" lang="ja-JP" altLang="en-US" sz="1200" b="1" dirty="0">
                <a:solidFill>
                  <a:srgbClr val="F0A22E">
                    <a:lumMod val="75000"/>
                  </a:srgbClr>
                </a:solidFill>
                <a:ea typeface="メイリオ" panose="020B0604030504040204" pitchFamily="50" charset="-128"/>
              </a:rPr>
              <a:t> </a:t>
            </a:r>
            <a:r>
              <a:rPr kumimoji="1" lang="en-US" altLang="ja-JP" sz="1200" b="1" dirty="0">
                <a:solidFill>
                  <a:srgbClr val="F0A22E">
                    <a:lumMod val="75000"/>
                  </a:srgbClr>
                </a:solidFill>
                <a:ea typeface="メイリオ" panose="020B0604030504040204" pitchFamily="50" charset="-128"/>
              </a:rPr>
              <a:t>B</a:t>
            </a:r>
            <a:endParaRPr kumimoji="1" lang="ja-JP" altLang="en-US" sz="1200" b="1" dirty="0">
              <a:solidFill>
                <a:srgbClr val="F0A22E">
                  <a:lumMod val="75000"/>
                </a:srgbClr>
              </a:solidFill>
              <a:ea typeface="メイリオ" panose="020B0604030504040204" pitchFamily="50" charset="-128"/>
            </a:endParaRPr>
          </a:p>
        </p:txBody>
      </p:sp>
      <p:cxnSp>
        <p:nvCxnSpPr>
          <p:cNvPr id="29" name="直線コネクタ 28">
            <a:extLst>
              <a:ext uri="{FF2B5EF4-FFF2-40B4-BE49-F238E27FC236}">
                <a16:creationId xmlns:a16="http://schemas.microsoft.com/office/drawing/2014/main" id="{7CBAA651-AE98-4D55-9E37-E2DD5E53D857}"/>
              </a:ext>
            </a:extLst>
          </p:cNvPr>
          <p:cNvCxnSpPr>
            <a:cxnSpLocks/>
          </p:cNvCxnSpPr>
          <p:nvPr/>
        </p:nvCxnSpPr>
        <p:spPr>
          <a:xfrm flipV="1">
            <a:off x="8011519" y="1957204"/>
            <a:ext cx="0" cy="610017"/>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31" name="直線コネクタ 30">
            <a:extLst>
              <a:ext uri="{FF2B5EF4-FFF2-40B4-BE49-F238E27FC236}">
                <a16:creationId xmlns:a16="http://schemas.microsoft.com/office/drawing/2014/main" id="{6509C47A-21D3-4FAD-B145-8C3181BEE268}"/>
              </a:ext>
            </a:extLst>
          </p:cNvPr>
          <p:cNvCxnSpPr>
            <a:cxnSpLocks/>
          </p:cNvCxnSpPr>
          <p:nvPr/>
        </p:nvCxnSpPr>
        <p:spPr>
          <a:xfrm>
            <a:off x="8646763" y="5670466"/>
            <a:ext cx="0" cy="316677"/>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33" name="直線コネクタ 32">
            <a:extLst>
              <a:ext uri="{FF2B5EF4-FFF2-40B4-BE49-F238E27FC236}">
                <a16:creationId xmlns:a16="http://schemas.microsoft.com/office/drawing/2014/main" id="{490FA2F2-330F-425C-94EC-F2B5E7102658}"/>
              </a:ext>
            </a:extLst>
          </p:cNvPr>
          <p:cNvCxnSpPr>
            <a:cxnSpLocks/>
          </p:cNvCxnSpPr>
          <p:nvPr/>
        </p:nvCxnSpPr>
        <p:spPr>
          <a:xfrm flipH="1">
            <a:off x="5450114" y="5495430"/>
            <a:ext cx="464519" cy="279884"/>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grpSp>
        <p:nvGrpSpPr>
          <p:cNvPr id="25" name="グループ化 24">
            <a:extLst>
              <a:ext uri="{FF2B5EF4-FFF2-40B4-BE49-F238E27FC236}">
                <a16:creationId xmlns:a16="http://schemas.microsoft.com/office/drawing/2014/main" id="{1D396761-2FE6-49AA-91CD-EF2DA4FF8E64}"/>
              </a:ext>
            </a:extLst>
          </p:cNvPr>
          <p:cNvGrpSpPr/>
          <p:nvPr/>
        </p:nvGrpSpPr>
        <p:grpSpPr>
          <a:xfrm>
            <a:off x="6712559" y="792327"/>
            <a:ext cx="252392" cy="248968"/>
            <a:chOff x="527309" y="5861285"/>
            <a:chExt cx="273733" cy="273733"/>
          </a:xfrm>
        </p:grpSpPr>
        <p:pic>
          <p:nvPicPr>
            <p:cNvPr id="26" name="図 25">
              <a:extLst>
                <a:ext uri="{FF2B5EF4-FFF2-40B4-BE49-F238E27FC236}">
                  <a16:creationId xmlns:a16="http://schemas.microsoft.com/office/drawing/2014/main" id="{E3388430-952F-4FC3-9C04-3E7BB0F83FAF}"/>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6855" y1="12547" x2="65510" y2="31273"/>
                          <a14:foregroundMark x1="65510" y1="31273" x2="36659" y2="32584"/>
                          <a14:foregroundMark x1="36659" y1="32584" x2="50325" y2="12172"/>
                        </a14:backgroundRemoval>
                      </a14:imgEffect>
                    </a14:imgLayer>
                  </a14:imgProps>
                </a:ext>
                <a:ext uri="{28A0092B-C50C-407E-A947-70E740481C1C}">
                  <a14:useLocalDpi xmlns:a14="http://schemas.microsoft.com/office/drawing/2010/main"/>
                </a:ext>
              </a:extLst>
            </a:blip>
            <a:stretch>
              <a:fillRect/>
            </a:stretch>
          </p:blipFill>
          <p:spPr>
            <a:xfrm>
              <a:off x="572276" y="5890054"/>
              <a:ext cx="182049" cy="210876"/>
            </a:xfrm>
            <a:prstGeom prst="rect">
              <a:avLst/>
            </a:prstGeom>
          </p:spPr>
        </p:pic>
        <p:sp>
          <p:nvSpPr>
            <p:cNvPr id="27" name="楕円 26">
              <a:extLst>
                <a:ext uri="{FF2B5EF4-FFF2-40B4-BE49-F238E27FC236}">
                  <a16:creationId xmlns:a16="http://schemas.microsoft.com/office/drawing/2014/main" id="{93C767C4-0696-4078-9230-887FD6E6579F}"/>
                </a:ext>
              </a:extLst>
            </p:cNvPr>
            <p:cNvSpPr/>
            <p:nvPr/>
          </p:nvSpPr>
          <p:spPr>
            <a:xfrm>
              <a:off x="527309" y="5861285"/>
              <a:ext cx="273733" cy="273733"/>
            </a:xfrm>
            <a:prstGeom prst="ellipse">
              <a:avLst/>
            </a:prstGeom>
            <a:noFill/>
            <a:ln w="19050">
              <a:solidFill>
                <a:srgbClr val="8D00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Calibri 本文"/>
              </a:endParaRPr>
            </a:p>
          </p:txBody>
        </p:sp>
      </p:grpSp>
    </p:spTree>
    <p:extLst>
      <p:ext uri="{BB962C8B-B14F-4D97-AF65-F5344CB8AC3E}">
        <p14:creationId xmlns:p14="http://schemas.microsoft.com/office/powerpoint/2010/main" val="313423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7">
            <a:extLst>
              <a:ext uri="{FF2B5EF4-FFF2-40B4-BE49-F238E27FC236}">
                <a16:creationId xmlns:a16="http://schemas.microsoft.com/office/drawing/2014/main" id="{3A3F9A46-98F2-4902-89AA-ADC2ED09F92B}"/>
              </a:ext>
            </a:extLst>
          </p:cNvPr>
          <p:cNvGraphicFramePr>
            <a:graphicFrameLocks/>
          </p:cNvGraphicFramePr>
          <p:nvPr>
            <p:extLst>
              <p:ext uri="{D42A27DB-BD31-4B8C-83A1-F6EECF244321}">
                <p14:modId xmlns:p14="http://schemas.microsoft.com/office/powerpoint/2010/main" val="3765363812"/>
              </p:ext>
            </p:extLst>
          </p:nvPr>
        </p:nvGraphicFramePr>
        <p:xfrm>
          <a:off x="368136" y="1155450"/>
          <a:ext cx="11281558" cy="3840480"/>
        </p:xfrm>
        <a:graphic>
          <a:graphicData uri="http://schemas.openxmlformats.org/drawingml/2006/table">
            <a:tbl>
              <a:tblPr/>
              <a:tblGrid>
                <a:gridCol w="574927">
                  <a:extLst>
                    <a:ext uri="{9D8B030D-6E8A-4147-A177-3AD203B41FA5}">
                      <a16:colId xmlns:a16="http://schemas.microsoft.com/office/drawing/2014/main" val="1679853697"/>
                    </a:ext>
                  </a:extLst>
                </a:gridCol>
                <a:gridCol w="4983175">
                  <a:extLst>
                    <a:ext uri="{9D8B030D-6E8A-4147-A177-3AD203B41FA5}">
                      <a16:colId xmlns:a16="http://schemas.microsoft.com/office/drawing/2014/main" val="3623830813"/>
                    </a:ext>
                  </a:extLst>
                </a:gridCol>
                <a:gridCol w="2738008">
                  <a:extLst>
                    <a:ext uri="{9D8B030D-6E8A-4147-A177-3AD203B41FA5}">
                      <a16:colId xmlns:a16="http://schemas.microsoft.com/office/drawing/2014/main" val="761268755"/>
                    </a:ext>
                  </a:extLst>
                </a:gridCol>
                <a:gridCol w="2985448">
                  <a:extLst>
                    <a:ext uri="{9D8B030D-6E8A-4147-A177-3AD203B41FA5}">
                      <a16:colId xmlns:a16="http://schemas.microsoft.com/office/drawing/2014/main" val="1038708384"/>
                    </a:ext>
                  </a:extLst>
                </a:gridCol>
              </a:tblGrid>
              <a:tr h="25544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dirty="0">
                          <a:effectLst/>
                          <a:latin typeface="+mn-lt"/>
                          <a:ea typeface="ＭＳ 明朝" panose="02020609040205080304" pitchFamily="17" charset="-128"/>
                          <a:cs typeface="Times New Roman" panose="02020603050405020304" pitchFamily="18" charset="0"/>
                        </a:rPr>
                        <a:t>Description</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dirty="0">
                          <a:effectLst/>
                          <a:latin typeface="+mn-lt"/>
                          <a:ea typeface="ＭＳ 明朝" panose="02020609040205080304" pitchFamily="17" charset="-128"/>
                          <a:cs typeface="Times New Roman" panose="02020603050405020304" pitchFamily="18" charset="0"/>
                        </a:rPr>
                        <a:t>Population segment estimates</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dirty="0">
                          <a:effectLst/>
                          <a:latin typeface="+mn-lt"/>
                          <a:ea typeface="ＭＳ 明朝" panose="02020609040205080304" pitchFamily="17" charset="-128"/>
                          <a:cs typeface="Times New Roman" panose="02020603050405020304" pitchFamily="18" charset="0"/>
                        </a:rPr>
                        <a:t>Facility catchment area projected population </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327796793"/>
                  </a:ext>
                </a:extLst>
              </a:tr>
              <a:tr h="16962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1</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Total population in the county</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75000"/>
                      </a:sys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dirty="0">
                          <a:solidFill>
                            <a:srgbClr val="FF0000"/>
                          </a:solidFill>
                          <a:effectLst/>
                          <a:latin typeface="+mn-lt"/>
                          <a:ea typeface="ＭＳ 明朝" panose="02020609040205080304" pitchFamily="17" charset="-128"/>
                          <a:cs typeface="Times New Roman" panose="02020603050405020304" pitchFamily="18" charset="0"/>
                        </a:rPr>
                        <a:t> 5,350</a:t>
                      </a:r>
                      <a:endParaRPr lang="ja-JP" sz="1800" dirty="0">
                        <a:solidFill>
                          <a:srgbClr val="FF0000"/>
                        </a:solidFill>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108201332"/>
                  </a:ext>
                </a:extLst>
              </a:tr>
              <a:tr h="15586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2</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Total number of households</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75000"/>
                      </a:sys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dirty="0">
                          <a:solidFill>
                            <a:srgbClr val="FF0000"/>
                          </a:solidFill>
                          <a:effectLst/>
                          <a:latin typeface="+mn-lt"/>
                          <a:ea typeface="ＭＳ 明朝" panose="02020609040205080304" pitchFamily="17" charset="-128"/>
                          <a:cs typeface="Times New Roman" panose="02020603050405020304" pitchFamily="18" charset="0"/>
                        </a:rPr>
                        <a:t> 908</a:t>
                      </a:r>
                      <a:endParaRPr lang="ja-JP" sz="1800" dirty="0">
                        <a:solidFill>
                          <a:srgbClr val="FF0000"/>
                        </a:solidFill>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626768502"/>
                  </a:ext>
                </a:extLst>
              </a:tr>
              <a:tr h="16962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3</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Children under one year (12 months)</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2.2 %</a:t>
                      </a:r>
                      <a:endParaRPr lang="ja-JP" sz="1800" dirty="0">
                        <a:solidFill>
                          <a:srgbClr val="FF0000"/>
                        </a:solidFill>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rPr>
                        <a:t>117</a:t>
                      </a:r>
                      <a:endParaRPr lang="ja-JP" sz="1800" dirty="0">
                        <a:solidFill>
                          <a:srgbClr val="FF0000"/>
                        </a:solidFill>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952209676"/>
                  </a:ext>
                </a:extLst>
              </a:tr>
              <a:tr h="16962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4</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Children under five years (60 months)</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dirty="0">
                          <a:solidFill>
                            <a:srgbClr val="FF0000"/>
                          </a:solidFill>
                          <a:effectLst/>
                          <a:latin typeface="+mn-lt"/>
                          <a:ea typeface="ＭＳ 明朝" panose="02020609040205080304" pitchFamily="17" charset="-128"/>
                          <a:cs typeface="Calibri" panose="020F0502020204030204" pitchFamily="34" charset="0"/>
                        </a:rPr>
                        <a:t>10.9 %</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583</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359703693"/>
                  </a:ext>
                </a:extLst>
              </a:tr>
              <a:tr h="16962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5</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Under fifteen year population</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33.1 %</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dirty="0">
                          <a:solidFill>
                            <a:srgbClr val="FF0000"/>
                          </a:solidFill>
                          <a:effectLst/>
                          <a:latin typeface="+mn-lt"/>
                          <a:ea typeface="ＭＳ 明朝" panose="02020609040205080304" pitchFamily="17" charset="-128"/>
                          <a:cs typeface="Calibri" panose="020F0502020204030204" pitchFamily="34" charset="0"/>
                        </a:rPr>
                        <a:t> </a:t>
                      </a:r>
                      <a:r>
                        <a:rPr lang="en-US" altLang="ja-JP" sz="1800" dirty="0">
                          <a:solidFill>
                            <a:srgbClr val="FF0000"/>
                          </a:solidFill>
                          <a:effectLst/>
                          <a:latin typeface="+mn-lt"/>
                          <a:ea typeface="ＭＳ 明朝" panose="02020609040205080304" pitchFamily="17" charset="-128"/>
                          <a:cs typeface="Calibri" panose="020F0502020204030204" pitchFamily="34" charset="0"/>
                        </a:rPr>
                        <a:t>1,770</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474169445"/>
                  </a:ext>
                </a:extLst>
              </a:tr>
              <a:tr h="22136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6</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Women of child bearing age (15 – 49 Years)</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dirty="0">
                          <a:solidFill>
                            <a:srgbClr val="FF0000"/>
                          </a:solidFill>
                          <a:effectLst/>
                          <a:latin typeface="+mn-lt"/>
                          <a:ea typeface="ＭＳ 明朝" panose="02020609040205080304" pitchFamily="17" charset="-128"/>
                          <a:cs typeface="Calibri" panose="020F0502020204030204" pitchFamily="34" charset="0"/>
                        </a:rPr>
                        <a:t>26.9 % </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1,439</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16090027"/>
                  </a:ext>
                </a:extLst>
              </a:tr>
              <a:tr h="16962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7</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Estimated number of pregnant women</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2.38%</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127</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055844960"/>
                  </a:ext>
                </a:extLst>
              </a:tr>
              <a:tr h="16962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8</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Estimated number of deliveries</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2.38%</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127</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07296477"/>
                  </a:ext>
                </a:extLst>
              </a:tr>
              <a:tr h="127723">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9</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Estimated live births</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2.37% </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dirty="0">
                          <a:solidFill>
                            <a:srgbClr val="FF0000"/>
                          </a:solidFill>
                          <a:effectLst/>
                          <a:latin typeface="+mn-lt"/>
                          <a:ea typeface="ＭＳ 明朝" panose="02020609040205080304" pitchFamily="17" charset="-128"/>
                          <a:cs typeface="Calibri" panose="020F0502020204030204" pitchFamily="34" charset="0"/>
                        </a:rPr>
                        <a:t> 126</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876955052"/>
                  </a:ext>
                </a:extLst>
              </a:tr>
              <a:tr h="16962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10</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Total number of adolescents (15-24)</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18.1%</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dirty="0">
                          <a:solidFill>
                            <a:srgbClr val="FF0000"/>
                          </a:solidFill>
                          <a:effectLst/>
                          <a:latin typeface="+mn-lt"/>
                          <a:ea typeface="ＭＳ 明朝" panose="02020609040205080304" pitchFamily="17" charset="-128"/>
                          <a:cs typeface="Calibri" panose="020F0502020204030204" pitchFamily="34" charset="0"/>
                        </a:rPr>
                        <a:t> 968</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85812871"/>
                  </a:ext>
                </a:extLst>
              </a:tr>
              <a:tr h="16962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11</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Adults (25-59)</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41.3%</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dirty="0">
                          <a:solidFill>
                            <a:srgbClr val="FF0000"/>
                          </a:solidFill>
                          <a:effectLst/>
                          <a:latin typeface="+mn-lt"/>
                          <a:ea typeface="ＭＳ 明朝" panose="02020609040205080304" pitchFamily="17" charset="-128"/>
                          <a:cs typeface="Calibri" panose="020F0502020204030204" pitchFamily="34" charset="0"/>
                        </a:rPr>
                        <a:t> 2,209</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70837866"/>
                  </a:ext>
                </a:extLst>
              </a:tr>
              <a:tr h="16962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12 </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Elderly (60+)</a:t>
                      </a:r>
                      <a:endParaRPr lang="ja-JP" sz="1800" dirty="0">
                        <a:effectLst/>
                        <a:latin typeface="+mn-lt"/>
                        <a:ea typeface="ＭＳ 明朝" panose="02020609040205080304" pitchFamily="17" charset="-128"/>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7.5%</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dirty="0">
                          <a:solidFill>
                            <a:srgbClr val="FF0000"/>
                          </a:solidFill>
                          <a:effectLst/>
                          <a:latin typeface="+mn-lt"/>
                          <a:ea typeface="ＭＳ 明朝" panose="02020609040205080304" pitchFamily="17" charset="-128"/>
                          <a:cs typeface="Calibri" panose="020F0502020204030204" pitchFamily="34" charset="0"/>
                        </a:rPr>
                        <a:t> 401</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46455" marR="46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42284604"/>
                  </a:ext>
                </a:extLst>
              </a:tr>
            </a:tbl>
          </a:graphicData>
        </a:graphic>
      </p:graphicFrame>
      <p:sp>
        <p:nvSpPr>
          <p:cNvPr id="5" name="四角形: 角を丸くする 57">
            <a:extLst>
              <a:ext uri="{FF2B5EF4-FFF2-40B4-BE49-F238E27FC236}">
                <a16:creationId xmlns:a16="http://schemas.microsoft.com/office/drawing/2014/main" id="{038311BD-B60F-467F-822E-CF8912E10017}"/>
              </a:ext>
            </a:extLst>
          </p:cNvPr>
          <p:cNvSpPr/>
          <p:nvPr/>
        </p:nvSpPr>
        <p:spPr>
          <a:xfrm>
            <a:off x="333267" y="3328069"/>
            <a:ext cx="5568769" cy="845405"/>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dirty="0">
              <a:solidFill>
                <a:prstClr val="black"/>
              </a:solidFill>
              <a:latin typeface="Gill Sans MT" panose="020B0502020104020203"/>
              <a:ea typeface="メイリオ" panose="020B0604030504040204" pitchFamily="50" charset="-128"/>
            </a:endParaRPr>
          </a:p>
        </p:txBody>
      </p:sp>
      <p:sp>
        <p:nvSpPr>
          <p:cNvPr id="7" name="テキスト ボックス 6">
            <a:extLst>
              <a:ext uri="{FF2B5EF4-FFF2-40B4-BE49-F238E27FC236}">
                <a16:creationId xmlns:a16="http://schemas.microsoft.com/office/drawing/2014/main" id="{09149786-5382-4F9E-94D5-A377D0896FD5}"/>
              </a:ext>
            </a:extLst>
          </p:cNvPr>
          <p:cNvSpPr txBox="1"/>
          <p:nvPr/>
        </p:nvSpPr>
        <p:spPr>
          <a:xfrm>
            <a:off x="510639" y="5333391"/>
            <a:ext cx="10996552" cy="1323439"/>
          </a:xfrm>
          <a:prstGeom prst="rect">
            <a:avLst/>
          </a:prstGeom>
          <a:solidFill>
            <a:schemeClr val="bg1"/>
          </a:solidFill>
        </p:spPr>
        <p:txBody>
          <a:bodyPr wrap="square" rtlCol="0">
            <a:spAutoFit/>
          </a:bodyPr>
          <a:lstStyle/>
          <a:p>
            <a:pPr algn="just"/>
            <a:r>
              <a:rPr kumimoji="1" lang="en-US" altLang="ja-JP" sz="2000" dirty="0">
                <a:solidFill>
                  <a:prstClr val="black"/>
                </a:solidFill>
                <a:ea typeface="メイリオ" panose="020B0604030504040204" pitchFamily="50" charset="-128"/>
              </a:rPr>
              <a:t>You need to follow the percentage shared by your county or sub-county government.</a:t>
            </a:r>
          </a:p>
          <a:p>
            <a:pPr algn="just"/>
            <a:r>
              <a:rPr kumimoji="1" lang="en-US" altLang="ja-JP" sz="2000" dirty="0">
                <a:solidFill>
                  <a:prstClr val="black"/>
                </a:solidFill>
                <a:ea typeface="メイリオ" panose="020B0604030504040204" pitchFamily="50" charset="-128"/>
              </a:rPr>
              <a:t>To be </a:t>
            </a:r>
            <a:r>
              <a:rPr kumimoji="1" lang="en-US" altLang="ja-JP" sz="2000" dirty="0">
                <a:ea typeface="メイリオ" panose="020B0604030504040204" pitchFamily="50" charset="-128"/>
              </a:rPr>
              <a:t>precise, percentage and number of indicators 7 to 9 is not to be the same, considering </a:t>
            </a:r>
            <a:r>
              <a:rPr kumimoji="1" lang="en-US" altLang="ja-JP" sz="2000" dirty="0">
                <a:solidFill>
                  <a:prstClr val="black"/>
                </a:solidFill>
                <a:ea typeface="メイリオ" panose="020B0604030504040204" pitchFamily="50" charset="-128"/>
              </a:rPr>
              <a:t>stillbirth &amp; miscarriage &amp; multi birth cases. However,  the number of live births serves as a proxy for the number of pregnant women in many cases.</a:t>
            </a:r>
          </a:p>
        </p:txBody>
      </p:sp>
      <p:graphicFrame>
        <p:nvGraphicFramePr>
          <p:cNvPr id="8" name="コンテンツ プレースホルダー 56">
            <a:extLst>
              <a:ext uri="{FF2B5EF4-FFF2-40B4-BE49-F238E27FC236}">
                <a16:creationId xmlns:a16="http://schemas.microsoft.com/office/drawing/2014/main" id="{C32B58B1-DA1F-4EBB-9D06-8C8559F3CEB1}"/>
              </a:ext>
            </a:extLst>
          </p:cNvPr>
          <p:cNvGraphicFramePr>
            <a:graphicFrameLocks/>
          </p:cNvGraphicFramePr>
          <p:nvPr>
            <p:extLst>
              <p:ext uri="{D42A27DB-BD31-4B8C-83A1-F6EECF244321}">
                <p14:modId xmlns:p14="http://schemas.microsoft.com/office/powerpoint/2010/main" val="533373669"/>
              </p:ext>
            </p:extLst>
          </p:nvPr>
        </p:nvGraphicFramePr>
        <p:xfrm>
          <a:off x="333267" y="358611"/>
          <a:ext cx="6451971" cy="396240"/>
        </p:xfrm>
        <a:graphic>
          <a:graphicData uri="http://schemas.openxmlformats.org/drawingml/2006/table">
            <a:tbl>
              <a:tblPr firstRow="1" bandRow="1">
                <a:tableStyleId>{5C22544A-7EE6-4342-B048-85BDC9FD1C3A}</a:tableStyleId>
              </a:tblPr>
              <a:tblGrid>
                <a:gridCol w="6451971">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j-lt"/>
                        </a:rPr>
                        <a:t>1.1.1 Population Breakdown and Description (Example)</a:t>
                      </a:r>
                      <a:endParaRPr kumimoji="1" lang="ja-JP" altLang="en-US" sz="2000" b="0" dirty="0">
                        <a:solidFill>
                          <a:schemeClr val="tx1"/>
                        </a:solidFill>
                        <a:latin typeface="+mj-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cxnSp>
        <p:nvCxnSpPr>
          <p:cNvPr id="10" name="直線コネクタ 9">
            <a:extLst>
              <a:ext uri="{FF2B5EF4-FFF2-40B4-BE49-F238E27FC236}">
                <a16:creationId xmlns:a16="http://schemas.microsoft.com/office/drawing/2014/main" id="{E65417EF-4480-409C-94D9-8116DE615491}"/>
              </a:ext>
            </a:extLst>
          </p:cNvPr>
          <p:cNvCxnSpPr>
            <a:cxnSpLocks/>
          </p:cNvCxnSpPr>
          <p:nvPr/>
        </p:nvCxnSpPr>
        <p:spPr>
          <a:xfrm>
            <a:off x="809049" y="4173474"/>
            <a:ext cx="0" cy="1159917"/>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42937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C32B58B1-DA1F-4EBB-9D06-8C8559F3CEB1}"/>
              </a:ext>
            </a:extLst>
          </p:cNvPr>
          <p:cNvGraphicFramePr>
            <a:graphicFrameLocks/>
          </p:cNvGraphicFramePr>
          <p:nvPr>
            <p:extLst>
              <p:ext uri="{D42A27DB-BD31-4B8C-83A1-F6EECF244321}">
                <p14:modId xmlns:p14="http://schemas.microsoft.com/office/powerpoint/2010/main" val="644572430"/>
              </p:ext>
            </p:extLst>
          </p:nvPr>
        </p:nvGraphicFramePr>
        <p:xfrm>
          <a:off x="225552" y="398654"/>
          <a:ext cx="6451971" cy="396240"/>
        </p:xfrm>
        <a:graphic>
          <a:graphicData uri="http://schemas.openxmlformats.org/drawingml/2006/table">
            <a:tbl>
              <a:tblPr firstRow="1" bandRow="1">
                <a:tableStyleId>{5C22544A-7EE6-4342-B048-85BDC9FD1C3A}</a:tableStyleId>
              </a:tblPr>
              <a:tblGrid>
                <a:gridCol w="6451971">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j-lt"/>
                        </a:rPr>
                        <a:t>1.1.2 Facility Catchment Population</a:t>
                      </a: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
        <p:nvSpPr>
          <p:cNvPr id="5" name="正方形/長方形 4">
            <a:extLst>
              <a:ext uri="{FF2B5EF4-FFF2-40B4-BE49-F238E27FC236}">
                <a16:creationId xmlns:a16="http://schemas.microsoft.com/office/drawing/2014/main" id="{BC5407F1-A5A6-419A-AD9C-6EE7E6A4F174}"/>
              </a:ext>
            </a:extLst>
          </p:cNvPr>
          <p:cNvSpPr/>
          <p:nvPr/>
        </p:nvSpPr>
        <p:spPr>
          <a:xfrm>
            <a:off x="328873" y="980485"/>
            <a:ext cx="11534254" cy="5632966"/>
          </a:xfrm>
          <a:prstGeom prst="rect">
            <a:avLst/>
          </a:prstGeom>
          <a:solidFill>
            <a:schemeClr val="accent4">
              <a:lumMod val="20000"/>
              <a:lumOff val="80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000" dirty="0">
              <a:solidFill>
                <a:schemeClr val="tx1"/>
              </a:solidFill>
              <a:latin typeface="Calibri "/>
            </a:endParaRPr>
          </a:p>
          <a:p>
            <a:endParaRPr kumimoji="1" lang="en-US" altLang="ja-JP" sz="1000" dirty="0">
              <a:solidFill>
                <a:schemeClr val="tx1"/>
              </a:solidFill>
              <a:latin typeface="Calibri "/>
            </a:endParaRPr>
          </a:p>
        </p:txBody>
      </p:sp>
      <p:graphicFrame>
        <p:nvGraphicFramePr>
          <p:cNvPr id="6" name="コンテンツ プレースホルダー 4">
            <a:extLst>
              <a:ext uri="{FF2B5EF4-FFF2-40B4-BE49-F238E27FC236}">
                <a16:creationId xmlns:a16="http://schemas.microsoft.com/office/drawing/2014/main" id="{824F2EE5-6606-428A-B4F9-52E9C5605C83}"/>
              </a:ext>
            </a:extLst>
          </p:cNvPr>
          <p:cNvGraphicFramePr>
            <a:graphicFrameLocks/>
          </p:cNvGraphicFramePr>
          <p:nvPr>
            <p:extLst>
              <p:ext uri="{D42A27DB-BD31-4B8C-83A1-F6EECF244321}">
                <p14:modId xmlns:p14="http://schemas.microsoft.com/office/powerpoint/2010/main" val="2258488662"/>
              </p:ext>
            </p:extLst>
          </p:nvPr>
        </p:nvGraphicFramePr>
        <p:xfrm>
          <a:off x="893872" y="2523824"/>
          <a:ext cx="9597178" cy="1486643"/>
        </p:xfrm>
        <a:graphic>
          <a:graphicData uri="http://schemas.openxmlformats.org/drawingml/2006/table">
            <a:tbl>
              <a:tblPr firstRow="1" firstCol="1" bandRow="1"/>
              <a:tblGrid>
                <a:gridCol w="413569">
                  <a:extLst>
                    <a:ext uri="{9D8B030D-6E8A-4147-A177-3AD203B41FA5}">
                      <a16:colId xmlns:a16="http://schemas.microsoft.com/office/drawing/2014/main" val="3102383629"/>
                    </a:ext>
                  </a:extLst>
                </a:gridCol>
                <a:gridCol w="2001747">
                  <a:extLst>
                    <a:ext uri="{9D8B030D-6E8A-4147-A177-3AD203B41FA5}">
                      <a16:colId xmlns:a16="http://schemas.microsoft.com/office/drawing/2014/main" val="100357441"/>
                    </a:ext>
                  </a:extLst>
                </a:gridCol>
                <a:gridCol w="2309681">
                  <a:extLst>
                    <a:ext uri="{9D8B030D-6E8A-4147-A177-3AD203B41FA5}">
                      <a16:colId xmlns:a16="http://schemas.microsoft.com/office/drawing/2014/main" val="4200616012"/>
                    </a:ext>
                  </a:extLst>
                </a:gridCol>
                <a:gridCol w="2877202">
                  <a:extLst>
                    <a:ext uri="{9D8B030D-6E8A-4147-A177-3AD203B41FA5}">
                      <a16:colId xmlns:a16="http://schemas.microsoft.com/office/drawing/2014/main" val="1681337501"/>
                    </a:ext>
                  </a:extLst>
                </a:gridCol>
                <a:gridCol w="1994979">
                  <a:extLst>
                    <a:ext uri="{9D8B030D-6E8A-4147-A177-3AD203B41FA5}">
                      <a16:colId xmlns:a16="http://schemas.microsoft.com/office/drawing/2014/main" val="1682202592"/>
                    </a:ext>
                  </a:extLst>
                </a:gridCol>
              </a:tblGrid>
              <a:tr h="495547">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Facility catchment Area</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Population at beginning of FY</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Number of </a:t>
                      </a:r>
                      <a:r>
                        <a:rPr lang="en-US" sz="1600" b="1" strike="sngStrike" baseline="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new</a:t>
                      </a:r>
                      <a:r>
                        <a:rPr lang="en-US" sz="1600" b="1" u="none" strike="noStrike" baseline="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a:t>
                      </a: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 outpatients</a:t>
                      </a:r>
                      <a:endParaRPr lang="ja-JP" sz="1600" dirty="0">
                        <a:solidFill>
                          <a:srgbClr val="FF0000"/>
                        </a:solidFill>
                        <a:effectLst/>
                        <a:latin typeface="Times New Roman" panose="02020603050405020304" pitchFamily="18" charset="0"/>
                        <a:ea typeface="ＭＳ 明朝" panose="02020609040205080304" pitchFamily="17" charset="-128"/>
                      </a:endParaRPr>
                    </a:p>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(past 12 months)</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Outpatient utilization per person</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823708737"/>
                  </a:ext>
                </a:extLst>
              </a:tr>
              <a:tr h="247774">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(A)</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(B)</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(C)</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(D = C/B X 100)</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692233262"/>
                  </a:ext>
                </a:extLst>
              </a:tr>
              <a:tr h="24777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60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472885304"/>
                  </a:ext>
                </a:extLst>
              </a:tr>
              <a:tr h="24777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a:effectLst/>
                          <a:latin typeface="Calibri" panose="020F0502020204030204" pitchFamily="34" charset="0"/>
                          <a:ea typeface="ＭＳ 明朝" panose="02020609040205080304" pitchFamily="17" charset="-128"/>
                          <a:cs typeface="Times New Roman" panose="02020603050405020304" pitchFamily="18" charset="0"/>
                        </a:rPr>
                        <a:t>2</a:t>
                      </a:r>
                      <a:endParaRPr lang="ja-JP" sz="160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245551715"/>
                  </a:ext>
                </a:extLst>
              </a:tr>
              <a:tr h="24777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b="1">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Totals</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93279892"/>
                  </a:ext>
                </a:extLst>
              </a:tr>
            </a:tbl>
          </a:graphicData>
        </a:graphic>
      </p:graphicFrame>
      <p:sp>
        <p:nvSpPr>
          <p:cNvPr id="7" name="四角形: 角を丸くする 26">
            <a:extLst>
              <a:ext uri="{FF2B5EF4-FFF2-40B4-BE49-F238E27FC236}">
                <a16:creationId xmlns:a16="http://schemas.microsoft.com/office/drawing/2014/main" id="{738E4453-D6D3-4BA2-B3A2-63962D517447}"/>
              </a:ext>
            </a:extLst>
          </p:cNvPr>
          <p:cNvSpPr/>
          <p:nvPr/>
        </p:nvSpPr>
        <p:spPr>
          <a:xfrm>
            <a:off x="5575613" y="2523824"/>
            <a:ext cx="2943838" cy="1493360"/>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dirty="0">
              <a:solidFill>
                <a:prstClr val="white"/>
              </a:solidFill>
              <a:latin typeface="Gill Sans MT" panose="020B0502020104020203"/>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8C1D5AA2-A0C4-4585-9C14-FFB5AC92789A}"/>
              </a:ext>
            </a:extLst>
          </p:cNvPr>
          <p:cNvSpPr txBox="1"/>
          <p:nvPr/>
        </p:nvSpPr>
        <p:spPr>
          <a:xfrm>
            <a:off x="351323" y="5261414"/>
            <a:ext cx="11381331" cy="1200329"/>
          </a:xfrm>
          <a:prstGeom prst="rect">
            <a:avLst/>
          </a:prstGeom>
          <a:noFill/>
        </p:spPr>
        <p:txBody>
          <a:bodyPr wrap="square" rtlCol="0">
            <a:spAutoFit/>
          </a:bodyPr>
          <a:lstStyle/>
          <a:p>
            <a:pPr algn="just"/>
            <a:r>
              <a:rPr kumimoji="1" lang="en-US" altLang="ja-JP" dirty="0">
                <a:solidFill>
                  <a:prstClr val="black"/>
                </a:solidFill>
                <a:ea typeface="メイリオ" panose="020B0604030504040204" pitchFamily="50" charset="-128"/>
                <a:cs typeface="Calibri" panose="020F0502020204030204" pitchFamily="34" charset="0"/>
              </a:rPr>
              <a:t>Write the </a:t>
            </a:r>
            <a:r>
              <a:rPr kumimoji="1" lang="en-US" altLang="ja-JP" u="sng" dirty="0">
                <a:solidFill>
                  <a:prstClr val="black"/>
                </a:solidFill>
                <a:ea typeface="メイリオ" panose="020B0604030504040204" pitchFamily="50" charset="-128"/>
                <a:cs typeface="Calibri" panose="020F0502020204030204" pitchFamily="34" charset="0"/>
              </a:rPr>
              <a:t>total</a:t>
            </a:r>
            <a:r>
              <a:rPr kumimoji="1" lang="en-US" altLang="ja-JP" dirty="0">
                <a:solidFill>
                  <a:prstClr val="black"/>
                </a:solidFill>
                <a:ea typeface="メイリオ" panose="020B0604030504040204" pitchFamily="50" charset="-128"/>
                <a:cs typeface="Calibri" panose="020F0502020204030204" pitchFamily="34" charset="0"/>
              </a:rPr>
              <a:t> number of</a:t>
            </a:r>
            <a:r>
              <a:rPr kumimoji="1" lang="ja-JP" altLang="en-US" dirty="0">
                <a:solidFill>
                  <a:prstClr val="black"/>
                </a:solidFill>
                <a:ea typeface="メイリオ" panose="020B0604030504040204" pitchFamily="50" charset="-128"/>
                <a:cs typeface="Calibri" panose="020F0502020204030204" pitchFamily="34" charset="0"/>
              </a:rPr>
              <a:t> </a:t>
            </a:r>
            <a:r>
              <a:rPr kumimoji="1" lang="en-US" altLang="ja-JP" dirty="0">
                <a:solidFill>
                  <a:prstClr val="black"/>
                </a:solidFill>
                <a:ea typeface="メイリオ" panose="020B0604030504040204" pitchFamily="50" charset="-128"/>
                <a:cs typeface="Calibri" panose="020F0502020204030204" pitchFamily="34" charset="0"/>
              </a:rPr>
              <a:t>outpatient</a:t>
            </a:r>
            <a:r>
              <a:rPr kumimoji="1" lang="ja-JP" altLang="en-US" dirty="0">
                <a:solidFill>
                  <a:prstClr val="black"/>
                </a:solidFill>
                <a:ea typeface="メイリオ" panose="020B0604030504040204" pitchFamily="50" charset="-128"/>
                <a:cs typeface="Calibri" panose="020F0502020204030204" pitchFamily="34" charset="0"/>
              </a:rPr>
              <a:t> </a:t>
            </a:r>
            <a:r>
              <a:rPr kumimoji="1" lang="en-US" altLang="ja-JP" dirty="0">
                <a:solidFill>
                  <a:prstClr val="black"/>
                </a:solidFill>
                <a:ea typeface="メイリオ" panose="020B0604030504040204" pitchFamily="50" charset="-128"/>
                <a:cs typeface="Calibri" panose="020F0502020204030204" pitchFamily="34" charset="0"/>
              </a:rPr>
              <a:t>services, which is available in</a:t>
            </a:r>
            <a:r>
              <a:rPr kumimoji="1" lang="ja-JP" altLang="en-US" dirty="0">
                <a:solidFill>
                  <a:prstClr val="black"/>
                </a:solidFill>
                <a:ea typeface="メイリオ" panose="020B0604030504040204" pitchFamily="50" charset="-128"/>
                <a:cs typeface="Calibri" panose="020F0502020204030204" pitchFamily="34" charset="0"/>
              </a:rPr>
              <a:t> </a:t>
            </a:r>
            <a:r>
              <a:rPr kumimoji="1" lang="en-US" altLang="ja-JP" dirty="0">
                <a:solidFill>
                  <a:prstClr val="black"/>
                </a:solidFill>
                <a:ea typeface="メイリオ" panose="020B0604030504040204" pitchFamily="50" charset="-128"/>
                <a:cs typeface="Calibri" panose="020F0502020204030204" pitchFamily="34" charset="0"/>
              </a:rPr>
              <a:t>MOH</a:t>
            </a:r>
            <a:r>
              <a:rPr kumimoji="1" lang="ja-JP" altLang="en-US" dirty="0">
                <a:solidFill>
                  <a:prstClr val="black"/>
                </a:solidFill>
                <a:ea typeface="メイリオ" panose="020B0604030504040204" pitchFamily="50" charset="-128"/>
                <a:cs typeface="Calibri" panose="020F0502020204030204" pitchFamily="34" charset="0"/>
              </a:rPr>
              <a:t> </a:t>
            </a:r>
            <a:r>
              <a:rPr kumimoji="1" lang="en-US" altLang="ja-JP" dirty="0">
                <a:solidFill>
                  <a:prstClr val="black"/>
                </a:solidFill>
                <a:ea typeface="メイリオ" panose="020B0604030504040204" pitchFamily="50" charset="-128"/>
                <a:cs typeface="Calibri" panose="020F0502020204030204" pitchFamily="34" charset="0"/>
              </a:rPr>
              <a:t>717</a:t>
            </a:r>
            <a:r>
              <a:rPr kumimoji="1" lang="ja-JP" altLang="en-US" dirty="0">
                <a:solidFill>
                  <a:prstClr val="black"/>
                </a:solidFill>
                <a:ea typeface="メイリオ" panose="020B0604030504040204" pitchFamily="50" charset="-128"/>
                <a:cs typeface="Calibri" panose="020F0502020204030204" pitchFamily="34" charset="0"/>
              </a:rPr>
              <a:t> </a:t>
            </a:r>
            <a:r>
              <a:rPr kumimoji="1" lang="en-US" altLang="ja-JP" dirty="0">
                <a:solidFill>
                  <a:prstClr val="black"/>
                </a:solidFill>
                <a:ea typeface="メイリオ" panose="020B0604030504040204" pitchFamily="50" charset="-128"/>
                <a:cs typeface="Calibri" panose="020F0502020204030204" pitchFamily="34" charset="0"/>
              </a:rPr>
              <a:t>“Monthly Workload Report for Hospitals” and you just add up the numbers for</a:t>
            </a:r>
            <a:r>
              <a:rPr kumimoji="1" lang="ja-JP" altLang="en-US" dirty="0">
                <a:solidFill>
                  <a:prstClr val="black"/>
                </a:solidFill>
                <a:ea typeface="メイリオ" panose="020B0604030504040204" pitchFamily="50" charset="-128"/>
                <a:cs typeface="Calibri" panose="020F0502020204030204" pitchFamily="34" charset="0"/>
              </a:rPr>
              <a:t> </a:t>
            </a:r>
            <a:r>
              <a:rPr kumimoji="1" lang="en-US" altLang="ja-JP" dirty="0">
                <a:solidFill>
                  <a:prstClr val="black"/>
                </a:solidFill>
                <a:ea typeface="メイリオ" panose="020B0604030504040204" pitchFamily="50" charset="-128"/>
                <a:cs typeface="Calibri" panose="020F0502020204030204" pitchFamily="34" charset="0"/>
              </a:rPr>
              <a:t>12months. </a:t>
            </a:r>
          </a:p>
          <a:p>
            <a:pPr algn="just"/>
            <a:r>
              <a:rPr kumimoji="1" lang="en-US" altLang="ja-JP" dirty="0">
                <a:solidFill>
                  <a:prstClr val="black"/>
                </a:solidFill>
                <a:ea typeface="メイリオ" panose="020B0604030504040204" pitchFamily="50" charset="-128"/>
                <a:cs typeface="Calibri" panose="020F0502020204030204" pitchFamily="34" charset="0"/>
              </a:rPr>
              <a:t>It is more important to see the </a:t>
            </a:r>
            <a:r>
              <a:rPr kumimoji="1" lang="en-US" altLang="ja-JP" u="sng" dirty="0">
                <a:solidFill>
                  <a:prstClr val="black"/>
                </a:solidFill>
                <a:ea typeface="メイリオ" panose="020B0604030504040204" pitchFamily="50" charset="-128"/>
                <a:cs typeface="Calibri" panose="020F0502020204030204" pitchFamily="34" charset="0"/>
              </a:rPr>
              <a:t>total</a:t>
            </a:r>
            <a:r>
              <a:rPr kumimoji="1" lang="en-US" altLang="ja-JP" dirty="0">
                <a:solidFill>
                  <a:prstClr val="black"/>
                </a:solidFill>
                <a:ea typeface="メイリオ" panose="020B0604030504040204" pitchFamily="50" charset="-128"/>
                <a:cs typeface="Calibri" panose="020F0502020204030204" pitchFamily="34" charset="0"/>
              </a:rPr>
              <a:t> percentage of outpatient utilization per person, rather than calculating the percentage of outpatient utilization per person by village or CUs.  </a:t>
            </a:r>
          </a:p>
        </p:txBody>
      </p:sp>
      <p:sp>
        <p:nvSpPr>
          <p:cNvPr id="14" name="四角形: 角を丸くする 57">
            <a:extLst>
              <a:ext uri="{FF2B5EF4-FFF2-40B4-BE49-F238E27FC236}">
                <a16:creationId xmlns:a16="http://schemas.microsoft.com/office/drawing/2014/main" id="{92DFB71F-64EE-447F-B64B-B3B63AA941FB}"/>
              </a:ext>
            </a:extLst>
          </p:cNvPr>
          <p:cNvSpPr/>
          <p:nvPr/>
        </p:nvSpPr>
        <p:spPr>
          <a:xfrm>
            <a:off x="3303035" y="3736794"/>
            <a:ext cx="2272575" cy="288544"/>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dirty="0">
              <a:solidFill>
                <a:prstClr val="white"/>
              </a:solidFill>
              <a:latin typeface="Gill Sans MT" panose="020B0502020104020203"/>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1196BB0B-FEE7-4D9C-A7AC-75B0E832D57F}"/>
              </a:ext>
            </a:extLst>
          </p:cNvPr>
          <p:cNvSpPr txBox="1"/>
          <p:nvPr/>
        </p:nvSpPr>
        <p:spPr>
          <a:xfrm>
            <a:off x="351323" y="4408694"/>
            <a:ext cx="5341138" cy="646331"/>
          </a:xfrm>
          <a:prstGeom prst="rect">
            <a:avLst/>
          </a:prstGeom>
          <a:noFill/>
        </p:spPr>
        <p:txBody>
          <a:bodyPr wrap="square" rtlCol="0">
            <a:spAutoFit/>
          </a:bodyPr>
          <a:lstStyle/>
          <a:p>
            <a:r>
              <a:rPr lang="en-US" altLang="ja-JP" dirty="0">
                <a:solidFill>
                  <a:prstClr val="black"/>
                </a:solidFill>
                <a:ea typeface="メイリオ" panose="020B0604030504040204" pitchFamily="50" charset="-128"/>
                <a:cs typeface="Calibri" panose="020F0502020204030204" pitchFamily="34" charset="0"/>
              </a:rPr>
              <a:t>This total number of population is the</a:t>
            </a:r>
            <a:r>
              <a:rPr lang="ja-JP" altLang="en-US" dirty="0">
                <a:solidFill>
                  <a:prstClr val="black"/>
                </a:solidFill>
                <a:ea typeface="メイリオ" panose="020B0604030504040204" pitchFamily="50" charset="-128"/>
                <a:cs typeface="Calibri" panose="020F0502020204030204" pitchFamily="34" charset="0"/>
              </a:rPr>
              <a:t> </a:t>
            </a:r>
            <a:r>
              <a:rPr lang="en-US" altLang="ja-JP" dirty="0">
                <a:solidFill>
                  <a:prstClr val="black"/>
                </a:solidFill>
                <a:ea typeface="メイリオ" panose="020B0604030504040204" pitchFamily="50" charset="-128"/>
                <a:cs typeface="Calibri" panose="020F0502020204030204" pitchFamily="34" charset="0"/>
              </a:rPr>
              <a:t>number</a:t>
            </a:r>
            <a:r>
              <a:rPr lang="ja-JP" altLang="en-US" dirty="0">
                <a:solidFill>
                  <a:prstClr val="black"/>
                </a:solidFill>
                <a:ea typeface="メイリオ" panose="020B0604030504040204" pitchFamily="50" charset="-128"/>
                <a:cs typeface="Calibri" panose="020F0502020204030204" pitchFamily="34" charset="0"/>
              </a:rPr>
              <a:t> </a:t>
            </a:r>
            <a:r>
              <a:rPr lang="en-US" altLang="ja-JP" dirty="0">
                <a:solidFill>
                  <a:prstClr val="black"/>
                </a:solidFill>
                <a:ea typeface="メイリオ" panose="020B0604030504040204" pitchFamily="50" charset="-128"/>
                <a:cs typeface="Calibri" panose="020F0502020204030204" pitchFamily="34" charset="0"/>
              </a:rPr>
              <a:t>of</a:t>
            </a:r>
            <a:r>
              <a:rPr lang="ja-JP" altLang="en-US" dirty="0">
                <a:solidFill>
                  <a:prstClr val="black"/>
                </a:solidFill>
                <a:ea typeface="メイリオ" panose="020B0604030504040204" pitchFamily="50" charset="-128"/>
                <a:cs typeface="Calibri" panose="020F0502020204030204" pitchFamily="34" charset="0"/>
              </a:rPr>
              <a:t> </a:t>
            </a:r>
            <a:r>
              <a:rPr lang="en-US" altLang="ja-JP" dirty="0">
                <a:solidFill>
                  <a:prstClr val="black"/>
                </a:solidFill>
                <a:ea typeface="メイリオ" panose="020B0604030504040204" pitchFamily="50" charset="-128"/>
                <a:cs typeface="Calibri" panose="020F0502020204030204" pitchFamily="34" charset="0"/>
              </a:rPr>
              <a:t>population of </a:t>
            </a:r>
            <a:r>
              <a:rPr lang="en-US" altLang="ja-JP" b="1" dirty="0">
                <a:solidFill>
                  <a:prstClr val="black"/>
                </a:solidFill>
                <a:ea typeface="メイリオ" panose="020B0604030504040204" pitchFamily="50" charset="-128"/>
                <a:cs typeface="Calibri" panose="020F0502020204030204" pitchFamily="34" charset="0"/>
              </a:rPr>
              <a:t>FY (X-1)</a:t>
            </a:r>
            <a:r>
              <a:rPr lang="en-US" altLang="ja-JP" dirty="0">
                <a:solidFill>
                  <a:prstClr val="black"/>
                </a:solidFill>
                <a:ea typeface="メイリオ" panose="020B0604030504040204" pitchFamily="50" charset="-128"/>
                <a:cs typeface="Calibri" panose="020F0502020204030204" pitchFamily="34" charset="0"/>
              </a:rPr>
              <a:t> .</a:t>
            </a:r>
            <a:r>
              <a:rPr kumimoji="1" lang="en-US" altLang="ja-JP" dirty="0">
                <a:solidFill>
                  <a:prstClr val="black"/>
                </a:solidFill>
                <a:ea typeface="メイリオ" panose="020B0604030504040204" pitchFamily="50" charset="-128"/>
                <a:cs typeface="Calibri" panose="020F0502020204030204" pitchFamily="34" charset="0"/>
              </a:rPr>
              <a:t> </a:t>
            </a:r>
            <a:endParaRPr kumimoji="1" lang="ja-JP" altLang="en-US" dirty="0">
              <a:solidFill>
                <a:prstClr val="black"/>
              </a:solidFill>
              <a:ea typeface="メイリオ" panose="020B0604030504040204" pitchFamily="50" charset="-128"/>
              <a:cs typeface="Calibri" panose="020F0502020204030204" pitchFamily="34" charset="0"/>
            </a:endParaRPr>
          </a:p>
        </p:txBody>
      </p:sp>
      <p:sp>
        <p:nvSpPr>
          <p:cNvPr id="17" name="テキスト ボックス 16">
            <a:extLst>
              <a:ext uri="{FF2B5EF4-FFF2-40B4-BE49-F238E27FC236}">
                <a16:creationId xmlns:a16="http://schemas.microsoft.com/office/drawing/2014/main" id="{FD2BB3D9-5338-4DBF-828E-57CABAB1D2F7}"/>
              </a:ext>
            </a:extLst>
          </p:cNvPr>
          <p:cNvSpPr txBox="1"/>
          <p:nvPr/>
        </p:nvSpPr>
        <p:spPr>
          <a:xfrm>
            <a:off x="2354352" y="1018601"/>
            <a:ext cx="9461013" cy="646331"/>
          </a:xfrm>
          <a:prstGeom prst="rect">
            <a:avLst/>
          </a:prstGeom>
          <a:noFill/>
        </p:spPr>
        <p:txBody>
          <a:bodyPr wrap="square" rtlCol="0">
            <a:spAutoFit/>
          </a:bodyPr>
          <a:lstStyle/>
          <a:p>
            <a:r>
              <a:rPr kumimoji="1" lang="en-US" altLang="ja-JP" dirty="0">
                <a:solidFill>
                  <a:srgbClr val="FF0000"/>
                </a:solidFill>
                <a:ea typeface="メイリオ" panose="020B0604030504040204" pitchFamily="50" charset="-128"/>
                <a:cs typeface="Calibri" panose="020F0502020204030204" pitchFamily="34" charset="0"/>
              </a:rPr>
              <a:t>*</a:t>
            </a:r>
            <a:r>
              <a:rPr kumimoji="1" lang="en-US" altLang="ja-JP" dirty="0">
                <a:solidFill>
                  <a:prstClr val="black"/>
                </a:solidFill>
                <a:ea typeface="メイリオ" panose="020B0604030504040204" pitchFamily="50" charset="-128"/>
                <a:cs typeface="Calibri" panose="020F0502020204030204" pitchFamily="34" charset="0"/>
              </a:rPr>
              <a:t>Delete “new” from the original template.  “</a:t>
            </a:r>
            <a:r>
              <a:rPr kumimoji="1" lang="en-US" altLang="ja-JP" u="sng" dirty="0">
                <a:solidFill>
                  <a:prstClr val="black"/>
                </a:solidFill>
                <a:ea typeface="メイリオ" panose="020B0604030504040204" pitchFamily="50" charset="-128"/>
                <a:cs typeface="Calibri" panose="020F0502020204030204" pitchFamily="34" charset="0"/>
              </a:rPr>
              <a:t>Total </a:t>
            </a:r>
            <a:r>
              <a:rPr kumimoji="1" lang="en-US" altLang="ja-JP" dirty="0">
                <a:solidFill>
                  <a:prstClr val="black"/>
                </a:solidFill>
                <a:ea typeface="メイリオ" panose="020B0604030504040204" pitchFamily="50" charset="-128"/>
                <a:cs typeface="Calibri" panose="020F0502020204030204" pitchFamily="34" charset="0"/>
              </a:rPr>
              <a:t>number of outpatients” is required to calculate “Outpatient utilization per person”. </a:t>
            </a:r>
            <a:endParaRPr kumimoji="1" lang="ja-JP" altLang="en-US" dirty="0">
              <a:solidFill>
                <a:prstClr val="black"/>
              </a:solidFill>
              <a:ea typeface="メイリオ" panose="020B0604030504040204" pitchFamily="50" charset="-128"/>
              <a:cs typeface="Calibri" panose="020F0502020204030204" pitchFamily="34" charset="0"/>
            </a:endParaRPr>
          </a:p>
        </p:txBody>
      </p:sp>
      <p:sp>
        <p:nvSpPr>
          <p:cNvPr id="18" name="テキスト ボックス 17">
            <a:extLst>
              <a:ext uri="{FF2B5EF4-FFF2-40B4-BE49-F238E27FC236}">
                <a16:creationId xmlns:a16="http://schemas.microsoft.com/office/drawing/2014/main" id="{0D4F6A11-0F1A-4D3A-B70C-7170872E47DD}"/>
              </a:ext>
            </a:extLst>
          </p:cNvPr>
          <p:cNvSpPr txBox="1"/>
          <p:nvPr/>
        </p:nvSpPr>
        <p:spPr>
          <a:xfrm>
            <a:off x="2329543" y="1676510"/>
            <a:ext cx="9533584" cy="369332"/>
          </a:xfrm>
          <a:prstGeom prst="rect">
            <a:avLst/>
          </a:prstGeom>
          <a:noFill/>
        </p:spPr>
        <p:txBody>
          <a:bodyPr wrap="square" rtlCol="0">
            <a:spAutoFit/>
          </a:bodyPr>
          <a:lstStyle/>
          <a:p>
            <a:r>
              <a:rPr kumimoji="1" lang="en-US" altLang="ja-JP" dirty="0">
                <a:ea typeface="メイリオ" panose="020B0604030504040204" pitchFamily="50" charset="-128"/>
                <a:cs typeface="Calibri" panose="020F0502020204030204" pitchFamily="34" charset="0"/>
              </a:rPr>
              <a:t>This</a:t>
            </a:r>
            <a:r>
              <a:rPr kumimoji="1" lang="ja-JP" altLang="en-US" dirty="0">
                <a:ea typeface="メイリオ" panose="020B0604030504040204" pitchFamily="50" charset="-128"/>
                <a:cs typeface="Calibri" panose="020F0502020204030204" pitchFamily="34" charset="0"/>
              </a:rPr>
              <a:t> </a:t>
            </a:r>
            <a:r>
              <a:rPr kumimoji="1" lang="en-US" altLang="ja-JP" dirty="0">
                <a:ea typeface="メイリオ" panose="020B0604030504040204" pitchFamily="50" charset="-128"/>
                <a:cs typeface="Calibri" panose="020F0502020204030204" pitchFamily="34" charset="0"/>
              </a:rPr>
              <a:t>12</a:t>
            </a:r>
            <a:r>
              <a:rPr kumimoji="1" lang="ja-JP" altLang="en-US" dirty="0">
                <a:ea typeface="メイリオ" panose="020B0604030504040204" pitchFamily="50" charset="-128"/>
                <a:cs typeface="Calibri" panose="020F0502020204030204" pitchFamily="34" charset="0"/>
              </a:rPr>
              <a:t> </a:t>
            </a:r>
            <a:r>
              <a:rPr kumimoji="1" lang="en-US" altLang="ja-JP" dirty="0">
                <a:ea typeface="メイリオ" panose="020B0604030504040204" pitchFamily="50" charset="-128"/>
                <a:cs typeface="Calibri" panose="020F0502020204030204" pitchFamily="34" charset="0"/>
              </a:rPr>
              <a:t>months</a:t>
            </a:r>
            <a:r>
              <a:rPr kumimoji="1" lang="ja-JP" altLang="en-US" dirty="0">
                <a:ea typeface="メイリオ" panose="020B0604030504040204" pitchFamily="50" charset="-128"/>
                <a:cs typeface="Calibri" panose="020F0502020204030204" pitchFamily="34" charset="0"/>
              </a:rPr>
              <a:t> </a:t>
            </a:r>
            <a:r>
              <a:rPr kumimoji="1" lang="en-US" altLang="ja-JP" dirty="0">
                <a:ea typeface="メイリオ" panose="020B0604030504040204" pitchFamily="50" charset="-128"/>
                <a:cs typeface="Calibri" panose="020F0502020204030204" pitchFamily="34" charset="0"/>
              </a:rPr>
              <a:t>is</a:t>
            </a:r>
            <a:r>
              <a:rPr kumimoji="1" lang="ja-JP" altLang="en-US" dirty="0">
                <a:ea typeface="メイリオ" panose="020B0604030504040204" pitchFamily="50" charset="-128"/>
                <a:cs typeface="Calibri" panose="020F0502020204030204" pitchFamily="34" charset="0"/>
              </a:rPr>
              <a:t> </a:t>
            </a:r>
            <a:r>
              <a:rPr kumimoji="1" lang="en-US" altLang="ja-JP" dirty="0">
                <a:ea typeface="メイリオ" panose="020B0604030504040204" pitchFamily="50" charset="-128"/>
                <a:cs typeface="Calibri" panose="020F0502020204030204" pitchFamily="34" charset="0"/>
              </a:rPr>
              <a:t>for July to </a:t>
            </a:r>
            <a:r>
              <a:rPr kumimoji="1" lang="en-US" altLang="ja-JP">
                <a:ea typeface="メイリオ" panose="020B0604030504040204" pitchFamily="50" charset="-128"/>
                <a:cs typeface="Calibri" panose="020F0502020204030204" pitchFamily="34" charset="0"/>
              </a:rPr>
              <a:t>June of </a:t>
            </a:r>
            <a:r>
              <a:rPr kumimoji="1" lang="en-US" altLang="ja-JP" dirty="0">
                <a:ea typeface="メイリオ" panose="020B0604030504040204" pitchFamily="50" charset="-128"/>
                <a:cs typeface="Calibri" panose="020F0502020204030204" pitchFamily="34" charset="0"/>
              </a:rPr>
              <a:t>the previous financial year, </a:t>
            </a:r>
            <a:r>
              <a:rPr kumimoji="1" lang="en-US" altLang="ja-JP" b="1" dirty="0">
                <a:ea typeface="メイリオ" panose="020B0604030504040204" pitchFamily="50" charset="-128"/>
                <a:cs typeface="Calibri" panose="020F0502020204030204" pitchFamily="34" charset="0"/>
              </a:rPr>
              <a:t>FY(X-1)</a:t>
            </a:r>
            <a:r>
              <a:rPr kumimoji="1" lang="ja-JP" altLang="en-US" dirty="0">
                <a:ea typeface="メイリオ" panose="020B0604030504040204" pitchFamily="50" charset="-128"/>
                <a:cs typeface="Calibri" panose="020F0502020204030204" pitchFamily="34" charset="0"/>
              </a:rPr>
              <a:t> </a:t>
            </a:r>
          </a:p>
        </p:txBody>
      </p:sp>
      <p:cxnSp>
        <p:nvCxnSpPr>
          <p:cNvPr id="20" name="直線コネクタ 19">
            <a:extLst>
              <a:ext uri="{FF2B5EF4-FFF2-40B4-BE49-F238E27FC236}">
                <a16:creationId xmlns:a16="http://schemas.microsoft.com/office/drawing/2014/main" id="{B37A8515-CA31-4E3F-AAC2-50D141BB3ED4}"/>
              </a:ext>
            </a:extLst>
          </p:cNvPr>
          <p:cNvCxnSpPr>
            <a:cxnSpLocks/>
          </p:cNvCxnSpPr>
          <p:nvPr/>
        </p:nvCxnSpPr>
        <p:spPr>
          <a:xfrm>
            <a:off x="3552249" y="4052895"/>
            <a:ext cx="0" cy="344934"/>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21" name="直線コネクタ 20">
            <a:extLst>
              <a:ext uri="{FF2B5EF4-FFF2-40B4-BE49-F238E27FC236}">
                <a16:creationId xmlns:a16="http://schemas.microsoft.com/office/drawing/2014/main" id="{F9C4754F-7454-4CA2-AC06-677CF2EDCDAB}"/>
              </a:ext>
            </a:extLst>
          </p:cNvPr>
          <p:cNvCxnSpPr>
            <a:cxnSpLocks/>
          </p:cNvCxnSpPr>
          <p:nvPr/>
        </p:nvCxnSpPr>
        <p:spPr>
          <a:xfrm flipV="1">
            <a:off x="6698074" y="2056707"/>
            <a:ext cx="0" cy="482277"/>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22" name="直線コネクタ 21">
            <a:extLst>
              <a:ext uri="{FF2B5EF4-FFF2-40B4-BE49-F238E27FC236}">
                <a16:creationId xmlns:a16="http://schemas.microsoft.com/office/drawing/2014/main" id="{58DEB5E5-D1A8-483F-BD7C-5972382AA3E3}"/>
              </a:ext>
            </a:extLst>
          </p:cNvPr>
          <p:cNvCxnSpPr>
            <a:cxnSpLocks/>
          </p:cNvCxnSpPr>
          <p:nvPr/>
        </p:nvCxnSpPr>
        <p:spPr>
          <a:xfrm>
            <a:off x="6353506" y="4052895"/>
            <a:ext cx="0" cy="1273226"/>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7081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コンテンツ プレースホルダー 56">
            <a:extLst>
              <a:ext uri="{FF2B5EF4-FFF2-40B4-BE49-F238E27FC236}">
                <a16:creationId xmlns:a16="http://schemas.microsoft.com/office/drawing/2014/main" id="{F8A6B647-B9AE-4E48-8AF2-0D8E885B6871}"/>
              </a:ext>
            </a:extLst>
          </p:cNvPr>
          <p:cNvGraphicFramePr>
            <a:graphicFrameLocks/>
          </p:cNvGraphicFramePr>
          <p:nvPr>
            <p:extLst>
              <p:ext uri="{D42A27DB-BD31-4B8C-83A1-F6EECF244321}">
                <p14:modId xmlns:p14="http://schemas.microsoft.com/office/powerpoint/2010/main" val="2694444679"/>
              </p:ext>
            </p:extLst>
          </p:nvPr>
        </p:nvGraphicFramePr>
        <p:xfrm>
          <a:off x="392346" y="433112"/>
          <a:ext cx="10937338" cy="518160"/>
        </p:xfrm>
        <a:graphic>
          <a:graphicData uri="http://schemas.openxmlformats.org/drawingml/2006/table">
            <a:tbl>
              <a:tblPr firstRow="1" bandRow="1">
                <a:tableStyleId>{5C22544A-7EE6-4342-B048-85BDC9FD1C3A}</a:tableStyleId>
              </a:tblPr>
              <a:tblGrid>
                <a:gridCol w="10937338">
                  <a:extLst>
                    <a:ext uri="{9D8B030D-6E8A-4147-A177-3AD203B41FA5}">
                      <a16:colId xmlns:a16="http://schemas.microsoft.com/office/drawing/2014/main" val="1607708785"/>
                    </a:ext>
                  </a:extLst>
                </a:gridCol>
              </a:tblGrid>
              <a:tr h="298678">
                <a:tc>
                  <a:txBody>
                    <a:bodyPr/>
                    <a:lstStyle/>
                    <a:p>
                      <a:r>
                        <a:rPr kumimoji="1" lang="en-US" altLang="ja-JP" sz="2800" b="0" dirty="0">
                          <a:solidFill>
                            <a:schemeClr val="tx1"/>
                          </a:solidFill>
                          <a:latin typeface="+mj-lt"/>
                        </a:rPr>
                        <a:t>Purpose</a:t>
                      </a:r>
                      <a:r>
                        <a:rPr kumimoji="1" lang="en-US" altLang="ja-JP" sz="2800" b="0" baseline="0" dirty="0">
                          <a:solidFill>
                            <a:schemeClr val="tx1"/>
                          </a:solidFill>
                          <a:latin typeface="+mj-lt"/>
                        </a:rPr>
                        <a:t> of this presentation and target</a:t>
                      </a:r>
                      <a:endParaRPr kumimoji="1" lang="ja-JP" altLang="en-US" sz="2800" b="0" dirty="0">
                        <a:solidFill>
                          <a:schemeClr val="tx1"/>
                        </a:solidFill>
                        <a:latin typeface="+mj-lt"/>
                      </a:endParaRPr>
                    </a:p>
                  </a:txBody>
                  <a:tcPr>
                    <a:lnL w="76200" cap="flat" cmpd="sng" algn="ctr">
                      <a:noFill/>
                      <a:prstDash val="solid"/>
                      <a:round/>
                      <a:headEnd type="none" w="med" len="med"/>
                      <a:tailEnd type="none" w="med" len="med"/>
                    </a:lnL>
                    <a:lnR w="12700" cmpd="sng">
                      <a:noFill/>
                    </a:lnR>
                    <a:lnT w="12700" cmpd="sng">
                      <a:noFill/>
                    </a:lnT>
                    <a:lnB w="571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
        <p:nvSpPr>
          <p:cNvPr id="10" name="正方形/長方形 9">
            <a:extLst>
              <a:ext uri="{FF2B5EF4-FFF2-40B4-BE49-F238E27FC236}">
                <a16:creationId xmlns:a16="http://schemas.microsoft.com/office/drawing/2014/main" id="{4BFEF72F-D5A8-4E69-A9ED-FFB4C0F0E2BA}"/>
              </a:ext>
            </a:extLst>
          </p:cNvPr>
          <p:cNvSpPr/>
          <p:nvPr/>
        </p:nvSpPr>
        <p:spPr>
          <a:xfrm>
            <a:off x="290051" y="1526343"/>
            <a:ext cx="11412025" cy="440935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tx1"/>
              </a:solidFill>
            </a:endParaRPr>
          </a:p>
        </p:txBody>
      </p:sp>
      <p:sp>
        <p:nvSpPr>
          <p:cNvPr id="11" name="コンテンツ プレースホルダー 2">
            <a:extLst>
              <a:ext uri="{FF2B5EF4-FFF2-40B4-BE49-F238E27FC236}">
                <a16:creationId xmlns:a16="http://schemas.microsoft.com/office/drawing/2014/main" id="{E31A1180-7282-4F58-ACC2-58A712DC0EE3}"/>
              </a:ext>
            </a:extLst>
          </p:cNvPr>
          <p:cNvSpPr txBox="1">
            <a:spLocks/>
          </p:cNvSpPr>
          <p:nvPr/>
        </p:nvSpPr>
        <p:spPr>
          <a:xfrm>
            <a:off x="646936" y="1846092"/>
            <a:ext cx="10682748" cy="2287959"/>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just">
              <a:lnSpc>
                <a:spcPct val="100000"/>
              </a:lnSpc>
              <a:buNone/>
            </a:pPr>
            <a:r>
              <a:rPr lang="en-US" altLang="ja-JP" sz="2300" dirty="0"/>
              <a:t>This</a:t>
            </a:r>
            <a:r>
              <a:rPr lang="ja-JP" altLang="en-US" sz="2300" dirty="0"/>
              <a:t> </a:t>
            </a:r>
            <a:r>
              <a:rPr lang="en-US" altLang="ja-JP" sz="2300" dirty="0"/>
              <a:t>presentation guides HFs to understand </a:t>
            </a:r>
          </a:p>
          <a:p>
            <a:pPr algn="just">
              <a:lnSpc>
                <a:spcPct val="100000"/>
              </a:lnSpc>
            </a:pPr>
            <a:r>
              <a:rPr lang="en-US" altLang="ja-JP" sz="2300" dirty="0"/>
              <a:t>What is AWP</a:t>
            </a:r>
          </a:p>
          <a:p>
            <a:pPr algn="just">
              <a:lnSpc>
                <a:spcPct val="100000"/>
              </a:lnSpc>
            </a:pPr>
            <a:r>
              <a:rPr lang="en-US" altLang="ja-JP" sz="2300" dirty="0"/>
              <a:t>AWP process and timeline</a:t>
            </a:r>
          </a:p>
          <a:p>
            <a:pPr algn="just">
              <a:lnSpc>
                <a:spcPct val="100000"/>
              </a:lnSpc>
            </a:pPr>
            <a:r>
              <a:rPr lang="en-US" altLang="ja-JP" sz="2300" dirty="0"/>
              <a:t>How to develop AWP and How to fill in data on the AWP template </a:t>
            </a:r>
          </a:p>
          <a:p>
            <a:pPr marL="0" indent="0" algn="just">
              <a:lnSpc>
                <a:spcPct val="100000"/>
              </a:lnSpc>
              <a:buNone/>
            </a:pPr>
            <a:r>
              <a:rPr lang="en-US" altLang="ja-JP" sz="2300" dirty="0"/>
              <a:t>  from Section 1 to Section 3.1* </a:t>
            </a:r>
          </a:p>
          <a:p>
            <a:pPr marL="0" indent="0" algn="just">
              <a:lnSpc>
                <a:spcPct val="100000"/>
              </a:lnSpc>
              <a:buNone/>
            </a:pPr>
            <a:endParaRPr lang="en-US" altLang="ja-JP" sz="2300" dirty="0"/>
          </a:p>
        </p:txBody>
      </p:sp>
      <p:sp>
        <p:nvSpPr>
          <p:cNvPr id="12" name="コンテンツ プレースホルダー 2">
            <a:extLst>
              <a:ext uri="{FF2B5EF4-FFF2-40B4-BE49-F238E27FC236}">
                <a16:creationId xmlns:a16="http://schemas.microsoft.com/office/drawing/2014/main" id="{CD9F37E9-0DD7-4C63-BC8E-3B389B1683A6}"/>
              </a:ext>
            </a:extLst>
          </p:cNvPr>
          <p:cNvSpPr txBox="1">
            <a:spLocks/>
          </p:cNvSpPr>
          <p:nvPr/>
        </p:nvSpPr>
        <p:spPr>
          <a:xfrm>
            <a:off x="646936" y="4386318"/>
            <a:ext cx="11004652" cy="932715"/>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just">
              <a:lnSpc>
                <a:spcPct val="100000"/>
              </a:lnSpc>
              <a:buNone/>
            </a:pPr>
            <a:r>
              <a:rPr lang="en-US" altLang="ja-JP" sz="2300" dirty="0"/>
              <a:t>This presentation is for </a:t>
            </a:r>
          </a:p>
          <a:p>
            <a:pPr algn="just">
              <a:lnSpc>
                <a:spcPct val="100000"/>
              </a:lnSpc>
            </a:pPr>
            <a:r>
              <a:rPr lang="en-US" altLang="ja-JP" sz="2300" dirty="0"/>
              <a:t>Health Facility in Charge and Its Management Committee</a:t>
            </a:r>
            <a:r>
              <a:rPr lang="ja-JP" altLang="en-US" sz="2300" dirty="0"/>
              <a:t> </a:t>
            </a:r>
            <a:r>
              <a:rPr lang="en-US" altLang="ja-JP" sz="2300" dirty="0"/>
              <a:t>Team</a:t>
            </a:r>
            <a:r>
              <a:rPr lang="ja-JP" altLang="en-US" sz="2300" dirty="0"/>
              <a:t> </a:t>
            </a:r>
            <a:r>
              <a:rPr lang="en-US" altLang="ja-JP" sz="2300" dirty="0"/>
              <a:t>for level 2 &amp; 3 </a:t>
            </a:r>
          </a:p>
          <a:p>
            <a:pPr algn="just">
              <a:lnSpc>
                <a:spcPct val="100000"/>
              </a:lnSpc>
            </a:pPr>
            <a:r>
              <a:rPr lang="en-US" altLang="ja-JP" sz="2300" dirty="0"/>
              <a:t>CHMT and SCHMT members who guide HFs</a:t>
            </a:r>
          </a:p>
          <a:p>
            <a:pPr marL="0" indent="0" algn="just">
              <a:lnSpc>
                <a:spcPct val="100000"/>
              </a:lnSpc>
              <a:buNone/>
            </a:pPr>
            <a:endParaRPr lang="en-US" altLang="ja-JP" sz="2300" dirty="0"/>
          </a:p>
        </p:txBody>
      </p:sp>
      <p:sp>
        <p:nvSpPr>
          <p:cNvPr id="2" name="テキスト ボックス 1">
            <a:extLst>
              <a:ext uri="{FF2B5EF4-FFF2-40B4-BE49-F238E27FC236}">
                <a16:creationId xmlns:a16="http://schemas.microsoft.com/office/drawing/2014/main" id="{CECEACF4-7662-445F-A540-E8415AD59AAC}"/>
              </a:ext>
            </a:extLst>
          </p:cNvPr>
          <p:cNvSpPr txBox="1"/>
          <p:nvPr/>
        </p:nvSpPr>
        <p:spPr>
          <a:xfrm>
            <a:off x="290050" y="6059369"/>
            <a:ext cx="11412025" cy="646331"/>
          </a:xfrm>
          <a:prstGeom prst="rect">
            <a:avLst/>
          </a:prstGeom>
          <a:noFill/>
        </p:spPr>
        <p:txBody>
          <a:bodyPr wrap="square" rtlCol="0">
            <a:spAutoFit/>
          </a:bodyPr>
          <a:lstStyle/>
          <a:p>
            <a:r>
              <a:rPr lang="en-US" altLang="ja-JP" i="1" dirty="0"/>
              <a:t>*Section 3.2 &amp; 4 are covered in the “MTEF Management Tool” downloadable from MOH website.</a:t>
            </a:r>
          </a:p>
          <a:p>
            <a:r>
              <a:rPr lang="en-US" altLang="ja-JP" dirty="0"/>
              <a:t>(</a:t>
            </a:r>
            <a:r>
              <a:rPr lang="en-US" altLang="ja-JP" dirty="0">
                <a:hlinkClick r:id="rId2"/>
              </a:rPr>
              <a:t>http://www.health.go.ke/health-best-practice/</a:t>
            </a:r>
            <a:r>
              <a:rPr lang="en-US" altLang="ja-JP" dirty="0"/>
              <a:t>)</a:t>
            </a:r>
          </a:p>
        </p:txBody>
      </p:sp>
    </p:spTree>
    <p:extLst>
      <p:ext uri="{BB962C8B-B14F-4D97-AF65-F5344CB8AC3E}">
        <p14:creationId xmlns:p14="http://schemas.microsoft.com/office/powerpoint/2010/main" val="16045433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4">
            <a:extLst>
              <a:ext uri="{FF2B5EF4-FFF2-40B4-BE49-F238E27FC236}">
                <a16:creationId xmlns:a16="http://schemas.microsoft.com/office/drawing/2014/main" id="{16EC174F-9EAD-4BFC-841F-E4052D872528}"/>
              </a:ext>
            </a:extLst>
          </p:cNvPr>
          <p:cNvGraphicFramePr>
            <a:graphicFrameLocks/>
          </p:cNvGraphicFramePr>
          <p:nvPr>
            <p:extLst>
              <p:ext uri="{D42A27DB-BD31-4B8C-83A1-F6EECF244321}">
                <p14:modId xmlns:p14="http://schemas.microsoft.com/office/powerpoint/2010/main" val="1687210589"/>
              </p:ext>
            </p:extLst>
          </p:nvPr>
        </p:nvGraphicFramePr>
        <p:xfrm>
          <a:off x="595472" y="1868650"/>
          <a:ext cx="10602916" cy="2468880"/>
        </p:xfrm>
        <a:graphic>
          <a:graphicData uri="http://schemas.openxmlformats.org/drawingml/2006/table">
            <a:tbl>
              <a:tblPr firstRow="1" firstCol="1" bandRow="1"/>
              <a:tblGrid>
                <a:gridCol w="481987">
                  <a:extLst>
                    <a:ext uri="{9D8B030D-6E8A-4147-A177-3AD203B41FA5}">
                      <a16:colId xmlns:a16="http://schemas.microsoft.com/office/drawing/2014/main" val="3102383629"/>
                    </a:ext>
                  </a:extLst>
                </a:gridCol>
                <a:gridCol w="2603895">
                  <a:extLst>
                    <a:ext uri="{9D8B030D-6E8A-4147-A177-3AD203B41FA5}">
                      <a16:colId xmlns:a16="http://schemas.microsoft.com/office/drawing/2014/main" val="100357441"/>
                    </a:ext>
                  </a:extLst>
                </a:gridCol>
                <a:gridCol w="1967187">
                  <a:extLst>
                    <a:ext uri="{9D8B030D-6E8A-4147-A177-3AD203B41FA5}">
                      <a16:colId xmlns:a16="http://schemas.microsoft.com/office/drawing/2014/main" val="4200616012"/>
                    </a:ext>
                  </a:extLst>
                </a:gridCol>
                <a:gridCol w="2989684">
                  <a:extLst>
                    <a:ext uri="{9D8B030D-6E8A-4147-A177-3AD203B41FA5}">
                      <a16:colId xmlns:a16="http://schemas.microsoft.com/office/drawing/2014/main" val="1681337501"/>
                    </a:ext>
                  </a:extLst>
                </a:gridCol>
                <a:gridCol w="2560163">
                  <a:extLst>
                    <a:ext uri="{9D8B030D-6E8A-4147-A177-3AD203B41FA5}">
                      <a16:colId xmlns:a16="http://schemas.microsoft.com/office/drawing/2014/main" val="1682202592"/>
                    </a:ext>
                  </a:extLst>
                </a:gridCol>
              </a:tblGrid>
              <a:tr h="0">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dirty="0">
                          <a:effectLst/>
                          <a:latin typeface="+mn-lt"/>
                          <a:ea typeface="ＭＳ 明朝" panose="02020609040205080304" pitchFamily="17" charset="-128"/>
                          <a:cs typeface="Calibri" panose="020F0502020204030204" pitchFamily="34" charset="0"/>
                        </a:rPr>
                        <a:t> </a:t>
                      </a:r>
                      <a:endParaRPr lang="ja-JP" sz="180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dirty="0">
                          <a:effectLst/>
                          <a:latin typeface="+mn-lt"/>
                          <a:ea typeface="ＭＳ 明朝" panose="02020609040205080304" pitchFamily="17" charset="-128"/>
                          <a:cs typeface="Calibri" panose="020F0502020204030204" pitchFamily="34" charset="0"/>
                        </a:rPr>
                        <a:t>Facility catchment Area</a:t>
                      </a:r>
                      <a:endParaRPr lang="ja-JP" sz="180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dirty="0">
                          <a:effectLst/>
                          <a:latin typeface="+mn-lt"/>
                          <a:ea typeface="ＭＳ 明朝" panose="02020609040205080304" pitchFamily="17" charset="-128"/>
                          <a:cs typeface="Calibri" panose="020F0502020204030204" pitchFamily="34" charset="0"/>
                        </a:rPr>
                        <a:t>Population at beginning of FY</a:t>
                      </a:r>
                      <a:endParaRPr lang="ja-JP" sz="180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dirty="0">
                          <a:effectLst/>
                          <a:latin typeface="+mn-lt"/>
                          <a:ea typeface="ＭＳ 明朝" panose="02020609040205080304" pitchFamily="17" charset="-128"/>
                          <a:cs typeface="Times New Roman" panose="02020603050405020304" pitchFamily="18" charset="0"/>
                        </a:rPr>
                        <a:t>Number of </a:t>
                      </a:r>
                      <a:r>
                        <a:rPr lang="en-US" sz="1800" b="1" i="0" strike="sngStrike" baseline="0" dirty="0">
                          <a:solidFill>
                            <a:schemeClr val="tx1"/>
                          </a:solidFill>
                          <a:effectLst/>
                          <a:latin typeface="+mn-lt"/>
                          <a:ea typeface="ＭＳ 明朝" panose="02020609040205080304" pitchFamily="17" charset="-128"/>
                          <a:cs typeface="Times New Roman" panose="02020603050405020304" pitchFamily="18" charset="0"/>
                        </a:rPr>
                        <a:t>new</a:t>
                      </a:r>
                      <a:r>
                        <a:rPr lang="en-US" sz="1800" b="1" dirty="0">
                          <a:effectLst/>
                          <a:latin typeface="+mn-lt"/>
                          <a:ea typeface="ＭＳ 明朝" panose="02020609040205080304" pitchFamily="17" charset="-128"/>
                          <a:cs typeface="Times New Roman" panose="02020603050405020304" pitchFamily="18" charset="0"/>
                        </a:rPr>
                        <a:t> outpatients</a:t>
                      </a:r>
                      <a:endParaRPr lang="ja-JP" sz="1800" dirty="0">
                        <a:effectLst/>
                        <a:latin typeface="+mn-lt"/>
                        <a:ea typeface="ＭＳ 明朝" panose="02020609040205080304" pitchFamily="17" charset="-128"/>
                      </a:endParaRPr>
                    </a:p>
                    <a:p>
                      <a:pPr algn="ctr">
                        <a:spcAft>
                          <a:spcPts val="0"/>
                        </a:spcAft>
                      </a:pPr>
                      <a:r>
                        <a:rPr lang="en-US" sz="1800" b="1" dirty="0">
                          <a:effectLst/>
                          <a:latin typeface="+mn-lt"/>
                          <a:ea typeface="ＭＳ 明朝" panose="02020609040205080304" pitchFamily="17" charset="-128"/>
                          <a:cs typeface="Times New Roman" panose="02020603050405020304" pitchFamily="18" charset="0"/>
                        </a:rPr>
                        <a:t>(past 12 months)</a:t>
                      </a:r>
                      <a:endParaRPr lang="ja-JP" sz="18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a:effectLst/>
                          <a:latin typeface="+mn-lt"/>
                          <a:ea typeface="ＭＳ 明朝" panose="02020609040205080304" pitchFamily="17" charset="-128"/>
                          <a:cs typeface="Times New Roman" panose="02020603050405020304" pitchFamily="18" charset="0"/>
                        </a:rPr>
                        <a:t>Outpatient utilization per person</a:t>
                      </a:r>
                      <a:endParaRPr lang="ja-JP" sz="180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823708737"/>
                  </a:ext>
                </a:extLst>
              </a:tr>
              <a:tr h="0">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dirty="0">
                          <a:effectLst/>
                          <a:latin typeface="+mn-lt"/>
                          <a:ea typeface="ＭＳ 明朝" panose="02020609040205080304" pitchFamily="17" charset="-128"/>
                          <a:cs typeface="Calibri" panose="020F0502020204030204" pitchFamily="34" charset="0"/>
                        </a:rPr>
                        <a:t>(A)</a:t>
                      </a:r>
                      <a:endParaRPr lang="ja-JP" sz="180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dirty="0">
                          <a:effectLst/>
                          <a:latin typeface="+mn-lt"/>
                          <a:ea typeface="ＭＳ 明朝" panose="02020609040205080304" pitchFamily="17" charset="-128"/>
                          <a:cs typeface="Calibri" panose="020F0502020204030204" pitchFamily="34" charset="0"/>
                        </a:rPr>
                        <a:t>(B)</a:t>
                      </a:r>
                      <a:endParaRPr lang="ja-JP" sz="180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dirty="0">
                          <a:effectLst/>
                          <a:latin typeface="+mn-lt"/>
                          <a:ea typeface="ＭＳ 明朝" panose="02020609040205080304" pitchFamily="17" charset="-128"/>
                          <a:cs typeface="Times New Roman" panose="02020603050405020304" pitchFamily="18" charset="0"/>
                        </a:rPr>
                        <a:t>(C)</a:t>
                      </a:r>
                      <a:endParaRPr lang="ja-JP" sz="18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800" b="1">
                          <a:effectLst/>
                          <a:latin typeface="+mn-lt"/>
                          <a:ea typeface="ＭＳ 明朝" panose="02020609040205080304" pitchFamily="17" charset="-128"/>
                          <a:cs typeface="Times New Roman" panose="02020603050405020304" pitchFamily="18" charset="0"/>
                        </a:rPr>
                        <a:t>(D = C/B X 100)</a:t>
                      </a:r>
                      <a:endParaRPr lang="ja-JP" sz="180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692233262"/>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Calibri" panose="020F0502020204030204" pitchFamily="34" charset="0"/>
                        </a:rPr>
                        <a:t>1</a:t>
                      </a:r>
                      <a:endParaRPr lang="ja-JP" sz="180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err="1">
                          <a:solidFill>
                            <a:srgbClr val="FF0000"/>
                          </a:solidFill>
                          <a:effectLst/>
                          <a:latin typeface="+mn-lt"/>
                          <a:ea typeface="ＭＳ 明朝" panose="02020609040205080304" pitchFamily="17" charset="-128"/>
                          <a:cs typeface="Calibri" panose="020F0502020204030204" pitchFamily="34" charset="0"/>
                        </a:rPr>
                        <a:t>Kipsegi</a:t>
                      </a:r>
                      <a:r>
                        <a:rPr lang="en-US" altLang="ja-JP" sz="1800" dirty="0">
                          <a:solidFill>
                            <a:srgbClr val="FF0000"/>
                          </a:solidFill>
                          <a:effectLst/>
                          <a:latin typeface="+mn-lt"/>
                          <a:ea typeface="ＭＳ 明朝" panose="02020609040205080304" pitchFamily="17" charset="-128"/>
                          <a:cs typeface="Calibri" panose="020F0502020204030204" pitchFamily="34" charset="0"/>
                        </a:rPr>
                        <a:t> Dispensary</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5,350</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4,595</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dirty="0">
                          <a:solidFill>
                            <a:srgbClr val="FF0000"/>
                          </a:solidFill>
                          <a:effectLst/>
                          <a:latin typeface="+mn-lt"/>
                          <a:ea typeface="ＭＳ 明朝" panose="02020609040205080304" pitchFamily="17" charset="-128"/>
                          <a:cs typeface="Calibri" panose="020F0502020204030204" pitchFamily="34" charset="0"/>
                        </a:rPr>
                        <a:t>85.9%</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472885304"/>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Calibri" panose="020F0502020204030204" pitchFamily="34" charset="0"/>
                        </a:rPr>
                        <a:t>2</a:t>
                      </a:r>
                      <a:endParaRPr lang="ja-JP" sz="180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245551715"/>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altLang="ja-JP" sz="1800" dirty="0">
                          <a:effectLst/>
                          <a:latin typeface="+mn-lt"/>
                          <a:ea typeface="ＭＳ 明朝" panose="02020609040205080304" pitchFamily="17" charset="-128"/>
                          <a:cs typeface="Calibri" panose="020F0502020204030204" pitchFamily="34" charset="0"/>
                        </a:rPr>
                        <a:t>3</a:t>
                      </a:r>
                      <a:endParaRPr lang="ja-JP" sz="180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782151670"/>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altLang="ja-JP" sz="1800" dirty="0">
                          <a:effectLst/>
                          <a:latin typeface="+mn-lt"/>
                          <a:ea typeface="ＭＳ 明朝" panose="02020609040205080304" pitchFamily="17" charset="-128"/>
                          <a:cs typeface="Calibri" panose="020F0502020204030204" pitchFamily="34" charset="0"/>
                        </a:rPr>
                        <a:t>4</a:t>
                      </a:r>
                      <a:endParaRPr lang="ja-JP" sz="180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870931700"/>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a:effectLst/>
                          <a:latin typeface="+mn-lt"/>
                          <a:ea typeface="ＭＳ 明朝" panose="02020609040205080304" pitchFamily="17" charset="-128"/>
                          <a:cs typeface="Times New Roman" panose="02020603050405020304" pitchFamily="18" charset="0"/>
                        </a:rPr>
                        <a:t> </a:t>
                      </a:r>
                      <a:endParaRPr lang="ja-JP" sz="180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sz="1800" b="1" dirty="0">
                          <a:solidFill>
                            <a:srgbClr val="FF0000"/>
                          </a:solidFill>
                          <a:effectLst/>
                          <a:latin typeface="+mn-lt"/>
                          <a:ea typeface="ＭＳ 明朝" panose="02020609040205080304" pitchFamily="17" charset="-128"/>
                          <a:cs typeface="Times New Roman" panose="02020603050405020304" pitchFamily="18" charset="0"/>
                        </a:rPr>
                        <a:t>Totals</a:t>
                      </a:r>
                      <a:endParaRPr lang="ja-JP" sz="18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b="1" dirty="0">
                          <a:solidFill>
                            <a:srgbClr val="FF0000"/>
                          </a:solidFill>
                          <a:effectLst/>
                          <a:latin typeface="+mn-lt"/>
                          <a:ea typeface="ＭＳ 明朝" panose="02020609040205080304" pitchFamily="17" charset="-128"/>
                          <a:cs typeface="Calibri" panose="020F0502020204030204" pitchFamily="34" charset="0"/>
                        </a:rPr>
                        <a:t>5,350</a:t>
                      </a:r>
                      <a:endParaRPr lang="ja-JP" sz="1800" b="1"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b="1" dirty="0">
                          <a:solidFill>
                            <a:srgbClr val="FF0000"/>
                          </a:solidFill>
                          <a:effectLst/>
                          <a:latin typeface="+mn-lt"/>
                          <a:ea typeface="ＭＳ 明朝" panose="02020609040205080304" pitchFamily="17" charset="-128"/>
                          <a:cs typeface="Calibri" panose="020F0502020204030204" pitchFamily="34" charset="0"/>
                        </a:rPr>
                        <a:t>4,595</a:t>
                      </a:r>
                      <a:endParaRPr lang="ja-JP" sz="1800" b="1"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r">
                        <a:spcAft>
                          <a:spcPts val="0"/>
                        </a:spcAft>
                      </a:pPr>
                      <a:r>
                        <a:rPr lang="en-US" altLang="ja-JP" sz="1800" b="1" dirty="0">
                          <a:solidFill>
                            <a:srgbClr val="FF0000"/>
                          </a:solidFill>
                          <a:effectLst/>
                          <a:latin typeface="+mn-lt"/>
                          <a:ea typeface="ＭＳ 明朝" panose="02020609040205080304" pitchFamily="17" charset="-128"/>
                          <a:cs typeface="Calibri" panose="020F0502020204030204" pitchFamily="34" charset="0"/>
                        </a:rPr>
                        <a:t>85.9%</a:t>
                      </a:r>
                      <a:endParaRPr lang="ja-JP" sz="1800" b="1"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93279892"/>
                  </a:ext>
                </a:extLst>
              </a:tr>
            </a:tbl>
          </a:graphicData>
        </a:graphic>
      </p:graphicFrame>
      <p:sp>
        <p:nvSpPr>
          <p:cNvPr id="5" name="コンテンツ プレースホルダー 2">
            <a:extLst>
              <a:ext uri="{FF2B5EF4-FFF2-40B4-BE49-F238E27FC236}">
                <a16:creationId xmlns:a16="http://schemas.microsoft.com/office/drawing/2014/main" id="{6166B3B6-560A-431C-B01F-266940B7DA4A}"/>
              </a:ext>
            </a:extLst>
          </p:cNvPr>
          <p:cNvSpPr txBox="1">
            <a:spLocks/>
          </p:cNvSpPr>
          <p:nvPr/>
        </p:nvSpPr>
        <p:spPr>
          <a:xfrm>
            <a:off x="369841" y="5001672"/>
            <a:ext cx="11327354" cy="579522"/>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0" indent="0">
              <a:buClr>
                <a:srgbClr val="4E3B30"/>
              </a:buClr>
              <a:buNone/>
            </a:pPr>
            <a:r>
              <a:rPr lang="en-US" altLang="ja-JP" sz="1800" dirty="0">
                <a:solidFill>
                  <a:prstClr val="black"/>
                </a:solidFill>
                <a:ea typeface="メイリオ" panose="020B0604030504040204" pitchFamily="50" charset="-128"/>
                <a:cs typeface="Calibri" panose="020F0502020204030204" pitchFamily="34" charset="0"/>
              </a:rPr>
              <a:t>Outpatient utilization per person per year  is NOT a coverage indicator because the population in need is not well defined. However,  </a:t>
            </a:r>
            <a:r>
              <a:rPr lang="en-US" altLang="ja-JP" sz="1800" u="sng" dirty="0">
                <a:solidFill>
                  <a:prstClr val="black"/>
                </a:solidFill>
                <a:ea typeface="メイリオ" panose="020B0604030504040204" pitchFamily="50" charset="-128"/>
                <a:cs typeface="Calibri" panose="020F0502020204030204" pitchFamily="34" charset="0"/>
              </a:rPr>
              <a:t>LOW RATES are indicative of poor availability and quality of services.  </a:t>
            </a:r>
            <a:endParaRPr lang="ja-JP" altLang="en-US" sz="1800" u="sng" dirty="0">
              <a:solidFill>
                <a:prstClr val="black"/>
              </a:solidFill>
              <a:ea typeface="メイリオ" panose="020B0604030504040204" pitchFamily="50" charset="-128"/>
              <a:cs typeface="Calibri" panose="020F0502020204030204" pitchFamily="34" charset="0"/>
            </a:endParaRPr>
          </a:p>
        </p:txBody>
      </p:sp>
      <p:graphicFrame>
        <p:nvGraphicFramePr>
          <p:cNvPr id="6" name="コンテンツ プレースホルダー 56">
            <a:extLst>
              <a:ext uri="{FF2B5EF4-FFF2-40B4-BE49-F238E27FC236}">
                <a16:creationId xmlns:a16="http://schemas.microsoft.com/office/drawing/2014/main" id="{C32B58B1-DA1F-4EBB-9D06-8C8559F3CEB1}"/>
              </a:ext>
            </a:extLst>
          </p:cNvPr>
          <p:cNvGraphicFramePr>
            <a:graphicFrameLocks/>
          </p:cNvGraphicFramePr>
          <p:nvPr>
            <p:extLst>
              <p:ext uri="{D42A27DB-BD31-4B8C-83A1-F6EECF244321}">
                <p14:modId xmlns:p14="http://schemas.microsoft.com/office/powerpoint/2010/main" val="1266946632"/>
              </p:ext>
            </p:extLst>
          </p:nvPr>
        </p:nvGraphicFramePr>
        <p:xfrm>
          <a:off x="595472" y="808268"/>
          <a:ext cx="6451971" cy="396240"/>
        </p:xfrm>
        <a:graphic>
          <a:graphicData uri="http://schemas.openxmlformats.org/drawingml/2006/table">
            <a:tbl>
              <a:tblPr firstRow="1" bandRow="1">
                <a:tableStyleId>{5C22544A-7EE6-4342-B048-85BDC9FD1C3A}</a:tableStyleId>
              </a:tblPr>
              <a:tblGrid>
                <a:gridCol w="6451971">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j-lt"/>
                        </a:rPr>
                        <a:t>1.1.2 Facility Catchment Population (Example)</a:t>
                      </a: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Tree>
    <p:extLst>
      <p:ext uri="{BB962C8B-B14F-4D97-AF65-F5344CB8AC3E}">
        <p14:creationId xmlns:p14="http://schemas.microsoft.com/office/powerpoint/2010/main" val="24185246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BC5407F1-A5A6-419A-AD9C-6EE7E6A4F174}"/>
              </a:ext>
            </a:extLst>
          </p:cNvPr>
          <p:cNvSpPr/>
          <p:nvPr/>
        </p:nvSpPr>
        <p:spPr>
          <a:xfrm>
            <a:off x="265814" y="1043292"/>
            <a:ext cx="11582376" cy="5814708"/>
          </a:xfrm>
          <a:prstGeom prst="rect">
            <a:avLst/>
          </a:prstGeom>
          <a:solidFill>
            <a:schemeClr val="accent4">
              <a:lumMod val="20000"/>
              <a:lumOff val="80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000" dirty="0">
              <a:solidFill>
                <a:schemeClr val="tx1"/>
              </a:solidFill>
              <a:latin typeface="Calibri "/>
            </a:endParaRPr>
          </a:p>
          <a:p>
            <a:endParaRPr kumimoji="1" lang="en-US" altLang="ja-JP" sz="1000" dirty="0">
              <a:solidFill>
                <a:schemeClr val="tx1"/>
              </a:solidFill>
              <a:latin typeface="Calibri "/>
            </a:endParaRPr>
          </a:p>
        </p:txBody>
      </p:sp>
      <p:graphicFrame>
        <p:nvGraphicFramePr>
          <p:cNvPr id="5"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507754838"/>
              </p:ext>
            </p:extLst>
          </p:nvPr>
        </p:nvGraphicFramePr>
        <p:xfrm>
          <a:off x="133872" y="576861"/>
          <a:ext cx="6451971" cy="396240"/>
        </p:xfrm>
        <a:graphic>
          <a:graphicData uri="http://schemas.openxmlformats.org/drawingml/2006/table">
            <a:tbl>
              <a:tblPr firstRow="1" bandRow="1">
                <a:tableStyleId>{5C22544A-7EE6-4342-B048-85BDC9FD1C3A}</a:tableStyleId>
              </a:tblPr>
              <a:tblGrid>
                <a:gridCol w="6451971">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1.2.1 Availability of Tracer Health infrastructure</a:t>
                      </a:r>
                      <a:endParaRPr kumimoji="1" lang="ja-JP" altLang="en-US" sz="2000" b="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graphicFrame>
        <p:nvGraphicFramePr>
          <p:cNvPr id="6" name="コンテンツ プレースホルダー 56">
            <a:extLst>
              <a:ext uri="{FF2B5EF4-FFF2-40B4-BE49-F238E27FC236}">
                <a16:creationId xmlns:a16="http://schemas.microsoft.com/office/drawing/2014/main" id="{50645F60-C85F-4358-867C-A3F75F411ACB}"/>
              </a:ext>
            </a:extLst>
          </p:cNvPr>
          <p:cNvGraphicFramePr>
            <a:graphicFrameLocks/>
          </p:cNvGraphicFramePr>
          <p:nvPr>
            <p:extLst>
              <p:ext uri="{D42A27DB-BD31-4B8C-83A1-F6EECF244321}">
                <p14:modId xmlns:p14="http://schemas.microsoft.com/office/powerpoint/2010/main" val="3410561239"/>
              </p:ext>
            </p:extLst>
          </p:nvPr>
        </p:nvGraphicFramePr>
        <p:xfrm>
          <a:off x="146751" y="68126"/>
          <a:ext cx="9050720" cy="457200"/>
        </p:xfrm>
        <a:graphic>
          <a:graphicData uri="http://schemas.openxmlformats.org/drawingml/2006/table">
            <a:tbl>
              <a:tblPr firstRow="1" bandRow="1">
                <a:tableStyleId>{5C22544A-7EE6-4342-B048-85BDC9FD1C3A}</a:tableStyleId>
              </a:tblPr>
              <a:tblGrid>
                <a:gridCol w="9050720">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n-lt"/>
                        </a:rPr>
                        <a:t>1.2 Health Sector Investments Status in the Facility</a:t>
                      </a:r>
                      <a:endParaRPr kumimoji="1" lang="ja-JP" altLang="en-US" sz="2400" b="0" dirty="0">
                        <a:solidFill>
                          <a:schemeClr val="tx1"/>
                        </a:solidFill>
                        <a:latin typeface="+mn-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graphicFrame>
        <p:nvGraphicFramePr>
          <p:cNvPr id="7" name="コンテンツ プレースホルダー 4">
            <a:extLst>
              <a:ext uri="{FF2B5EF4-FFF2-40B4-BE49-F238E27FC236}">
                <a16:creationId xmlns:a16="http://schemas.microsoft.com/office/drawing/2014/main" id="{6D0A4E7B-8709-4D84-81B4-77063D7923B2}"/>
              </a:ext>
            </a:extLst>
          </p:cNvPr>
          <p:cNvGraphicFramePr>
            <a:graphicFrameLocks/>
          </p:cNvGraphicFramePr>
          <p:nvPr>
            <p:extLst>
              <p:ext uri="{D42A27DB-BD31-4B8C-83A1-F6EECF244321}">
                <p14:modId xmlns:p14="http://schemas.microsoft.com/office/powerpoint/2010/main" val="3319932462"/>
              </p:ext>
            </p:extLst>
          </p:nvPr>
        </p:nvGraphicFramePr>
        <p:xfrm>
          <a:off x="618413" y="2288531"/>
          <a:ext cx="11024090" cy="2987040"/>
        </p:xfrm>
        <a:graphic>
          <a:graphicData uri="http://schemas.openxmlformats.org/drawingml/2006/table">
            <a:tbl>
              <a:tblPr firstRow="1" firstCol="1" bandRow="1"/>
              <a:tblGrid>
                <a:gridCol w="481424">
                  <a:extLst>
                    <a:ext uri="{9D8B030D-6E8A-4147-A177-3AD203B41FA5}">
                      <a16:colId xmlns:a16="http://schemas.microsoft.com/office/drawing/2014/main" val="411610465"/>
                    </a:ext>
                  </a:extLst>
                </a:gridCol>
                <a:gridCol w="1845002">
                  <a:extLst>
                    <a:ext uri="{9D8B030D-6E8A-4147-A177-3AD203B41FA5}">
                      <a16:colId xmlns:a16="http://schemas.microsoft.com/office/drawing/2014/main" val="566814935"/>
                    </a:ext>
                  </a:extLst>
                </a:gridCol>
                <a:gridCol w="4002405">
                  <a:extLst>
                    <a:ext uri="{9D8B030D-6E8A-4147-A177-3AD203B41FA5}">
                      <a16:colId xmlns:a16="http://schemas.microsoft.com/office/drawing/2014/main" val="2241359848"/>
                    </a:ext>
                  </a:extLst>
                </a:gridCol>
                <a:gridCol w="831597">
                  <a:extLst>
                    <a:ext uri="{9D8B030D-6E8A-4147-A177-3AD203B41FA5}">
                      <a16:colId xmlns:a16="http://schemas.microsoft.com/office/drawing/2014/main" val="3232794546"/>
                    </a:ext>
                  </a:extLst>
                </a:gridCol>
                <a:gridCol w="3129566">
                  <a:extLst>
                    <a:ext uri="{9D8B030D-6E8A-4147-A177-3AD203B41FA5}">
                      <a16:colId xmlns:a16="http://schemas.microsoft.com/office/drawing/2014/main" val="180448039"/>
                    </a:ext>
                  </a:extLst>
                </a:gridCol>
                <a:gridCol w="734096">
                  <a:extLst>
                    <a:ext uri="{9D8B030D-6E8A-4147-A177-3AD203B41FA5}">
                      <a16:colId xmlns:a16="http://schemas.microsoft.com/office/drawing/2014/main" val="3848256973"/>
                    </a:ext>
                  </a:extLst>
                </a:gridCol>
              </a:tblGrid>
              <a:tr h="298450">
                <a:tc>
                  <a:txBody>
                    <a:bodyPr/>
                    <a:lstStyle/>
                    <a:p>
                      <a:pPr indent="228600">
                        <a:spcAft>
                          <a:spcPts val="0"/>
                        </a:spcAft>
                        <a:tabLst>
                          <a:tab pos="2971800" algn="ctr"/>
                          <a:tab pos="5943600" algn="r"/>
                        </a:tabLst>
                      </a:pP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Level of care</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Infrastructure</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Available</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Required</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Gap/</a:t>
                      </a:r>
                    </a:p>
                    <a:p>
                      <a:pPr marL="0" indent="0">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Surplus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49320161"/>
                  </a:ext>
                </a:extLst>
              </a:tr>
              <a:tr h="0">
                <a:tc rowSpan="5">
                  <a:txBody>
                    <a:bodyPr/>
                    <a:lstStyle/>
                    <a:p>
                      <a:pPr marL="0" indent="0">
                        <a:spcAft>
                          <a:spcPts val="0"/>
                        </a:spcAft>
                        <a:tabLst>
                          <a:tab pos="2971800" algn="ctr"/>
                          <a:tab pos="5943600" algn="r"/>
                        </a:tabLst>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5">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Level III - Primary care facilities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Total number of facilities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tabLst>
                          <a:tab pos="2971800" algn="ctr"/>
                          <a:tab pos="5943600" algn="r"/>
                        </a:tabLst>
                      </a:pPr>
                      <a:r>
                        <a:rPr lang="en-US"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Total population</a:t>
                      </a:r>
                      <a:r>
                        <a:rPr lang="en-US" altLang="ja-JP"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a:t>
                      </a:r>
                      <a:r>
                        <a:rPr lang="en-US"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30,000 </a:t>
                      </a:r>
                      <a:r>
                        <a:rPr lang="ja-JP" altLang="en-US" sz="1400" i="1" baseline="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(Round up)</a:t>
                      </a:r>
                      <a:endParaRPr lang="ja-JP"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14402881"/>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Total bed capacity</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16 </a:t>
                      </a:r>
                      <a:endParaRPr lang="ja-JP" sz="14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90009130"/>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GB" sz="1400" dirty="0">
                          <a:effectLst/>
                          <a:latin typeface="Calibri" panose="020F0502020204030204" pitchFamily="34" charset="0"/>
                          <a:ea typeface="ＭＳ 明朝" panose="02020609040205080304" pitchFamily="17" charset="-128"/>
                          <a:cs typeface="Times New Roman" panose="02020603050405020304" pitchFamily="18" charset="0"/>
                        </a:rPr>
                        <a:t>Total functional maternity units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endParaRPr lang="ja-JP" sz="14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457580184"/>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Functioning basic laboratory services: rapid tests, microscopy</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623216569"/>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Number of ambulances linked to facility</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758335324"/>
                  </a:ext>
                </a:extLst>
              </a:tr>
              <a:tr h="0">
                <a:tc rowSpan="4">
                  <a:txBody>
                    <a:bodyPr/>
                    <a:lstStyle/>
                    <a:p>
                      <a:pPr marL="0" indent="0">
                        <a:spcAft>
                          <a:spcPts val="0"/>
                        </a:spcAft>
                        <a:tabLst>
                          <a:tab pos="2971800" algn="ctr"/>
                          <a:tab pos="5943600" algn="r"/>
                        </a:tabLst>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4">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Level II – Primary care facilities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Total number of facilities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tabLst>
                          <a:tab pos="2971800" algn="ctr"/>
                          <a:tab pos="5943600" algn="r"/>
                        </a:tabLst>
                      </a:pPr>
                      <a:r>
                        <a:rPr lang="en-US" altLang="ja-JP"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Total population÷10,000</a:t>
                      </a:r>
                      <a:r>
                        <a:rPr lang="ja-JP" altLang="en-US"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(Round up)</a:t>
                      </a: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96780610"/>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Number of </a:t>
                      </a:r>
                      <a:r>
                        <a:rPr lang="en-US" sz="1400" strike="sngStrike" baseline="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operational</a:t>
                      </a:r>
                      <a:r>
                        <a:rPr lang="en-US" sz="14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a:t>
                      </a: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delivery rooms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44293154"/>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Number of ambulances linked to facilities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0</a:t>
                      </a: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12138128"/>
                  </a:ext>
                </a:extLst>
              </a:tr>
              <a:tr h="28257">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GB" sz="1400" dirty="0">
                          <a:effectLst/>
                          <a:latin typeface="Calibri" panose="020F0502020204030204" pitchFamily="34" charset="0"/>
                          <a:ea typeface="ＭＳ 明朝" panose="02020609040205080304" pitchFamily="17" charset="-128"/>
                          <a:cs typeface="Times New Roman" panose="02020603050405020304" pitchFamily="18" charset="0"/>
                        </a:rPr>
                        <a:t>Total </a:t>
                      </a: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functional community units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tabLst>
                          <a:tab pos="2971800" algn="ctr"/>
                          <a:tab pos="5943600" algn="r"/>
                        </a:tabLst>
                      </a:pPr>
                      <a:r>
                        <a:rPr lang="en-US" altLang="ja-JP"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Total population÷5,000  (Round up)</a:t>
                      </a: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r>
                        <a:rPr lang="ja-JP" altLang="en-US"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824931508"/>
                  </a:ext>
                </a:extLst>
              </a:tr>
              <a:tr h="0">
                <a:tc rowSpan="2">
                  <a:txBody>
                    <a:bodyPr/>
                    <a:lstStyle/>
                    <a:p>
                      <a:pPr marL="0" indent="0">
                        <a:spcAft>
                          <a:spcPts val="0"/>
                        </a:spcAft>
                        <a:tabLst>
                          <a:tab pos="2971800" algn="ctr"/>
                          <a:tab pos="5943600" algn="r"/>
                        </a:tabLst>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3</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Level I – Community units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Number of functional units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tabLst>
                          <a:tab pos="2971800" algn="ctr"/>
                          <a:tab pos="5943600" algn="r"/>
                        </a:tabLst>
                      </a:pPr>
                      <a:r>
                        <a:rPr lang="en-US"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Total population</a:t>
                      </a:r>
                      <a:r>
                        <a:rPr lang="en-US" altLang="ja-JP"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÷5,000  (Round up)</a:t>
                      </a: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 </a:t>
                      </a:r>
                      <a:r>
                        <a:rPr lang="en-US"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r>
                        <a:rPr lang="ja-JP" altLang="en-US"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796819093"/>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Number of motorbikes linked to community units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tabLst>
                          <a:tab pos="2971800" algn="ctr"/>
                          <a:tab pos="5943600" algn="r"/>
                        </a:tabLst>
                      </a:pPr>
                      <a:r>
                        <a:rPr lang="en-US"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2 (Bicycle 1 Motor cycle 1) </a:t>
                      </a:r>
                      <a:endParaRPr lang="ja-JP" sz="1400" i="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359254440"/>
                  </a:ext>
                </a:extLst>
              </a:tr>
            </a:tbl>
          </a:graphicData>
        </a:graphic>
      </p:graphicFrame>
      <p:sp>
        <p:nvSpPr>
          <p:cNvPr id="8" name="テキスト ボックス 7">
            <a:extLst>
              <a:ext uri="{FF2B5EF4-FFF2-40B4-BE49-F238E27FC236}">
                <a16:creationId xmlns:a16="http://schemas.microsoft.com/office/drawing/2014/main" id="{E3685D91-2FC8-4971-B6CC-F4B8A4257F1C}"/>
              </a:ext>
            </a:extLst>
          </p:cNvPr>
          <p:cNvSpPr txBox="1"/>
          <p:nvPr/>
        </p:nvSpPr>
        <p:spPr>
          <a:xfrm>
            <a:off x="10118689" y="2361199"/>
            <a:ext cx="849430" cy="338554"/>
          </a:xfrm>
          <a:prstGeom prst="rect">
            <a:avLst/>
          </a:prstGeom>
          <a:noFill/>
        </p:spPr>
        <p:txBody>
          <a:bodyPr wrap="square" rtlCol="0">
            <a:spAutoFit/>
          </a:bodyPr>
          <a:lstStyle/>
          <a:p>
            <a:r>
              <a:rPr kumimoji="1" lang="en-US" altLang="ja-JP" sz="1600" b="1" dirty="0">
                <a:solidFill>
                  <a:srgbClr val="F0A22E">
                    <a:lumMod val="75000"/>
                  </a:srgbClr>
                </a:solidFill>
                <a:latin typeface="Gill Sans MT" panose="020B0502020104020203"/>
                <a:ea typeface="メイリオ" panose="020B0604030504040204" pitchFamily="50" charset="-128"/>
              </a:rPr>
              <a:t>B</a:t>
            </a:r>
            <a:endParaRPr kumimoji="1" lang="ja-JP" altLang="en-US" sz="1600" b="1" dirty="0">
              <a:solidFill>
                <a:srgbClr val="F0A22E">
                  <a:lumMod val="75000"/>
                </a:srgbClr>
              </a:solidFill>
              <a:latin typeface="Gill Sans MT" panose="020B0502020104020203"/>
              <a:ea typeface="メイリオ" panose="020B0604030504040204" pitchFamily="50" charset="-128"/>
            </a:endParaRPr>
          </a:p>
        </p:txBody>
      </p:sp>
      <p:sp>
        <p:nvSpPr>
          <p:cNvPr id="9" name="テキスト ボックス 8">
            <a:extLst>
              <a:ext uri="{FF2B5EF4-FFF2-40B4-BE49-F238E27FC236}">
                <a16:creationId xmlns:a16="http://schemas.microsoft.com/office/drawing/2014/main" id="{D1429EF9-4E68-40E2-8BBA-0CFF16B7A55C}"/>
              </a:ext>
            </a:extLst>
          </p:cNvPr>
          <p:cNvSpPr txBox="1"/>
          <p:nvPr/>
        </p:nvSpPr>
        <p:spPr>
          <a:xfrm>
            <a:off x="7464433" y="2473116"/>
            <a:ext cx="849430" cy="338554"/>
          </a:xfrm>
          <a:prstGeom prst="rect">
            <a:avLst/>
          </a:prstGeom>
          <a:noFill/>
        </p:spPr>
        <p:txBody>
          <a:bodyPr wrap="square" rtlCol="0">
            <a:spAutoFit/>
          </a:bodyPr>
          <a:lstStyle/>
          <a:p>
            <a:r>
              <a:rPr kumimoji="1" lang="en-US" altLang="ja-JP" sz="1600" b="1" dirty="0">
                <a:solidFill>
                  <a:srgbClr val="F0A22E">
                    <a:lumMod val="75000"/>
                  </a:srgbClr>
                </a:solidFill>
                <a:latin typeface="Gill Sans MT" panose="020B0502020104020203"/>
                <a:ea typeface="メイリオ" panose="020B0604030504040204" pitchFamily="50" charset="-128"/>
              </a:rPr>
              <a:t>A</a:t>
            </a:r>
            <a:endParaRPr kumimoji="1" lang="ja-JP" altLang="en-US" sz="1600" b="1" dirty="0">
              <a:solidFill>
                <a:srgbClr val="F0A22E">
                  <a:lumMod val="75000"/>
                </a:srgbClr>
              </a:solidFill>
              <a:latin typeface="Gill Sans MT" panose="020B0502020104020203"/>
              <a:ea typeface="メイリオ" panose="020B0604030504040204" pitchFamily="50" charset="-128"/>
            </a:endParaRPr>
          </a:p>
        </p:txBody>
      </p:sp>
      <p:sp>
        <p:nvSpPr>
          <p:cNvPr id="10" name="テキスト ボックス 9">
            <a:extLst>
              <a:ext uri="{FF2B5EF4-FFF2-40B4-BE49-F238E27FC236}">
                <a16:creationId xmlns:a16="http://schemas.microsoft.com/office/drawing/2014/main" id="{5B012D34-A304-4E05-B6DA-443977954A98}"/>
              </a:ext>
            </a:extLst>
          </p:cNvPr>
          <p:cNvSpPr txBox="1"/>
          <p:nvPr/>
        </p:nvSpPr>
        <p:spPr>
          <a:xfrm>
            <a:off x="2020101" y="6208891"/>
            <a:ext cx="7045814" cy="584775"/>
          </a:xfrm>
          <a:prstGeom prst="rect">
            <a:avLst/>
          </a:prstGeom>
          <a:noFill/>
        </p:spPr>
        <p:txBody>
          <a:bodyPr wrap="square" rtlCol="0">
            <a:spAutoFit/>
          </a:bodyPr>
          <a:lstStyle/>
          <a:p>
            <a:r>
              <a:rPr kumimoji="1" lang="en-US" altLang="ja-JP" sz="1600" dirty="0">
                <a:solidFill>
                  <a:prstClr val="black"/>
                </a:solidFill>
                <a:ea typeface="メイリオ" panose="020B0604030504040204" pitchFamily="50" charset="-128"/>
              </a:rPr>
              <a:t>Update</a:t>
            </a:r>
            <a:r>
              <a:rPr kumimoji="1" lang="ja-JP" altLang="en-US" sz="1600" dirty="0">
                <a:solidFill>
                  <a:prstClr val="black"/>
                </a:solidFill>
                <a:ea typeface="メイリオ" panose="020B0604030504040204" pitchFamily="50" charset="-128"/>
              </a:rPr>
              <a:t> </a:t>
            </a:r>
            <a:r>
              <a:rPr kumimoji="1" lang="en-US" altLang="ja-JP" sz="1600" dirty="0">
                <a:solidFill>
                  <a:prstClr val="black"/>
                </a:solidFill>
                <a:ea typeface="メイリオ" panose="020B0604030504040204" pitchFamily="50" charset="-128"/>
              </a:rPr>
              <a:t>available numbers</a:t>
            </a:r>
            <a:r>
              <a:rPr kumimoji="1" lang="ja-JP" altLang="en-US" sz="1600" dirty="0">
                <a:solidFill>
                  <a:prstClr val="black"/>
                </a:solidFill>
                <a:ea typeface="メイリオ" panose="020B0604030504040204" pitchFamily="50" charset="-128"/>
              </a:rPr>
              <a:t> </a:t>
            </a:r>
            <a:r>
              <a:rPr kumimoji="1" lang="en-US" altLang="ja-JP" sz="1600" dirty="0">
                <a:solidFill>
                  <a:prstClr val="black"/>
                </a:solidFill>
                <a:ea typeface="メイリオ" panose="020B0604030504040204" pitchFamily="50" charset="-128"/>
              </a:rPr>
              <a:t>of Annual Performance Review Report (APR). If APR is not available, please count actual number of infrastructures. </a:t>
            </a:r>
            <a:r>
              <a:rPr kumimoji="1" lang="ja-JP" altLang="en-US" sz="1600" dirty="0">
                <a:solidFill>
                  <a:prstClr val="black"/>
                </a:solidFill>
                <a:ea typeface="メイリオ" panose="020B0604030504040204" pitchFamily="50" charset="-128"/>
              </a:rPr>
              <a:t>  </a:t>
            </a:r>
          </a:p>
        </p:txBody>
      </p:sp>
      <p:sp>
        <p:nvSpPr>
          <p:cNvPr id="14" name="四角形: 角を丸くする 25">
            <a:extLst>
              <a:ext uri="{FF2B5EF4-FFF2-40B4-BE49-F238E27FC236}">
                <a16:creationId xmlns:a16="http://schemas.microsoft.com/office/drawing/2014/main" id="{9951FAF9-1EC6-41E9-848B-2DEDB7694F9D}"/>
              </a:ext>
            </a:extLst>
          </p:cNvPr>
          <p:cNvSpPr/>
          <p:nvPr/>
        </p:nvSpPr>
        <p:spPr>
          <a:xfrm>
            <a:off x="6927757" y="2253338"/>
            <a:ext cx="853379" cy="3008703"/>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15" name="四角形: 角を丸くする 26">
            <a:extLst>
              <a:ext uri="{FF2B5EF4-FFF2-40B4-BE49-F238E27FC236}">
                <a16:creationId xmlns:a16="http://schemas.microsoft.com/office/drawing/2014/main" id="{0BAFD8F2-8EDF-4532-BBF5-6DB5A108031E}"/>
              </a:ext>
            </a:extLst>
          </p:cNvPr>
          <p:cNvSpPr/>
          <p:nvPr/>
        </p:nvSpPr>
        <p:spPr>
          <a:xfrm>
            <a:off x="7766543" y="2251547"/>
            <a:ext cx="3115615" cy="3085507"/>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16" name="四角形: 角を丸くする 27">
            <a:extLst>
              <a:ext uri="{FF2B5EF4-FFF2-40B4-BE49-F238E27FC236}">
                <a16:creationId xmlns:a16="http://schemas.microsoft.com/office/drawing/2014/main" id="{F144168B-341D-4097-9C4E-6D1ACCB5788A}"/>
              </a:ext>
            </a:extLst>
          </p:cNvPr>
          <p:cNvSpPr/>
          <p:nvPr/>
        </p:nvSpPr>
        <p:spPr>
          <a:xfrm>
            <a:off x="10882158" y="2266867"/>
            <a:ext cx="772810" cy="3035539"/>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FD5CE40C-4456-4CC3-AAD2-7EFE358DC076}"/>
              </a:ext>
            </a:extLst>
          </p:cNvPr>
          <p:cNvSpPr txBox="1"/>
          <p:nvPr/>
        </p:nvSpPr>
        <p:spPr>
          <a:xfrm>
            <a:off x="9461040" y="6196252"/>
            <a:ext cx="2465145" cy="584775"/>
          </a:xfrm>
          <a:prstGeom prst="rect">
            <a:avLst/>
          </a:prstGeom>
          <a:noFill/>
        </p:spPr>
        <p:txBody>
          <a:bodyPr wrap="square" rtlCol="0">
            <a:spAutoFit/>
          </a:bodyPr>
          <a:lstStyle/>
          <a:p>
            <a:r>
              <a:rPr kumimoji="1" lang="en-US" altLang="ja-JP" sz="1600" dirty="0">
                <a:solidFill>
                  <a:prstClr val="black"/>
                </a:solidFill>
                <a:ea typeface="メイリオ" panose="020B0604030504040204" pitchFamily="50" charset="-128"/>
              </a:rPr>
              <a:t>Indicate</a:t>
            </a:r>
            <a:r>
              <a:rPr kumimoji="1" lang="ja-JP" altLang="en-US" sz="1600" dirty="0">
                <a:solidFill>
                  <a:prstClr val="black"/>
                </a:solidFill>
                <a:ea typeface="メイリオ" panose="020B0604030504040204" pitchFamily="50" charset="-128"/>
              </a:rPr>
              <a:t> </a:t>
            </a:r>
            <a:r>
              <a:rPr kumimoji="1" lang="en-US" altLang="ja-JP" sz="1600" dirty="0">
                <a:solidFill>
                  <a:prstClr val="black"/>
                </a:solidFill>
                <a:ea typeface="メイリオ" panose="020B0604030504040204" pitchFamily="50" charset="-128"/>
              </a:rPr>
              <a:t>(-)</a:t>
            </a:r>
            <a:r>
              <a:rPr kumimoji="1" lang="ja-JP" altLang="en-US" sz="1600" dirty="0">
                <a:solidFill>
                  <a:prstClr val="black"/>
                </a:solidFill>
                <a:ea typeface="メイリオ" panose="020B0604030504040204" pitchFamily="50" charset="-128"/>
              </a:rPr>
              <a:t> </a:t>
            </a:r>
            <a:r>
              <a:rPr kumimoji="1" lang="en-US" altLang="ja-JP" sz="1600" dirty="0">
                <a:solidFill>
                  <a:prstClr val="black"/>
                </a:solidFill>
                <a:ea typeface="メイリオ" panose="020B0604030504040204" pitchFamily="50" charset="-128"/>
              </a:rPr>
              <a:t>for</a:t>
            </a:r>
            <a:r>
              <a:rPr kumimoji="1" lang="ja-JP" altLang="en-US" sz="1600" dirty="0">
                <a:solidFill>
                  <a:prstClr val="black"/>
                </a:solidFill>
                <a:ea typeface="メイリオ" panose="020B0604030504040204" pitchFamily="50" charset="-128"/>
              </a:rPr>
              <a:t> </a:t>
            </a:r>
            <a:r>
              <a:rPr kumimoji="1" lang="en-US" altLang="ja-JP" sz="1600" dirty="0">
                <a:solidFill>
                  <a:prstClr val="black"/>
                </a:solidFill>
                <a:ea typeface="メイリオ" panose="020B0604030504040204" pitchFamily="50" charset="-128"/>
              </a:rPr>
              <a:t>negative</a:t>
            </a:r>
            <a:r>
              <a:rPr kumimoji="1" lang="ja-JP" altLang="en-US" sz="1600" dirty="0">
                <a:solidFill>
                  <a:prstClr val="black"/>
                </a:solidFill>
                <a:ea typeface="メイリオ" panose="020B0604030504040204" pitchFamily="50" charset="-128"/>
              </a:rPr>
              <a:t> </a:t>
            </a:r>
            <a:r>
              <a:rPr lang="en-US" altLang="ja-JP" sz="1600" dirty="0">
                <a:solidFill>
                  <a:prstClr val="black"/>
                </a:solidFill>
                <a:ea typeface="メイリオ" panose="020B0604030504040204" pitchFamily="50" charset="-128"/>
              </a:rPr>
              <a:t>gap ; (+) for surplus.</a:t>
            </a:r>
            <a:endParaRPr kumimoji="1" lang="en-US" altLang="ja-JP" sz="1600" dirty="0">
              <a:solidFill>
                <a:prstClr val="black"/>
              </a:solidFill>
              <a:ea typeface="メイリオ" panose="020B0604030504040204" pitchFamily="50" charset="-128"/>
            </a:endParaRPr>
          </a:p>
        </p:txBody>
      </p:sp>
      <p:grpSp>
        <p:nvGrpSpPr>
          <p:cNvPr id="18" name="グループ化 17">
            <a:extLst>
              <a:ext uri="{FF2B5EF4-FFF2-40B4-BE49-F238E27FC236}">
                <a16:creationId xmlns:a16="http://schemas.microsoft.com/office/drawing/2014/main" id="{260167DF-A6E7-43DD-AD7F-8BED8598D835}"/>
              </a:ext>
            </a:extLst>
          </p:cNvPr>
          <p:cNvGrpSpPr/>
          <p:nvPr/>
        </p:nvGrpSpPr>
        <p:grpSpPr>
          <a:xfrm>
            <a:off x="2782330" y="2201707"/>
            <a:ext cx="234319" cy="1906741"/>
            <a:chOff x="1840576" y="1908720"/>
            <a:chExt cx="159528" cy="1407562"/>
          </a:xfrm>
        </p:grpSpPr>
        <p:cxnSp>
          <p:nvCxnSpPr>
            <p:cNvPr id="19" name="直線コネクタ 18">
              <a:extLst>
                <a:ext uri="{FF2B5EF4-FFF2-40B4-BE49-F238E27FC236}">
                  <a16:creationId xmlns:a16="http://schemas.microsoft.com/office/drawing/2014/main" id="{40A04A65-F497-4488-AFFF-2CE457497249}"/>
                </a:ext>
              </a:extLst>
            </p:cNvPr>
            <p:cNvCxnSpPr>
              <a:cxnSpLocks/>
            </p:cNvCxnSpPr>
            <p:nvPr/>
          </p:nvCxnSpPr>
          <p:spPr>
            <a:xfrm flipH="1">
              <a:off x="1840576" y="3308350"/>
              <a:ext cx="159528" cy="0"/>
            </a:xfrm>
            <a:prstGeom prst="line">
              <a:avLst/>
            </a:prstGeom>
            <a:noFill/>
            <a:ln w="38100" cap="flat" cmpd="sng" algn="in">
              <a:solidFill>
                <a:srgbClr val="F0A22E">
                  <a:lumMod val="75000"/>
                </a:srgbClr>
              </a:solidFill>
              <a:prstDash val="solid"/>
            </a:ln>
            <a:effectLst/>
          </p:spPr>
        </p:cxnSp>
        <p:cxnSp>
          <p:nvCxnSpPr>
            <p:cNvPr id="20" name="直線コネクタ 19">
              <a:extLst>
                <a:ext uri="{FF2B5EF4-FFF2-40B4-BE49-F238E27FC236}">
                  <a16:creationId xmlns:a16="http://schemas.microsoft.com/office/drawing/2014/main" id="{249E1BC6-4564-485B-BC64-A6650BF34C2F}"/>
                </a:ext>
              </a:extLst>
            </p:cNvPr>
            <p:cNvCxnSpPr>
              <a:cxnSpLocks/>
            </p:cNvCxnSpPr>
            <p:nvPr/>
          </p:nvCxnSpPr>
          <p:spPr>
            <a:xfrm flipH="1">
              <a:off x="1840576" y="2362658"/>
              <a:ext cx="106352" cy="0"/>
            </a:xfrm>
            <a:prstGeom prst="line">
              <a:avLst/>
            </a:prstGeom>
            <a:noFill/>
            <a:ln w="38100" cap="flat" cmpd="sng" algn="in">
              <a:solidFill>
                <a:srgbClr val="F0A22E">
                  <a:lumMod val="75000"/>
                </a:srgbClr>
              </a:solidFill>
              <a:prstDash val="solid"/>
            </a:ln>
            <a:effectLst/>
          </p:spPr>
        </p:cxnSp>
        <p:cxnSp>
          <p:nvCxnSpPr>
            <p:cNvPr id="21" name="直線コネクタ 20">
              <a:extLst>
                <a:ext uri="{FF2B5EF4-FFF2-40B4-BE49-F238E27FC236}">
                  <a16:creationId xmlns:a16="http://schemas.microsoft.com/office/drawing/2014/main" id="{D51D76BC-C74A-4E3D-9E3C-F8F4C0F79BC2}"/>
                </a:ext>
              </a:extLst>
            </p:cNvPr>
            <p:cNvCxnSpPr>
              <a:cxnSpLocks/>
            </p:cNvCxnSpPr>
            <p:nvPr/>
          </p:nvCxnSpPr>
          <p:spPr>
            <a:xfrm>
              <a:off x="1854167" y="1908720"/>
              <a:ext cx="0" cy="1407562"/>
            </a:xfrm>
            <a:prstGeom prst="line">
              <a:avLst/>
            </a:prstGeom>
            <a:noFill/>
            <a:ln w="38100" cap="flat" cmpd="sng" algn="in">
              <a:solidFill>
                <a:srgbClr val="F0A22E">
                  <a:lumMod val="75000"/>
                </a:srgbClr>
              </a:solidFill>
              <a:prstDash val="solid"/>
            </a:ln>
            <a:effectLst/>
          </p:spPr>
        </p:cxnSp>
      </p:grpSp>
      <p:sp>
        <p:nvSpPr>
          <p:cNvPr id="22" name="テキスト ボックス 21">
            <a:extLst>
              <a:ext uri="{FF2B5EF4-FFF2-40B4-BE49-F238E27FC236}">
                <a16:creationId xmlns:a16="http://schemas.microsoft.com/office/drawing/2014/main" id="{5B949E00-0B03-4854-AFC1-3863AD5B9586}"/>
              </a:ext>
            </a:extLst>
          </p:cNvPr>
          <p:cNvSpPr txBox="1"/>
          <p:nvPr/>
        </p:nvSpPr>
        <p:spPr>
          <a:xfrm>
            <a:off x="343810" y="1268387"/>
            <a:ext cx="6062164" cy="830997"/>
          </a:xfrm>
          <a:prstGeom prst="rect">
            <a:avLst/>
          </a:prstGeom>
          <a:noFill/>
        </p:spPr>
        <p:txBody>
          <a:bodyPr wrap="square" rtlCol="0">
            <a:spAutoFit/>
          </a:bodyPr>
          <a:lstStyle/>
          <a:p>
            <a:r>
              <a:rPr lang="en-US" altLang="ja-JP" sz="1600" dirty="0">
                <a:solidFill>
                  <a:prstClr val="black"/>
                </a:solidFill>
                <a:ea typeface="メイリオ" panose="020B0604030504040204" pitchFamily="50" charset="-128"/>
              </a:rPr>
              <a:t>This is about government HF in your HF catchment area. Thus, this “total number of facilities” do not include either private health facilities or faith-based facilities. </a:t>
            </a:r>
            <a:endParaRPr kumimoji="1" lang="ja-JP" altLang="en-US" sz="1600" dirty="0">
              <a:solidFill>
                <a:prstClr val="black"/>
              </a:solidFill>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6C7E8EA7-20A0-47D8-826D-99311BEE3BF6}"/>
              </a:ext>
            </a:extLst>
          </p:cNvPr>
          <p:cNvSpPr txBox="1"/>
          <p:nvPr/>
        </p:nvSpPr>
        <p:spPr>
          <a:xfrm>
            <a:off x="6611401" y="1035861"/>
            <a:ext cx="5195675" cy="1246495"/>
          </a:xfrm>
          <a:prstGeom prst="rect">
            <a:avLst/>
          </a:prstGeom>
          <a:noFill/>
        </p:spPr>
        <p:txBody>
          <a:bodyPr wrap="square" rtlCol="0">
            <a:spAutoFit/>
          </a:bodyPr>
          <a:lstStyle/>
          <a:p>
            <a:pPr marL="171450" indent="-171450">
              <a:buFont typeface="Arial" panose="020B0604020202020204" pitchFamily="34" charset="0"/>
              <a:buChar char="•"/>
            </a:pPr>
            <a:r>
              <a:rPr kumimoji="1" lang="en-US" altLang="ja-JP" sz="1500" dirty="0">
                <a:solidFill>
                  <a:prstClr val="black"/>
                </a:solidFill>
                <a:ea typeface="メイリオ" panose="020B0604030504040204" pitchFamily="50" charset="-128"/>
              </a:rPr>
              <a:t>1 Health Centre for 30,000 people</a:t>
            </a:r>
          </a:p>
          <a:p>
            <a:pPr marL="171450" indent="-171450">
              <a:buFont typeface="Arial" panose="020B0604020202020204" pitchFamily="34" charset="0"/>
              <a:buChar char="•"/>
            </a:pPr>
            <a:r>
              <a:rPr kumimoji="1" lang="en-US" altLang="ja-JP" sz="1500" dirty="0">
                <a:solidFill>
                  <a:prstClr val="black"/>
                </a:solidFill>
                <a:ea typeface="メイリオ" panose="020B0604030504040204" pitchFamily="50" charset="-128"/>
              </a:rPr>
              <a:t>1 Dispensary for 10,000 people</a:t>
            </a:r>
          </a:p>
          <a:p>
            <a:pPr marL="171450" indent="-171450">
              <a:buFont typeface="Arial" panose="020B0604020202020204" pitchFamily="34" charset="0"/>
              <a:buChar char="•"/>
            </a:pPr>
            <a:r>
              <a:rPr kumimoji="1" lang="en-US" altLang="ja-JP" sz="1500" dirty="0">
                <a:solidFill>
                  <a:prstClr val="black"/>
                </a:solidFill>
                <a:ea typeface="メイリオ" panose="020B0604030504040204" pitchFamily="50" charset="-128"/>
              </a:rPr>
              <a:t>1 Health Centre or Dispensary locates within 5km of every household</a:t>
            </a:r>
          </a:p>
          <a:p>
            <a:pPr marL="171450" indent="-171450">
              <a:buFont typeface="Arial" panose="020B0604020202020204" pitchFamily="34" charset="0"/>
              <a:buChar char="•"/>
            </a:pPr>
            <a:r>
              <a:rPr kumimoji="1" lang="en-US" altLang="ja-JP" sz="1500" dirty="0">
                <a:solidFill>
                  <a:prstClr val="black"/>
                </a:solidFill>
                <a:ea typeface="メイリオ" panose="020B0604030504040204" pitchFamily="50" charset="-128"/>
              </a:rPr>
              <a:t>1 CU for 5,000 people</a:t>
            </a:r>
            <a:endParaRPr kumimoji="1" lang="ja-JP" altLang="en-US" sz="1500" dirty="0">
              <a:solidFill>
                <a:prstClr val="black"/>
              </a:solidFill>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F4C54D16-9BB8-4054-AF55-7C1B0D50A3C2}"/>
              </a:ext>
            </a:extLst>
          </p:cNvPr>
          <p:cNvSpPr txBox="1"/>
          <p:nvPr/>
        </p:nvSpPr>
        <p:spPr>
          <a:xfrm>
            <a:off x="343810" y="5389268"/>
            <a:ext cx="5021080" cy="830997"/>
          </a:xfrm>
          <a:prstGeom prst="rect">
            <a:avLst/>
          </a:prstGeom>
          <a:noFill/>
        </p:spPr>
        <p:txBody>
          <a:bodyPr wrap="square" rtlCol="0">
            <a:spAutoFit/>
          </a:bodyPr>
          <a:lstStyle/>
          <a:p>
            <a:r>
              <a:rPr kumimoji="1" lang="en-US" altLang="ja-JP" sz="1600" dirty="0">
                <a:solidFill>
                  <a:srgbClr val="FF0000"/>
                </a:solidFill>
                <a:ea typeface="メイリオ" panose="020B0604030504040204" pitchFamily="50" charset="-128"/>
              </a:rPr>
              <a:t>*</a:t>
            </a:r>
            <a:r>
              <a:rPr kumimoji="1" lang="en-US" altLang="ja-JP" sz="1600" dirty="0">
                <a:solidFill>
                  <a:prstClr val="black"/>
                </a:solidFill>
                <a:ea typeface="メイリオ" panose="020B0604030504040204" pitchFamily="50" charset="-128"/>
              </a:rPr>
              <a:t> Delete “operational” from the template, since there is no operational delivery room at the level 2. Write the number of delivery rooms.</a:t>
            </a:r>
            <a:endParaRPr kumimoji="1" lang="ja-JP" altLang="en-US" sz="1600" dirty="0">
              <a:solidFill>
                <a:prstClr val="black"/>
              </a:solidFill>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DFE341F-6DF3-4D69-8961-178137CEE87A}"/>
              </a:ext>
            </a:extLst>
          </p:cNvPr>
          <p:cNvSpPr txBox="1"/>
          <p:nvPr/>
        </p:nvSpPr>
        <p:spPr>
          <a:xfrm>
            <a:off x="7087311" y="5467425"/>
            <a:ext cx="4474077" cy="584775"/>
          </a:xfrm>
          <a:prstGeom prst="rect">
            <a:avLst/>
          </a:prstGeom>
          <a:noFill/>
        </p:spPr>
        <p:txBody>
          <a:bodyPr wrap="square" rtlCol="0">
            <a:spAutoFit/>
          </a:bodyPr>
          <a:lstStyle/>
          <a:p>
            <a:r>
              <a:rPr kumimoji="1" lang="en-US" altLang="ja-JP" sz="1600" dirty="0">
                <a:solidFill>
                  <a:prstClr val="black"/>
                </a:solidFill>
                <a:ea typeface="メイリオ" panose="020B0604030504040204" pitchFamily="50" charset="-128"/>
              </a:rPr>
              <a:t>Required number from “Health Infrastructure Norms and Standards” (MOH,2017)</a:t>
            </a:r>
          </a:p>
        </p:txBody>
      </p:sp>
      <p:cxnSp>
        <p:nvCxnSpPr>
          <p:cNvPr id="29" name="直線コネクタ 28">
            <a:extLst>
              <a:ext uri="{FF2B5EF4-FFF2-40B4-BE49-F238E27FC236}">
                <a16:creationId xmlns:a16="http://schemas.microsoft.com/office/drawing/2014/main" id="{7CFFF2D0-F04B-40E6-AEC5-872681F5CE4F}"/>
              </a:ext>
            </a:extLst>
          </p:cNvPr>
          <p:cNvCxnSpPr>
            <a:cxnSpLocks/>
          </p:cNvCxnSpPr>
          <p:nvPr/>
        </p:nvCxnSpPr>
        <p:spPr>
          <a:xfrm>
            <a:off x="7028421" y="5262041"/>
            <a:ext cx="0" cy="934211"/>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30" name="直線コネクタ 29">
            <a:extLst>
              <a:ext uri="{FF2B5EF4-FFF2-40B4-BE49-F238E27FC236}">
                <a16:creationId xmlns:a16="http://schemas.microsoft.com/office/drawing/2014/main" id="{4D024107-3A70-4A93-8B22-4C54C55C5C1C}"/>
              </a:ext>
            </a:extLst>
          </p:cNvPr>
          <p:cNvCxnSpPr>
            <a:cxnSpLocks/>
          </p:cNvCxnSpPr>
          <p:nvPr/>
        </p:nvCxnSpPr>
        <p:spPr>
          <a:xfrm>
            <a:off x="9197471" y="5302406"/>
            <a:ext cx="0" cy="234794"/>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31" name="直線コネクタ 30">
            <a:extLst>
              <a:ext uri="{FF2B5EF4-FFF2-40B4-BE49-F238E27FC236}">
                <a16:creationId xmlns:a16="http://schemas.microsoft.com/office/drawing/2014/main" id="{B34ED8F8-4220-418F-BDB5-57AD17BEFB8F}"/>
              </a:ext>
            </a:extLst>
          </p:cNvPr>
          <p:cNvCxnSpPr>
            <a:cxnSpLocks/>
          </p:cNvCxnSpPr>
          <p:nvPr/>
        </p:nvCxnSpPr>
        <p:spPr>
          <a:xfrm>
            <a:off x="11561388" y="5262041"/>
            <a:ext cx="0" cy="969598"/>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33" name="直線コネクタ 32">
            <a:extLst>
              <a:ext uri="{FF2B5EF4-FFF2-40B4-BE49-F238E27FC236}">
                <a16:creationId xmlns:a16="http://schemas.microsoft.com/office/drawing/2014/main" id="{489B89FA-B58F-4B25-9EE2-58B556928202}"/>
              </a:ext>
            </a:extLst>
          </p:cNvPr>
          <p:cNvCxnSpPr>
            <a:cxnSpLocks/>
          </p:cNvCxnSpPr>
          <p:nvPr/>
        </p:nvCxnSpPr>
        <p:spPr>
          <a:xfrm>
            <a:off x="3849792" y="4437420"/>
            <a:ext cx="0" cy="963222"/>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35" name="直線コネクタ 34">
            <a:extLst>
              <a:ext uri="{FF2B5EF4-FFF2-40B4-BE49-F238E27FC236}">
                <a16:creationId xmlns:a16="http://schemas.microsoft.com/office/drawing/2014/main" id="{E5779598-4557-4D0B-8667-8A1874A91493}"/>
              </a:ext>
            </a:extLst>
          </p:cNvPr>
          <p:cNvCxnSpPr>
            <a:cxnSpLocks/>
          </p:cNvCxnSpPr>
          <p:nvPr/>
        </p:nvCxnSpPr>
        <p:spPr>
          <a:xfrm flipV="1">
            <a:off x="8966078" y="2146051"/>
            <a:ext cx="0" cy="553702"/>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783001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4">
            <a:extLst>
              <a:ext uri="{FF2B5EF4-FFF2-40B4-BE49-F238E27FC236}">
                <a16:creationId xmlns:a16="http://schemas.microsoft.com/office/drawing/2014/main" id="{E74A79C9-087E-4FB2-9ACB-C37C6D9E8014}"/>
              </a:ext>
            </a:extLst>
          </p:cNvPr>
          <p:cNvGraphicFramePr>
            <a:graphicFrameLocks/>
          </p:cNvGraphicFramePr>
          <p:nvPr>
            <p:extLst>
              <p:ext uri="{D42A27DB-BD31-4B8C-83A1-F6EECF244321}">
                <p14:modId xmlns:p14="http://schemas.microsoft.com/office/powerpoint/2010/main" val="1560031728"/>
              </p:ext>
            </p:extLst>
          </p:nvPr>
        </p:nvGraphicFramePr>
        <p:xfrm>
          <a:off x="845795" y="1158240"/>
          <a:ext cx="10500412" cy="5483426"/>
        </p:xfrm>
        <a:graphic>
          <a:graphicData uri="http://schemas.openxmlformats.org/drawingml/2006/table">
            <a:tbl>
              <a:tblPr firstRow="1" firstCol="1" bandRow="1"/>
              <a:tblGrid>
                <a:gridCol w="458555">
                  <a:extLst>
                    <a:ext uri="{9D8B030D-6E8A-4147-A177-3AD203B41FA5}">
                      <a16:colId xmlns:a16="http://schemas.microsoft.com/office/drawing/2014/main" val="411610465"/>
                    </a:ext>
                  </a:extLst>
                </a:gridCol>
                <a:gridCol w="1712544">
                  <a:extLst>
                    <a:ext uri="{9D8B030D-6E8A-4147-A177-3AD203B41FA5}">
                      <a16:colId xmlns:a16="http://schemas.microsoft.com/office/drawing/2014/main" val="566814935"/>
                    </a:ext>
                  </a:extLst>
                </a:gridCol>
                <a:gridCol w="4063298">
                  <a:extLst>
                    <a:ext uri="{9D8B030D-6E8A-4147-A177-3AD203B41FA5}">
                      <a16:colId xmlns:a16="http://schemas.microsoft.com/office/drawing/2014/main" val="2241359848"/>
                    </a:ext>
                  </a:extLst>
                </a:gridCol>
                <a:gridCol w="1235243">
                  <a:extLst>
                    <a:ext uri="{9D8B030D-6E8A-4147-A177-3AD203B41FA5}">
                      <a16:colId xmlns:a16="http://schemas.microsoft.com/office/drawing/2014/main" val="3232794546"/>
                    </a:ext>
                  </a:extLst>
                </a:gridCol>
                <a:gridCol w="1999443">
                  <a:extLst>
                    <a:ext uri="{9D8B030D-6E8A-4147-A177-3AD203B41FA5}">
                      <a16:colId xmlns:a16="http://schemas.microsoft.com/office/drawing/2014/main" val="180448039"/>
                    </a:ext>
                  </a:extLst>
                </a:gridCol>
                <a:gridCol w="1031329">
                  <a:extLst>
                    <a:ext uri="{9D8B030D-6E8A-4147-A177-3AD203B41FA5}">
                      <a16:colId xmlns:a16="http://schemas.microsoft.com/office/drawing/2014/main" val="3848256973"/>
                    </a:ext>
                  </a:extLst>
                </a:gridCol>
              </a:tblGrid>
              <a:tr h="463667">
                <a:tc>
                  <a:txBody>
                    <a:bodyPr/>
                    <a:lstStyle/>
                    <a:p>
                      <a:pPr indent="228600">
                        <a:spcAft>
                          <a:spcPts val="0"/>
                        </a:spcAft>
                        <a:tabLst>
                          <a:tab pos="2971800" algn="ctr"/>
                          <a:tab pos="5943600" algn="r"/>
                        </a:tabLst>
                      </a:pP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600" b="1" dirty="0">
                          <a:effectLst/>
                          <a:latin typeface="+mn-lt"/>
                          <a:ea typeface="ＭＳ 明朝" panose="02020609040205080304" pitchFamily="17" charset="-128"/>
                          <a:cs typeface="Times New Roman" panose="02020603050405020304" pitchFamily="18" charset="0"/>
                        </a:rPr>
                        <a:t>Level of care</a:t>
                      </a:r>
                      <a:endParaRPr lang="ja-JP" sz="1600" dirty="0">
                        <a:effectLst/>
                        <a:latin typeface="+mn-lt"/>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600" b="1" dirty="0">
                          <a:effectLst/>
                          <a:latin typeface="+mn-lt"/>
                          <a:ea typeface="ＭＳ 明朝" panose="02020609040205080304" pitchFamily="17" charset="-128"/>
                          <a:cs typeface="Times New Roman" panose="02020603050405020304" pitchFamily="18" charset="0"/>
                        </a:rPr>
                        <a:t>Infrastructure</a:t>
                      </a:r>
                      <a:endParaRPr lang="ja-JP" sz="1600" dirty="0">
                        <a:effectLst/>
                        <a:latin typeface="+mn-lt"/>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600" b="1" dirty="0">
                          <a:effectLst/>
                          <a:latin typeface="+mn-lt"/>
                          <a:ea typeface="ＭＳ 明朝" panose="02020609040205080304" pitchFamily="17" charset="-128"/>
                          <a:cs typeface="Times New Roman" panose="02020603050405020304" pitchFamily="18" charset="0"/>
                        </a:rPr>
                        <a:t>Available</a:t>
                      </a:r>
                      <a:endParaRPr lang="ja-JP" sz="1600" dirty="0">
                        <a:effectLst/>
                        <a:latin typeface="+mn-lt"/>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600" b="1" dirty="0">
                          <a:effectLst/>
                          <a:latin typeface="+mn-lt"/>
                          <a:ea typeface="ＭＳ 明朝" panose="02020609040205080304" pitchFamily="17" charset="-128"/>
                          <a:cs typeface="Times New Roman" panose="02020603050405020304" pitchFamily="18" charset="0"/>
                        </a:rPr>
                        <a:t>Required</a:t>
                      </a:r>
                      <a:endParaRPr lang="ja-JP" sz="1600" dirty="0">
                        <a:effectLst/>
                        <a:latin typeface="+mn-lt"/>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600" b="1" dirty="0">
                          <a:effectLst/>
                          <a:latin typeface="+mn-lt"/>
                          <a:ea typeface="ＭＳ 明朝" panose="02020609040205080304" pitchFamily="17" charset="-128"/>
                          <a:cs typeface="Times New Roman" panose="02020603050405020304" pitchFamily="18" charset="0"/>
                        </a:rPr>
                        <a:t>Gap/</a:t>
                      </a:r>
                    </a:p>
                    <a:p>
                      <a:pPr marL="0" indent="0">
                        <a:spcAft>
                          <a:spcPts val="0"/>
                        </a:spcAft>
                        <a:tabLst>
                          <a:tab pos="2971800" algn="ctr"/>
                          <a:tab pos="5943600" algn="r"/>
                        </a:tabLst>
                      </a:pPr>
                      <a:r>
                        <a:rPr lang="en-US" sz="1600" b="1" dirty="0">
                          <a:effectLst/>
                          <a:latin typeface="+mn-lt"/>
                          <a:ea typeface="ＭＳ 明朝" panose="02020609040205080304" pitchFamily="17" charset="-128"/>
                          <a:cs typeface="Times New Roman" panose="02020603050405020304" pitchFamily="18" charset="0"/>
                        </a:rPr>
                        <a:t>Surplus</a:t>
                      </a:r>
                      <a:endParaRPr lang="ja-JP" sz="1600" dirty="0">
                        <a:effectLst/>
                        <a:latin typeface="+mn-lt"/>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49320161"/>
                  </a:ext>
                </a:extLst>
              </a:tr>
              <a:tr h="606626">
                <a:tc rowSpan="5">
                  <a:txBody>
                    <a:bodyPr/>
                    <a:lstStyle/>
                    <a:p>
                      <a:pPr marL="0" indent="0">
                        <a:spcAft>
                          <a:spcPts val="0"/>
                        </a:spcAft>
                        <a:tabLst>
                          <a:tab pos="2971800" algn="ctr"/>
                          <a:tab pos="5943600" algn="r"/>
                        </a:tabLst>
                      </a:pPr>
                      <a:r>
                        <a:rPr lang="en-US" altLang="ja-JP" sz="1800" dirty="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5">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Level III - Primary care facilities</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Total number of facilities</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1</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0.62</a:t>
                      </a:r>
                      <a:r>
                        <a:rPr lang="ja-JP" altLang="en-US" sz="1800" dirty="0">
                          <a:solidFill>
                            <a:srgbClr val="FF0000"/>
                          </a:solidFill>
                          <a:effectLst/>
                          <a:latin typeface="+mn-lt"/>
                          <a:ea typeface="ＭＳ 明朝" panose="02020609040205080304" pitchFamily="17" charset="-128"/>
                          <a:cs typeface="Times New Roman" panose="02020603050405020304" pitchFamily="18" charset="0"/>
                        </a:rPr>
                        <a:t>→</a:t>
                      </a: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1</a:t>
                      </a:r>
                      <a:endParaRPr lang="en-US" sz="1800" dirty="0">
                        <a:solidFill>
                          <a:srgbClr val="FF0000"/>
                        </a:solidFill>
                        <a:effectLst/>
                        <a:latin typeface="+mn-lt"/>
                        <a:ea typeface="ＭＳ 明朝" panose="02020609040205080304" pitchFamily="17" charset="-128"/>
                        <a:cs typeface="Times New Roman" panose="02020603050405020304" pitchFamily="18" charset="0"/>
                      </a:endParaRPr>
                    </a:p>
                    <a:p>
                      <a:pPr marL="0" indent="0" algn="ct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(18,611</a:t>
                      </a: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÷30,000)</a:t>
                      </a: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kumimoji="1" lang="en-US" altLang="ja-JP" sz="1800" b="0" kern="1200" dirty="0">
                          <a:solidFill>
                            <a:srgbClr val="FF0000"/>
                          </a:solidFill>
                          <a:effectLst/>
                          <a:latin typeface="Gill Sans MT" panose="020B0502020104020203"/>
                          <a:ea typeface="ＭＳ 明朝" panose="02020609040205080304" pitchFamily="17" charset="-128"/>
                          <a:cs typeface="Times New Roman" panose="02020603050405020304" pitchFamily="18" charset="0"/>
                        </a:rPr>
                        <a:t>0  </a:t>
                      </a:r>
                      <a:endParaRPr kumimoji="1" lang="ja-JP" altLang="en-US" sz="1800" b="0" kern="12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4014402881"/>
                  </a:ext>
                </a:extLst>
              </a:tr>
              <a:tr h="260813">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Total bed capacity</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7</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effectLst/>
                          <a:latin typeface="+mn-lt"/>
                          <a:ea typeface="ＭＳ 明朝" panose="02020609040205080304" pitchFamily="17" charset="-128"/>
                          <a:cs typeface="Times New Roman" panose="02020603050405020304" pitchFamily="18" charset="0"/>
                        </a:rPr>
                        <a:t>16</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-9 </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4090009130"/>
                  </a:ext>
                </a:extLst>
              </a:tr>
              <a:tr h="260813">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GB" sz="1800" dirty="0">
                          <a:effectLst/>
                          <a:latin typeface="+mn-lt"/>
                          <a:ea typeface="ＭＳ 明朝" panose="02020609040205080304" pitchFamily="17" charset="-128"/>
                          <a:cs typeface="Times New Roman" panose="02020603050405020304" pitchFamily="18" charset="0"/>
                        </a:rPr>
                        <a:t>Total functional maternity units</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1</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effectLst/>
                          <a:latin typeface="+mn-lt"/>
                          <a:ea typeface="ＭＳ 明朝" panose="02020609040205080304" pitchFamily="17" charset="-128"/>
                          <a:cs typeface="Times New Roman" panose="02020603050405020304" pitchFamily="18" charset="0"/>
                        </a:rPr>
                        <a:t>1</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0 </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457580184"/>
                  </a:ext>
                </a:extLst>
              </a:tr>
              <a:tr h="521626">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Functioning basic laboratory services: rapid tests, microscopy</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1</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effectLst/>
                          <a:latin typeface="+mn-lt"/>
                          <a:ea typeface="ＭＳ 明朝" panose="02020609040205080304" pitchFamily="17" charset="-128"/>
                          <a:cs typeface="Times New Roman" panose="02020603050405020304" pitchFamily="18" charset="0"/>
                        </a:rPr>
                        <a:t>1</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0 </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623216569"/>
                  </a:ext>
                </a:extLst>
              </a:tr>
              <a:tr h="521626">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Number of ambulances linked to facility</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effectLst/>
                          <a:latin typeface="+mn-lt"/>
                          <a:ea typeface="ＭＳ 明朝" panose="02020609040205080304" pitchFamily="17" charset="-128"/>
                          <a:cs typeface="Times New Roman" panose="02020603050405020304" pitchFamily="18" charset="0"/>
                        </a:rPr>
                        <a:t>1</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-1 </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758335324"/>
                  </a:ext>
                </a:extLst>
              </a:tr>
              <a:tr h="260813">
                <a:tc rowSpan="4">
                  <a:txBody>
                    <a:bodyPr/>
                    <a:lstStyle/>
                    <a:p>
                      <a:pPr marL="0" indent="0">
                        <a:spcAft>
                          <a:spcPts val="0"/>
                        </a:spcAft>
                        <a:tabLst>
                          <a:tab pos="2971800" algn="ctr"/>
                          <a:tab pos="5943600" algn="r"/>
                        </a:tabLst>
                      </a:pPr>
                      <a:r>
                        <a:rPr lang="en-US" altLang="ja-JP" sz="1800" dirty="0">
                          <a:effectLst/>
                          <a:latin typeface="Calibri" panose="020F0502020204030204" pitchFamily="34" charset="0"/>
                          <a:ea typeface="ＭＳ 明朝" panose="02020609040205080304" pitchFamily="17" charset="-128"/>
                          <a:cs typeface="Times New Roman" panose="02020603050405020304" pitchFamily="18" charset="0"/>
                        </a:rPr>
                        <a:t>2</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4">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Level II – Primary care facilities</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Total number of facilities</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96780610"/>
                  </a:ext>
                </a:extLst>
              </a:tr>
              <a:tr h="521626">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Number of </a:t>
                      </a:r>
                      <a:r>
                        <a:rPr lang="en-US" sz="1800" strike="sngStrike" baseline="0" dirty="0">
                          <a:effectLst/>
                          <a:latin typeface="+mn-lt"/>
                          <a:ea typeface="ＭＳ 明朝" panose="02020609040205080304" pitchFamily="17" charset="-128"/>
                          <a:cs typeface="Times New Roman" panose="02020603050405020304" pitchFamily="18" charset="0"/>
                        </a:rPr>
                        <a:t>operational</a:t>
                      </a:r>
                      <a:r>
                        <a:rPr lang="en-US" sz="1800" dirty="0">
                          <a:effectLst/>
                          <a:latin typeface="+mn-lt"/>
                          <a:ea typeface="ＭＳ 明朝" panose="02020609040205080304" pitchFamily="17" charset="-128"/>
                          <a:cs typeface="Times New Roman" panose="02020603050405020304" pitchFamily="18" charset="0"/>
                        </a:rPr>
                        <a:t> delivery rooms</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44293154"/>
                  </a:ext>
                </a:extLst>
              </a:tr>
              <a:tr h="521626">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Number of ambulances linked to facilities</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12138128"/>
                  </a:ext>
                </a:extLst>
              </a:tr>
              <a:tr h="260813">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GB" sz="1800" dirty="0">
                          <a:effectLst/>
                          <a:latin typeface="+mn-lt"/>
                          <a:ea typeface="ＭＳ 明朝" panose="02020609040205080304" pitchFamily="17" charset="-128"/>
                          <a:cs typeface="Times New Roman" panose="02020603050405020304" pitchFamily="18" charset="0"/>
                        </a:rPr>
                        <a:t>Total </a:t>
                      </a:r>
                      <a:r>
                        <a:rPr lang="en-US" sz="1800" dirty="0">
                          <a:effectLst/>
                          <a:latin typeface="+mn-lt"/>
                          <a:ea typeface="ＭＳ 明朝" panose="02020609040205080304" pitchFamily="17" charset="-128"/>
                          <a:cs typeface="Times New Roman" panose="02020603050405020304" pitchFamily="18" charset="0"/>
                        </a:rPr>
                        <a:t>functional community units</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824931508"/>
                  </a:ext>
                </a:extLst>
              </a:tr>
              <a:tr h="521626">
                <a:tc rowSpan="2">
                  <a:txBody>
                    <a:bodyPr/>
                    <a:lstStyle/>
                    <a:p>
                      <a:pPr marL="0" indent="0">
                        <a:spcAft>
                          <a:spcPts val="0"/>
                        </a:spcAft>
                        <a:tabLst>
                          <a:tab pos="2971800" algn="ctr"/>
                          <a:tab pos="5943600" algn="r"/>
                        </a:tabLst>
                      </a:pPr>
                      <a:r>
                        <a:rPr lang="en-US" altLang="ja-JP" sz="1800" dirty="0">
                          <a:effectLst/>
                          <a:latin typeface="Calibri" panose="020F0502020204030204" pitchFamily="34" charset="0"/>
                          <a:ea typeface="ＭＳ 明朝" panose="02020609040205080304" pitchFamily="17" charset="-128"/>
                          <a:cs typeface="Times New Roman" panose="02020603050405020304" pitchFamily="18" charset="0"/>
                        </a:rPr>
                        <a:t>3</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Level I – Community units</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Number of functional units</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2</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3.72</a:t>
                      </a:r>
                      <a:r>
                        <a:rPr lang="ja-JP" altLang="en-US" sz="1800" dirty="0">
                          <a:solidFill>
                            <a:srgbClr val="FF0000"/>
                          </a:solidFill>
                          <a:effectLst/>
                          <a:latin typeface="+mn-lt"/>
                          <a:ea typeface="ＭＳ 明朝" panose="02020609040205080304" pitchFamily="17" charset="-128"/>
                          <a:cs typeface="Times New Roman" panose="02020603050405020304" pitchFamily="18" charset="0"/>
                        </a:rPr>
                        <a:t>→</a:t>
                      </a: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4</a:t>
                      </a:r>
                    </a:p>
                    <a:p>
                      <a:pPr marL="0" indent="0" algn="ctr">
                        <a:spcAft>
                          <a:spcPts val="0"/>
                        </a:spcAft>
                        <a:tabLst>
                          <a:tab pos="2971800" algn="ctr"/>
                          <a:tab pos="5943600" algn="r"/>
                        </a:tabLst>
                      </a:pPr>
                      <a:r>
                        <a:rPr lang="en-US" altLang="ja-JP" sz="1800" dirty="0">
                          <a:solidFill>
                            <a:srgbClr val="FF0000"/>
                          </a:solidFill>
                          <a:effectLst/>
                          <a:latin typeface="+mn-lt"/>
                          <a:ea typeface="ＭＳ 明朝" panose="02020609040205080304" pitchFamily="17" charset="-128"/>
                          <a:cs typeface="Times New Roman" panose="02020603050405020304" pitchFamily="18" charset="0"/>
                        </a:rPr>
                        <a:t>18,611</a:t>
                      </a:r>
                      <a:r>
                        <a:rPr kumimoji="1" lang="en-US" altLang="ja-JP" sz="1800" kern="1200" dirty="0">
                          <a:solidFill>
                            <a:srgbClr val="FF0000"/>
                          </a:solidFill>
                          <a:effectLst/>
                          <a:latin typeface="Gill Sans MT" panose="020B0502020104020203"/>
                          <a:ea typeface="ＭＳ 明朝" panose="02020609040205080304" pitchFamily="17" charset="-128"/>
                          <a:cs typeface="Times New Roman" panose="02020603050405020304" pitchFamily="18" charset="0"/>
                        </a:rPr>
                        <a:t>÷5,000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 -2</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796819093"/>
                  </a:ext>
                </a:extLst>
              </a:tr>
              <a:tr h="521626">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Number of motorbikes linked to community units</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2</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2</a:t>
                      </a:r>
                    </a:p>
                    <a:p>
                      <a:pPr marL="0" indent="0" algn="ctr">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 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359254440"/>
                  </a:ext>
                </a:extLst>
              </a:tr>
            </a:tbl>
          </a:graphicData>
        </a:graphic>
      </p:graphicFrame>
      <p:sp>
        <p:nvSpPr>
          <p:cNvPr id="5" name="テキスト ボックス 4">
            <a:extLst>
              <a:ext uri="{FF2B5EF4-FFF2-40B4-BE49-F238E27FC236}">
                <a16:creationId xmlns:a16="http://schemas.microsoft.com/office/drawing/2014/main" id="{4E5DA05E-D48A-43E8-AC3E-6854763079B0}"/>
              </a:ext>
            </a:extLst>
          </p:cNvPr>
          <p:cNvSpPr txBox="1"/>
          <p:nvPr/>
        </p:nvSpPr>
        <p:spPr>
          <a:xfrm>
            <a:off x="845794" y="721003"/>
            <a:ext cx="1412453" cy="369332"/>
          </a:xfrm>
          <a:prstGeom prst="rect">
            <a:avLst/>
          </a:prstGeom>
          <a:solidFill>
            <a:schemeClr val="accent4">
              <a:lumMod val="75000"/>
            </a:schemeClr>
          </a:solidFill>
        </p:spPr>
        <p:txBody>
          <a:bodyPr wrap="square" rtlCol="0">
            <a:spAutoFit/>
          </a:bodyPr>
          <a:lstStyle/>
          <a:p>
            <a:pPr defTabSz="914400">
              <a:defRPr/>
            </a:pPr>
            <a:r>
              <a:rPr kumimoji="1" lang="en-US" altLang="ja-JP" kern="0" dirty="0">
                <a:solidFill>
                  <a:prstClr val="white"/>
                </a:solidFill>
                <a:ea typeface="メイリオ" panose="020B0604030504040204" pitchFamily="50" charset="-128"/>
              </a:rPr>
              <a:t>For Level 3</a:t>
            </a:r>
            <a:endParaRPr kumimoji="1" lang="ja-JP" altLang="en-US" kern="0" dirty="0">
              <a:solidFill>
                <a:prstClr val="white"/>
              </a:solidFill>
              <a:ea typeface="メイリオ" panose="020B0604030504040204" pitchFamily="50" charset="-128"/>
            </a:endParaRPr>
          </a:p>
        </p:txBody>
      </p:sp>
      <p:cxnSp>
        <p:nvCxnSpPr>
          <p:cNvPr id="6" name="直線コネクタ 5">
            <a:extLst>
              <a:ext uri="{FF2B5EF4-FFF2-40B4-BE49-F238E27FC236}">
                <a16:creationId xmlns:a16="http://schemas.microsoft.com/office/drawing/2014/main" id="{F529C005-B87A-4593-A367-6F01E56693EE}"/>
              </a:ext>
            </a:extLst>
          </p:cNvPr>
          <p:cNvCxnSpPr>
            <a:cxnSpLocks/>
            <a:endCxn id="4" idx="3"/>
          </p:cNvCxnSpPr>
          <p:nvPr/>
        </p:nvCxnSpPr>
        <p:spPr>
          <a:xfrm flipV="1">
            <a:off x="7052365" y="3899953"/>
            <a:ext cx="4293842" cy="1633664"/>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E533BF96-618F-4FA0-8159-63730D77FC25}"/>
              </a:ext>
            </a:extLst>
          </p:cNvPr>
          <p:cNvSpPr txBox="1"/>
          <p:nvPr/>
        </p:nvSpPr>
        <p:spPr>
          <a:xfrm>
            <a:off x="8458201" y="4316675"/>
            <a:ext cx="874436" cy="400110"/>
          </a:xfrm>
          <a:prstGeom prst="rect">
            <a:avLst/>
          </a:prstGeom>
          <a:noFill/>
        </p:spPr>
        <p:txBody>
          <a:bodyPr wrap="square" rtlCol="0">
            <a:spAutoFit/>
          </a:bodyPr>
          <a:lstStyle/>
          <a:p>
            <a:r>
              <a:rPr kumimoji="1" lang="en-US" altLang="ja-JP" sz="2000" b="1" dirty="0">
                <a:solidFill>
                  <a:srgbClr val="FF0000"/>
                </a:solidFill>
              </a:rPr>
              <a:t>N/A</a:t>
            </a:r>
            <a:endParaRPr kumimoji="1" lang="ja-JP" altLang="en-US" sz="2000" b="1" dirty="0">
              <a:solidFill>
                <a:srgbClr val="FF0000"/>
              </a:solidFill>
            </a:endParaRPr>
          </a:p>
        </p:txBody>
      </p:sp>
      <p:sp>
        <p:nvSpPr>
          <p:cNvPr id="8" name="テキスト ボックス 7">
            <a:extLst>
              <a:ext uri="{FF2B5EF4-FFF2-40B4-BE49-F238E27FC236}">
                <a16:creationId xmlns:a16="http://schemas.microsoft.com/office/drawing/2014/main" id="{5F8D5A1A-C0C3-40AC-B171-1E7C0208DFD8}"/>
              </a:ext>
            </a:extLst>
          </p:cNvPr>
          <p:cNvSpPr txBox="1"/>
          <p:nvPr/>
        </p:nvSpPr>
        <p:spPr>
          <a:xfrm>
            <a:off x="2488359" y="721003"/>
            <a:ext cx="6526630" cy="369332"/>
          </a:xfrm>
          <a:prstGeom prst="rect">
            <a:avLst/>
          </a:prstGeom>
          <a:noFill/>
        </p:spPr>
        <p:txBody>
          <a:bodyPr wrap="square" rtlCol="0">
            <a:spAutoFit/>
          </a:bodyPr>
          <a:lstStyle/>
          <a:p>
            <a:r>
              <a:rPr kumimoji="1" lang="en-US" altLang="ja-JP" dirty="0">
                <a:solidFill>
                  <a:prstClr val="black"/>
                </a:solidFill>
                <a:latin typeface="Gill Sans MT" panose="020B0502020104020203"/>
                <a:ea typeface="メイリオ" panose="020B0604030504040204" pitchFamily="50" charset="-128"/>
              </a:rPr>
              <a:t>Assumed total number of population : 18,611 people</a:t>
            </a:r>
            <a:endParaRPr kumimoji="1" lang="ja-JP" altLang="en-US" dirty="0">
              <a:solidFill>
                <a:prstClr val="black"/>
              </a:solidFill>
              <a:latin typeface="Gill Sans MT" panose="020B0502020104020203"/>
              <a:ea typeface="メイリオ" panose="020B0604030504040204" pitchFamily="50" charset="-128"/>
            </a:endParaRPr>
          </a:p>
        </p:txBody>
      </p:sp>
      <p:graphicFrame>
        <p:nvGraphicFramePr>
          <p:cNvPr id="9"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1363569041"/>
              </p:ext>
            </p:extLst>
          </p:nvPr>
        </p:nvGraphicFramePr>
        <p:xfrm>
          <a:off x="442965" y="280647"/>
          <a:ext cx="7605478" cy="396240"/>
        </p:xfrm>
        <a:graphic>
          <a:graphicData uri="http://schemas.openxmlformats.org/drawingml/2006/table">
            <a:tbl>
              <a:tblPr firstRow="1" bandRow="1">
                <a:tableStyleId>{5C22544A-7EE6-4342-B048-85BDC9FD1C3A}</a:tableStyleId>
              </a:tblPr>
              <a:tblGrid>
                <a:gridCol w="7605478">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1.2.1 Availability of Tracer Health infrastructure (Example)</a:t>
                      </a:r>
                      <a:endParaRPr kumimoji="1" lang="ja-JP" altLang="en-US" sz="2000" b="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Tree>
    <p:extLst>
      <p:ext uri="{BB962C8B-B14F-4D97-AF65-F5344CB8AC3E}">
        <p14:creationId xmlns:p14="http://schemas.microsoft.com/office/powerpoint/2010/main" val="4264706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2118040528"/>
              </p:ext>
            </p:extLst>
          </p:nvPr>
        </p:nvGraphicFramePr>
        <p:xfrm>
          <a:off x="468723" y="293526"/>
          <a:ext cx="7605478" cy="396240"/>
        </p:xfrm>
        <a:graphic>
          <a:graphicData uri="http://schemas.openxmlformats.org/drawingml/2006/table">
            <a:tbl>
              <a:tblPr firstRow="1" bandRow="1">
                <a:tableStyleId>{5C22544A-7EE6-4342-B048-85BDC9FD1C3A}</a:tableStyleId>
              </a:tblPr>
              <a:tblGrid>
                <a:gridCol w="7605478">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1.2.1 Availability of Tracer Health infrastructure (Example)</a:t>
                      </a:r>
                      <a:endParaRPr kumimoji="1" lang="ja-JP" altLang="en-US" sz="2000" b="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graphicFrame>
        <p:nvGraphicFramePr>
          <p:cNvPr id="5" name="コンテンツ プレースホルダー 4">
            <a:extLst>
              <a:ext uri="{FF2B5EF4-FFF2-40B4-BE49-F238E27FC236}">
                <a16:creationId xmlns:a16="http://schemas.microsoft.com/office/drawing/2014/main" id="{08C5C47D-09CC-42C9-B2A9-DCBD1AB15ED7}"/>
              </a:ext>
            </a:extLst>
          </p:cNvPr>
          <p:cNvGraphicFramePr>
            <a:graphicFrameLocks/>
          </p:cNvGraphicFramePr>
          <p:nvPr>
            <p:extLst>
              <p:ext uri="{D42A27DB-BD31-4B8C-83A1-F6EECF244321}">
                <p14:modId xmlns:p14="http://schemas.microsoft.com/office/powerpoint/2010/main" val="3419783179"/>
              </p:ext>
            </p:extLst>
          </p:nvPr>
        </p:nvGraphicFramePr>
        <p:xfrm>
          <a:off x="867110" y="1485633"/>
          <a:ext cx="10540588" cy="4937760"/>
        </p:xfrm>
        <a:graphic>
          <a:graphicData uri="http://schemas.openxmlformats.org/drawingml/2006/table">
            <a:tbl>
              <a:tblPr firstRow="1" firstCol="1" bandRow="1"/>
              <a:tblGrid>
                <a:gridCol w="458753">
                  <a:extLst>
                    <a:ext uri="{9D8B030D-6E8A-4147-A177-3AD203B41FA5}">
                      <a16:colId xmlns:a16="http://schemas.microsoft.com/office/drawing/2014/main" val="411610465"/>
                    </a:ext>
                  </a:extLst>
                </a:gridCol>
                <a:gridCol w="1615720">
                  <a:extLst>
                    <a:ext uri="{9D8B030D-6E8A-4147-A177-3AD203B41FA5}">
                      <a16:colId xmlns:a16="http://schemas.microsoft.com/office/drawing/2014/main" val="566814935"/>
                    </a:ext>
                  </a:extLst>
                </a:gridCol>
                <a:gridCol w="4178870">
                  <a:extLst>
                    <a:ext uri="{9D8B030D-6E8A-4147-A177-3AD203B41FA5}">
                      <a16:colId xmlns:a16="http://schemas.microsoft.com/office/drawing/2014/main" val="2241359848"/>
                    </a:ext>
                  </a:extLst>
                </a:gridCol>
                <a:gridCol w="1219514">
                  <a:extLst>
                    <a:ext uri="{9D8B030D-6E8A-4147-A177-3AD203B41FA5}">
                      <a16:colId xmlns:a16="http://schemas.microsoft.com/office/drawing/2014/main" val="3232794546"/>
                    </a:ext>
                  </a:extLst>
                </a:gridCol>
                <a:gridCol w="1855745">
                  <a:extLst>
                    <a:ext uri="{9D8B030D-6E8A-4147-A177-3AD203B41FA5}">
                      <a16:colId xmlns:a16="http://schemas.microsoft.com/office/drawing/2014/main" val="180448039"/>
                    </a:ext>
                  </a:extLst>
                </a:gridCol>
                <a:gridCol w="1211986">
                  <a:extLst>
                    <a:ext uri="{9D8B030D-6E8A-4147-A177-3AD203B41FA5}">
                      <a16:colId xmlns:a16="http://schemas.microsoft.com/office/drawing/2014/main" val="3848256973"/>
                    </a:ext>
                  </a:extLst>
                </a:gridCol>
              </a:tblGrid>
              <a:tr h="298450">
                <a:tc>
                  <a:txBody>
                    <a:bodyPr/>
                    <a:lstStyle/>
                    <a:p>
                      <a:pPr indent="228600">
                        <a:spcAft>
                          <a:spcPts val="0"/>
                        </a:spcAft>
                        <a:tabLst>
                          <a:tab pos="2971800" algn="ctr"/>
                          <a:tab pos="5943600" algn="r"/>
                        </a:tabLst>
                      </a:pP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Level of care</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Infrastructure</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Available</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Required</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Gap/</a:t>
                      </a:r>
                    </a:p>
                    <a:p>
                      <a:pPr marL="0" indent="0">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Surplus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49320161"/>
                  </a:ext>
                </a:extLst>
              </a:tr>
              <a:tr h="0">
                <a:tc rowSpan="5">
                  <a:txBody>
                    <a:bodyPr/>
                    <a:lstStyle/>
                    <a:p>
                      <a:pPr marL="0" indent="0">
                        <a:spcAft>
                          <a:spcPts val="0"/>
                        </a:spcAft>
                        <a:tabLst>
                          <a:tab pos="2971800" algn="ctr"/>
                          <a:tab pos="5943600" algn="r"/>
                        </a:tabLst>
                      </a:pPr>
                      <a:r>
                        <a:rPr lang="en-US" altLang="ja-JP" sz="1800" dirty="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5">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Level III - Primary care facilities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Total number of facilities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8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14402881"/>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Total bed capacity</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8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90009130"/>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GB" sz="1800" dirty="0">
                          <a:effectLst/>
                          <a:latin typeface="Calibri" panose="020F0502020204030204" pitchFamily="34" charset="0"/>
                          <a:ea typeface="ＭＳ 明朝" panose="02020609040205080304" pitchFamily="17" charset="-128"/>
                          <a:cs typeface="Times New Roman" panose="02020603050405020304" pitchFamily="18" charset="0"/>
                        </a:rPr>
                        <a:t>Total functional maternity units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8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457580184"/>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Functioning basic laboratory services: rapid tests, microscopy</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623216569"/>
                  </a:ext>
                </a:extLst>
              </a:tr>
              <a:tr h="114119">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Number of ambulances linked to facility</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758335324"/>
                  </a:ext>
                </a:extLst>
              </a:tr>
              <a:tr h="0">
                <a:tc rowSpan="4">
                  <a:txBody>
                    <a:bodyPr/>
                    <a:lstStyle/>
                    <a:p>
                      <a:pPr marL="0" indent="0">
                        <a:spcAft>
                          <a:spcPts val="0"/>
                        </a:spcAft>
                        <a:tabLst>
                          <a:tab pos="2971800" algn="ctr"/>
                          <a:tab pos="5943600" algn="r"/>
                        </a:tabLst>
                      </a:pPr>
                      <a:r>
                        <a:rPr lang="en-US" altLang="ja-JP" sz="1800" dirty="0">
                          <a:effectLst/>
                          <a:latin typeface="Calibri" panose="020F0502020204030204" pitchFamily="34" charset="0"/>
                          <a:ea typeface="ＭＳ 明朝" panose="02020609040205080304" pitchFamily="17" charset="-128"/>
                          <a:cs typeface="Times New Roman" panose="02020603050405020304" pitchFamily="18" charset="0"/>
                        </a:rPr>
                        <a:t>2</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4">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Level II – Primary care facilities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Total number of facilities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0.53</a:t>
                      </a:r>
                      <a:r>
                        <a:rPr lang="ja-JP" alt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a:t>
                      </a: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p>
                    <a:p>
                      <a:pPr marL="0" indent="0" algn="ctr">
                        <a:spcAft>
                          <a:spcPts val="0"/>
                        </a:spcAft>
                        <a:tabLst>
                          <a:tab pos="2971800" algn="ctr"/>
                          <a:tab pos="5943600" algn="r"/>
                        </a:tabLst>
                      </a:pP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(5,350÷10,000)</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0</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96780610"/>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Number of </a:t>
                      </a:r>
                      <a:r>
                        <a:rPr lang="en-US" sz="1800" strike="sngStrike" baseline="0" dirty="0">
                          <a:effectLst/>
                          <a:latin typeface="Calibri" panose="020F0502020204030204" pitchFamily="34" charset="0"/>
                          <a:ea typeface="ＭＳ 明朝" panose="02020609040205080304" pitchFamily="17" charset="-128"/>
                          <a:cs typeface="Times New Roman" panose="02020603050405020304" pitchFamily="18" charset="0"/>
                        </a:rPr>
                        <a:t>operational</a:t>
                      </a: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delivery rooms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944293154"/>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Number of ambulances linked to facilities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0</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effectLst/>
                          <a:latin typeface="Calibri" panose="020F0502020204030204" pitchFamily="34" charset="0"/>
                          <a:ea typeface="ＭＳ 明朝" panose="02020609040205080304" pitchFamily="17" charset="-128"/>
                          <a:cs typeface="Times New Roman" panose="02020603050405020304" pitchFamily="18" charset="0"/>
                        </a:rPr>
                        <a:t>0</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0</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912138128"/>
                  </a:ext>
                </a:extLst>
              </a:tr>
              <a:tr h="28257">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GB" sz="1800" dirty="0">
                          <a:effectLst/>
                          <a:latin typeface="Calibri" panose="020F0502020204030204" pitchFamily="34" charset="0"/>
                          <a:ea typeface="ＭＳ 明朝" panose="02020609040205080304" pitchFamily="17" charset="-128"/>
                          <a:cs typeface="Times New Roman" panose="02020603050405020304" pitchFamily="18" charset="0"/>
                        </a:rPr>
                        <a:t>Total </a:t>
                      </a: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functional community units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1.07</a:t>
                      </a:r>
                      <a:r>
                        <a:rPr lang="ja-JP" alt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a:t>
                      </a: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2</a:t>
                      </a:r>
                    </a:p>
                    <a:p>
                      <a:pPr marL="0" indent="0" algn="ctr">
                        <a:spcAft>
                          <a:spcPts val="0"/>
                        </a:spcAft>
                        <a:tabLst>
                          <a:tab pos="2971800" algn="ctr"/>
                          <a:tab pos="5943600" algn="r"/>
                        </a:tabLst>
                      </a:pP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(5,350÷5,000)</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824931508"/>
                  </a:ext>
                </a:extLst>
              </a:tr>
              <a:tr h="0">
                <a:tc rowSpan="2">
                  <a:txBody>
                    <a:bodyPr/>
                    <a:lstStyle/>
                    <a:p>
                      <a:pPr marL="0" indent="0">
                        <a:spcAft>
                          <a:spcPts val="0"/>
                        </a:spcAft>
                        <a:tabLst>
                          <a:tab pos="2971800" algn="ctr"/>
                          <a:tab pos="5943600" algn="r"/>
                        </a:tabLst>
                      </a:pPr>
                      <a:r>
                        <a:rPr lang="en-US" altLang="ja-JP" sz="1800" dirty="0">
                          <a:effectLst/>
                          <a:latin typeface="Calibri" panose="020F0502020204030204" pitchFamily="34" charset="0"/>
                          <a:ea typeface="ＭＳ 明朝" panose="02020609040205080304" pitchFamily="17" charset="-128"/>
                          <a:cs typeface="Times New Roman" panose="02020603050405020304" pitchFamily="18" charset="0"/>
                        </a:rPr>
                        <a:t>3</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Level I – Community units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Number of functional units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1.07</a:t>
                      </a:r>
                      <a:r>
                        <a:rPr lang="ja-JP" alt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a:t>
                      </a: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2</a:t>
                      </a:r>
                    </a:p>
                    <a:p>
                      <a:pPr marL="0" indent="0" algn="ctr">
                        <a:spcAft>
                          <a:spcPts val="0"/>
                        </a:spcAft>
                        <a:tabLst>
                          <a:tab pos="2971800" algn="ctr"/>
                          <a:tab pos="5943600" algn="r"/>
                        </a:tabLst>
                      </a:pPr>
                      <a:r>
                        <a:rPr lang="en-US"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(5,350÷5,000)</a:t>
                      </a:r>
                      <a:endParaRPr lang="ja-JP" alt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0</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796819093"/>
                  </a:ext>
                </a:extLst>
              </a:tr>
              <a:tr h="0">
                <a:tc vMerge="1">
                  <a:txBody>
                    <a:bodyPr/>
                    <a:lstStyle/>
                    <a:p>
                      <a:endParaRPr kumimoji="1" lang="ja-JP" altLang="en-US"/>
                    </a:p>
                  </a:txBody>
                  <a:tcPr/>
                </a:tc>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Number of motorbikes linked to community units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359254440"/>
                  </a:ext>
                </a:extLst>
              </a:tr>
            </a:tbl>
          </a:graphicData>
        </a:graphic>
      </p:graphicFrame>
      <p:sp>
        <p:nvSpPr>
          <p:cNvPr id="6" name="テキスト ボックス 5">
            <a:extLst>
              <a:ext uri="{FF2B5EF4-FFF2-40B4-BE49-F238E27FC236}">
                <a16:creationId xmlns:a16="http://schemas.microsoft.com/office/drawing/2014/main" id="{EC5F2590-2425-4C74-BB09-B9C17D250B69}"/>
              </a:ext>
            </a:extLst>
          </p:cNvPr>
          <p:cNvSpPr txBox="1"/>
          <p:nvPr/>
        </p:nvSpPr>
        <p:spPr>
          <a:xfrm>
            <a:off x="867110" y="872465"/>
            <a:ext cx="1360936" cy="369332"/>
          </a:xfrm>
          <a:prstGeom prst="rect">
            <a:avLst/>
          </a:prstGeom>
          <a:solidFill>
            <a:schemeClr val="accent4">
              <a:lumMod val="75000"/>
            </a:schemeClr>
          </a:solidFill>
        </p:spPr>
        <p:txBody>
          <a:bodyPr wrap="square" rtlCol="0">
            <a:spAutoFit/>
          </a:bodyPr>
          <a:lstStyle/>
          <a:p>
            <a:pPr defTabSz="914400">
              <a:defRPr/>
            </a:pPr>
            <a:r>
              <a:rPr kumimoji="1" lang="en-US" altLang="ja-JP" kern="0" dirty="0">
                <a:solidFill>
                  <a:prstClr val="white"/>
                </a:solidFill>
                <a:ea typeface="メイリオ" panose="020B0604030504040204" pitchFamily="50" charset="-128"/>
              </a:rPr>
              <a:t>For Level 2</a:t>
            </a:r>
            <a:endParaRPr kumimoji="1" lang="ja-JP" altLang="en-US" kern="0" dirty="0">
              <a:solidFill>
                <a:prstClr val="white"/>
              </a:solidFill>
              <a:ea typeface="メイリオ" panose="020B0604030504040204" pitchFamily="50" charset="-128"/>
            </a:endParaRPr>
          </a:p>
        </p:txBody>
      </p:sp>
      <p:cxnSp>
        <p:nvCxnSpPr>
          <p:cNvPr id="7" name="直線コネクタ 6">
            <a:extLst>
              <a:ext uri="{FF2B5EF4-FFF2-40B4-BE49-F238E27FC236}">
                <a16:creationId xmlns:a16="http://schemas.microsoft.com/office/drawing/2014/main" id="{7F1BA1C1-B460-4E5F-96E2-A9E3401F5C5A}"/>
              </a:ext>
            </a:extLst>
          </p:cNvPr>
          <p:cNvCxnSpPr>
            <a:cxnSpLocks/>
          </p:cNvCxnSpPr>
          <p:nvPr/>
        </p:nvCxnSpPr>
        <p:spPr>
          <a:xfrm flipV="1">
            <a:off x="7139631" y="2098801"/>
            <a:ext cx="4232414" cy="1552255"/>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1A13932A-D16B-4447-98E4-7908342514EA}"/>
              </a:ext>
            </a:extLst>
          </p:cNvPr>
          <p:cNvSpPr txBox="1"/>
          <p:nvPr/>
        </p:nvSpPr>
        <p:spPr>
          <a:xfrm>
            <a:off x="8439150" y="2526849"/>
            <a:ext cx="928103" cy="400110"/>
          </a:xfrm>
          <a:prstGeom prst="rect">
            <a:avLst/>
          </a:prstGeom>
          <a:noFill/>
        </p:spPr>
        <p:txBody>
          <a:bodyPr wrap="square" rtlCol="0">
            <a:spAutoFit/>
          </a:bodyPr>
          <a:lstStyle/>
          <a:p>
            <a:r>
              <a:rPr kumimoji="1" lang="en-US" altLang="ja-JP" sz="2000" b="1" dirty="0">
                <a:solidFill>
                  <a:srgbClr val="FF0000"/>
                </a:solidFill>
              </a:rPr>
              <a:t>N/A</a:t>
            </a:r>
            <a:endParaRPr kumimoji="1" lang="ja-JP" altLang="en-US" sz="2000" b="1" dirty="0">
              <a:solidFill>
                <a:srgbClr val="FF0000"/>
              </a:solidFill>
            </a:endParaRPr>
          </a:p>
        </p:txBody>
      </p:sp>
      <p:sp>
        <p:nvSpPr>
          <p:cNvPr id="9" name="テキスト ボックス 8">
            <a:extLst>
              <a:ext uri="{FF2B5EF4-FFF2-40B4-BE49-F238E27FC236}">
                <a16:creationId xmlns:a16="http://schemas.microsoft.com/office/drawing/2014/main" id="{CCAD0CCA-0757-4EE6-B333-4A9B0F42E1AF}"/>
              </a:ext>
            </a:extLst>
          </p:cNvPr>
          <p:cNvSpPr txBox="1"/>
          <p:nvPr/>
        </p:nvSpPr>
        <p:spPr>
          <a:xfrm>
            <a:off x="2321548" y="933602"/>
            <a:ext cx="5431534" cy="369332"/>
          </a:xfrm>
          <a:prstGeom prst="rect">
            <a:avLst/>
          </a:prstGeom>
          <a:noFill/>
        </p:spPr>
        <p:txBody>
          <a:bodyPr wrap="square" rtlCol="0">
            <a:spAutoFit/>
          </a:bodyPr>
          <a:lstStyle/>
          <a:p>
            <a:r>
              <a:rPr kumimoji="1" lang="en-US" altLang="ja-JP" dirty="0">
                <a:solidFill>
                  <a:prstClr val="black"/>
                </a:solidFill>
                <a:latin typeface="Gill Sans MT" panose="020B0502020104020203"/>
                <a:ea typeface="メイリオ" panose="020B0604030504040204" pitchFamily="50" charset="-128"/>
              </a:rPr>
              <a:t>Assumed total number of population : 5,350 people</a:t>
            </a:r>
            <a:endParaRPr kumimoji="1" lang="ja-JP" altLang="en-US" dirty="0">
              <a:solidFill>
                <a:prstClr val="black"/>
              </a:solidFill>
              <a:latin typeface="Gill Sans MT" panose="020B0502020104020203"/>
              <a:ea typeface="メイリオ" panose="020B0604030504040204" pitchFamily="50" charset="-128"/>
            </a:endParaRPr>
          </a:p>
        </p:txBody>
      </p:sp>
    </p:spTree>
    <p:extLst>
      <p:ext uri="{BB962C8B-B14F-4D97-AF65-F5344CB8AC3E}">
        <p14:creationId xmlns:p14="http://schemas.microsoft.com/office/powerpoint/2010/main" val="703678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540807423"/>
              </p:ext>
            </p:extLst>
          </p:nvPr>
        </p:nvGraphicFramePr>
        <p:xfrm>
          <a:off x="211143" y="435195"/>
          <a:ext cx="7605478" cy="396240"/>
        </p:xfrm>
        <a:graphic>
          <a:graphicData uri="http://schemas.openxmlformats.org/drawingml/2006/table">
            <a:tbl>
              <a:tblPr firstRow="1" bandRow="1">
                <a:tableStyleId>{5C22544A-7EE6-4342-B048-85BDC9FD1C3A}</a:tableStyleId>
              </a:tblPr>
              <a:tblGrid>
                <a:gridCol w="7605478">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1.2.2 Availability of Health Workforce</a:t>
                      </a: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
        <p:nvSpPr>
          <p:cNvPr id="10" name="正方形/長方形 9">
            <a:extLst>
              <a:ext uri="{FF2B5EF4-FFF2-40B4-BE49-F238E27FC236}">
                <a16:creationId xmlns:a16="http://schemas.microsoft.com/office/drawing/2014/main" id="{0296CBC0-135D-426C-985E-BAAC77D966C0}"/>
              </a:ext>
            </a:extLst>
          </p:cNvPr>
          <p:cNvSpPr/>
          <p:nvPr/>
        </p:nvSpPr>
        <p:spPr>
          <a:xfrm>
            <a:off x="115910" y="1302007"/>
            <a:ext cx="11861442" cy="3939696"/>
          </a:xfrm>
          <a:prstGeom prst="rect">
            <a:avLst/>
          </a:prstGeom>
          <a:solidFill>
            <a:schemeClr val="accent4">
              <a:lumMod val="20000"/>
              <a:lumOff val="80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600" dirty="0">
              <a:solidFill>
                <a:schemeClr val="tx1"/>
              </a:solidFill>
              <a:latin typeface="Calibri "/>
            </a:endParaRPr>
          </a:p>
          <a:p>
            <a:endParaRPr kumimoji="1" lang="en-US" altLang="ja-JP" sz="1600" dirty="0">
              <a:solidFill>
                <a:schemeClr val="tx1"/>
              </a:solidFill>
              <a:latin typeface="Calibri "/>
            </a:endParaRPr>
          </a:p>
        </p:txBody>
      </p:sp>
      <p:graphicFrame>
        <p:nvGraphicFramePr>
          <p:cNvPr id="11" name="表 10">
            <a:extLst>
              <a:ext uri="{FF2B5EF4-FFF2-40B4-BE49-F238E27FC236}">
                <a16:creationId xmlns:a16="http://schemas.microsoft.com/office/drawing/2014/main" id="{E97F6DE7-E06E-4690-BFE5-7C31354F2D50}"/>
              </a:ext>
            </a:extLst>
          </p:cNvPr>
          <p:cNvGraphicFramePr>
            <a:graphicFrameLocks noGrp="1"/>
          </p:cNvGraphicFramePr>
          <p:nvPr>
            <p:extLst>
              <p:ext uri="{D42A27DB-BD31-4B8C-83A1-F6EECF244321}">
                <p14:modId xmlns:p14="http://schemas.microsoft.com/office/powerpoint/2010/main" val="185197532"/>
              </p:ext>
            </p:extLst>
          </p:nvPr>
        </p:nvGraphicFramePr>
        <p:xfrm>
          <a:off x="968029" y="2491687"/>
          <a:ext cx="9436210" cy="1463040"/>
        </p:xfrm>
        <a:graphic>
          <a:graphicData uri="http://schemas.openxmlformats.org/drawingml/2006/table">
            <a:tbl>
              <a:tblPr firstRow="1" firstCol="1" bandRow="1"/>
              <a:tblGrid>
                <a:gridCol w="717370">
                  <a:extLst>
                    <a:ext uri="{9D8B030D-6E8A-4147-A177-3AD203B41FA5}">
                      <a16:colId xmlns:a16="http://schemas.microsoft.com/office/drawing/2014/main" val="2186329701"/>
                    </a:ext>
                  </a:extLst>
                </a:gridCol>
                <a:gridCol w="3813880">
                  <a:extLst>
                    <a:ext uri="{9D8B030D-6E8A-4147-A177-3AD203B41FA5}">
                      <a16:colId xmlns:a16="http://schemas.microsoft.com/office/drawing/2014/main" val="337242596"/>
                    </a:ext>
                  </a:extLst>
                </a:gridCol>
                <a:gridCol w="1712890">
                  <a:extLst>
                    <a:ext uri="{9D8B030D-6E8A-4147-A177-3AD203B41FA5}">
                      <a16:colId xmlns:a16="http://schemas.microsoft.com/office/drawing/2014/main" val="3207098443"/>
                    </a:ext>
                  </a:extLst>
                </a:gridCol>
                <a:gridCol w="1827590">
                  <a:extLst>
                    <a:ext uri="{9D8B030D-6E8A-4147-A177-3AD203B41FA5}">
                      <a16:colId xmlns:a16="http://schemas.microsoft.com/office/drawing/2014/main" val="4104404609"/>
                    </a:ext>
                  </a:extLst>
                </a:gridCol>
                <a:gridCol w="1364480">
                  <a:extLst>
                    <a:ext uri="{9D8B030D-6E8A-4147-A177-3AD203B41FA5}">
                      <a16:colId xmlns:a16="http://schemas.microsoft.com/office/drawing/2014/main" val="3750169407"/>
                    </a:ext>
                  </a:extLst>
                </a:gridCol>
              </a:tblGrid>
              <a:tr h="26738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600" b="1"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600" b="1" dirty="0">
                          <a:effectLst/>
                          <a:latin typeface="+mn-lt"/>
                          <a:ea typeface="ＭＳ 明朝" panose="02020609040205080304" pitchFamily="17" charset="-128"/>
                          <a:cs typeface="Times New Roman" panose="02020603050405020304" pitchFamily="18" charset="0"/>
                        </a:rPr>
                        <a:t>Staff cadres</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600" b="1" dirty="0">
                          <a:effectLst/>
                          <a:latin typeface="+mn-lt"/>
                          <a:ea typeface="ＭＳ 明朝" panose="02020609040205080304" pitchFamily="17" charset="-128"/>
                          <a:cs typeface="Times New Roman" panose="02020603050405020304" pitchFamily="18" charset="0"/>
                        </a:rPr>
                        <a:t>Total number available</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85725" algn="ctr">
                        <a:spcAft>
                          <a:spcPts val="0"/>
                        </a:spcAft>
                        <a:tabLst>
                          <a:tab pos="2971800" algn="ctr"/>
                          <a:tab pos="5943600" algn="r"/>
                        </a:tabLst>
                      </a:pPr>
                      <a:r>
                        <a:rPr lang="en-US" sz="1600" b="1" dirty="0">
                          <a:effectLst/>
                          <a:latin typeface="+mn-lt"/>
                          <a:ea typeface="ＭＳ 明朝" panose="02020609040205080304" pitchFamily="17" charset="-128"/>
                          <a:cs typeface="Times New Roman" panose="02020603050405020304" pitchFamily="18" charset="0"/>
                        </a:rPr>
                        <a:t>Total number required</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600" b="1" dirty="0">
                          <a:effectLst/>
                          <a:latin typeface="+mn-lt"/>
                          <a:ea typeface="ＭＳ 明朝" panose="02020609040205080304" pitchFamily="17" charset="-128"/>
                          <a:cs typeface="Times New Roman" panose="02020603050405020304" pitchFamily="18" charset="0"/>
                        </a:rPr>
                        <a:t>Gap/Surplus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28330631"/>
                  </a:ext>
                </a:extLst>
              </a:tr>
              <a:tr h="18048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mn-lt"/>
                          <a:ea typeface="Calibri" panose="020F0502020204030204" pitchFamily="34" charset="0"/>
                          <a:cs typeface="Times New Roman" panose="02020603050405020304" pitchFamily="18" charset="0"/>
                        </a:rPr>
                        <a:t>1</a:t>
                      </a:r>
                      <a:endParaRPr lang="ja-JP" sz="16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mn-lt"/>
                          <a:ea typeface="Calibri" panose="020F0502020204030204" pitchFamily="34" charset="0"/>
                          <a:cs typeface="Times New Roman" panose="02020603050405020304" pitchFamily="18" charset="0"/>
                        </a:rPr>
                        <a:t>Consultants </a:t>
                      </a:r>
                      <a:endParaRPr lang="ja-JP" sz="16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a:effectLst/>
                          <a:latin typeface="+mn-lt"/>
                          <a:ea typeface="ＭＳ 明朝" panose="02020609040205080304" pitchFamily="17" charset="-128"/>
                          <a:cs typeface="Times New Roman" panose="02020603050405020304" pitchFamily="18" charset="0"/>
                        </a:rPr>
                        <a:t> </a:t>
                      </a:r>
                      <a:endParaRPr lang="ja-JP" sz="160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767941923"/>
                  </a:ext>
                </a:extLst>
              </a:tr>
              <a:tr h="18048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mn-lt"/>
                          <a:ea typeface="Calibri" panose="020F0502020204030204" pitchFamily="34" charset="0"/>
                          <a:cs typeface="Times New Roman" panose="02020603050405020304" pitchFamily="18" charset="0"/>
                        </a:rPr>
                        <a:t>2</a:t>
                      </a:r>
                      <a:endParaRPr lang="ja-JP" sz="16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mn-lt"/>
                          <a:ea typeface="Calibri" panose="020F0502020204030204" pitchFamily="34" charset="0"/>
                          <a:cs typeface="Times New Roman" panose="02020603050405020304" pitchFamily="18" charset="0"/>
                        </a:rPr>
                        <a:t>Medical officers</a:t>
                      </a:r>
                      <a:endParaRPr lang="ja-JP" sz="16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235434483"/>
                  </a:ext>
                </a:extLst>
              </a:tr>
              <a:tr h="18048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mn-lt"/>
                          <a:ea typeface="Calibri" panose="020F0502020204030204" pitchFamily="34" charset="0"/>
                          <a:cs typeface="Times New Roman" panose="02020603050405020304" pitchFamily="18" charset="0"/>
                        </a:rPr>
                        <a:t>3</a:t>
                      </a:r>
                      <a:endParaRPr lang="ja-JP" sz="16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mn-lt"/>
                          <a:ea typeface="Calibri" panose="020F0502020204030204" pitchFamily="34" charset="0"/>
                          <a:cs typeface="Times New Roman" panose="02020603050405020304" pitchFamily="18" charset="0"/>
                        </a:rPr>
                        <a:t>Dentists</a:t>
                      </a:r>
                      <a:endParaRPr lang="ja-JP" sz="16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44645079"/>
                  </a:ext>
                </a:extLst>
              </a:tr>
              <a:tr h="18048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b="1" dirty="0">
                          <a:effectLst/>
                          <a:latin typeface="+mn-lt"/>
                          <a:ea typeface="Calibri" panose="020F0502020204030204" pitchFamily="34" charset="0"/>
                          <a:cs typeface="Times New Roman" panose="02020603050405020304" pitchFamily="18" charset="0"/>
                        </a:rPr>
                        <a:t>4</a:t>
                      </a:r>
                      <a:endParaRPr lang="ja-JP" sz="16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mn-lt"/>
                          <a:ea typeface="Calibri" panose="020F0502020204030204" pitchFamily="34" charset="0"/>
                          <a:cs typeface="Times New Roman" panose="02020603050405020304" pitchFamily="18" charset="0"/>
                        </a:rPr>
                        <a:t>Dental technologists</a:t>
                      </a:r>
                      <a:endParaRPr lang="ja-JP" sz="16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a:effectLst/>
                          <a:latin typeface="+mn-lt"/>
                          <a:ea typeface="ＭＳ 明朝" panose="02020609040205080304" pitchFamily="17" charset="-128"/>
                          <a:cs typeface="Times New Roman" panose="02020603050405020304" pitchFamily="18" charset="0"/>
                        </a:rPr>
                        <a:t> </a:t>
                      </a:r>
                      <a:endParaRPr lang="ja-JP" sz="160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731291468"/>
                  </a:ext>
                </a:extLst>
              </a:tr>
            </a:tbl>
          </a:graphicData>
        </a:graphic>
      </p:graphicFrame>
      <p:grpSp>
        <p:nvGrpSpPr>
          <p:cNvPr id="23" name="グループ化 22"/>
          <p:cNvGrpSpPr/>
          <p:nvPr/>
        </p:nvGrpSpPr>
        <p:grpSpPr>
          <a:xfrm>
            <a:off x="7142062" y="2445186"/>
            <a:ext cx="2453054" cy="1509541"/>
            <a:chOff x="7142062" y="2316396"/>
            <a:chExt cx="2453054" cy="1509541"/>
          </a:xfrm>
        </p:grpSpPr>
        <p:sp>
          <p:nvSpPr>
            <p:cNvPr id="15" name="四角形: 角を丸くする 24">
              <a:extLst>
                <a:ext uri="{FF2B5EF4-FFF2-40B4-BE49-F238E27FC236}">
                  <a16:creationId xmlns:a16="http://schemas.microsoft.com/office/drawing/2014/main" id="{0626AA57-3381-4F29-9EFF-1C8E68EFE25C}"/>
                </a:ext>
              </a:extLst>
            </p:cNvPr>
            <p:cNvSpPr/>
            <p:nvPr/>
          </p:nvSpPr>
          <p:spPr>
            <a:xfrm>
              <a:off x="7142062" y="2316396"/>
              <a:ext cx="1892303" cy="1509541"/>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600" kern="0">
                <a:solidFill>
                  <a:prstClr val="white"/>
                </a:solidFill>
                <a:latin typeface="Gill Sans MT" panose="020B0502020104020203"/>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1DFE6DA-AB1F-4073-BA3E-D7B421E5FD92}"/>
                </a:ext>
              </a:extLst>
            </p:cNvPr>
            <p:cNvSpPr txBox="1"/>
            <p:nvPr/>
          </p:nvSpPr>
          <p:spPr>
            <a:xfrm>
              <a:off x="7973066" y="3019823"/>
              <a:ext cx="1622050" cy="369332"/>
            </a:xfrm>
            <a:prstGeom prst="rect">
              <a:avLst/>
            </a:prstGeom>
            <a:noFill/>
          </p:spPr>
          <p:txBody>
            <a:bodyPr wrap="square" rtlCol="0">
              <a:spAutoFit/>
            </a:bodyPr>
            <a:lstStyle/>
            <a:p>
              <a:r>
                <a:rPr kumimoji="1" lang="en-US" altLang="ja-JP" b="1" dirty="0">
                  <a:solidFill>
                    <a:srgbClr val="F0A22E">
                      <a:lumMod val="75000"/>
                    </a:srgbClr>
                  </a:solidFill>
                  <a:latin typeface="Gill Sans MT" panose="020B0502020104020203"/>
                  <a:ea typeface="メイリオ" panose="020B0604030504040204" pitchFamily="50" charset="-128"/>
                </a:rPr>
                <a:t>B</a:t>
              </a:r>
              <a:endParaRPr kumimoji="1" lang="ja-JP" altLang="en-US" b="1" dirty="0">
                <a:solidFill>
                  <a:srgbClr val="F0A22E">
                    <a:lumMod val="75000"/>
                  </a:srgbClr>
                </a:solidFill>
                <a:latin typeface="Gill Sans MT" panose="020B0502020104020203"/>
                <a:ea typeface="メイリオ" panose="020B0604030504040204" pitchFamily="50" charset="-128"/>
              </a:endParaRPr>
            </a:p>
          </p:txBody>
        </p:sp>
      </p:grpSp>
      <p:grpSp>
        <p:nvGrpSpPr>
          <p:cNvPr id="22" name="グループ化 21"/>
          <p:cNvGrpSpPr/>
          <p:nvPr/>
        </p:nvGrpSpPr>
        <p:grpSpPr>
          <a:xfrm>
            <a:off x="5462467" y="2452033"/>
            <a:ext cx="1701475" cy="1502694"/>
            <a:chOff x="5462467" y="2323243"/>
            <a:chExt cx="1701475" cy="1502694"/>
          </a:xfrm>
        </p:grpSpPr>
        <p:sp>
          <p:nvSpPr>
            <p:cNvPr id="13" name="四角形: 角を丸くする 19">
              <a:extLst>
                <a:ext uri="{FF2B5EF4-FFF2-40B4-BE49-F238E27FC236}">
                  <a16:creationId xmlns:a16="http://schemas.microsoft.com/office/drawing/2014/main" id="{DD71A757-5E80-491C-9728-9683BAEA8B3E}"/>
                </a:ext>
              </a:extLst>
            </p:cNvPr>
            <p:cNvSpPr/>
            <p:nvPr/>
          </p:nvSpPr>
          <p:spPr>
            <a:xfrm>
              <a:off x="5462467" y="2323243"/>
              <a:ext cx="1701475" cy="1502694"/>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600" kern="0">
                <a:solidFill>
                  <a:prstClr val="white"/>
                </a:solidFill>
                <a:latin typeface="Gill Sans MT" panose="020B0502020104020203"/>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E06306C6-C822-4E61-B3FA-CDC8B6DF2821}"/>
                </a:ext>
              </a:extLst>
            </p:cNvPr>
            <p:cNvSpPr txBox="1"/>
            <p:nvPr/>
          </p:nvSpPr>
          <p:spPr>
            <a:xfrm>
              <a:off x="6075578" y="3035212"/>
              <a:ext cx="849430" cy="338554"/>
            </a:xfrm>
            <a:prstGeom prst="rect">
              <a:avLst/>
            </a:prstGeom>
            <a:noFill/>
          </p:spPr>
          <p:txBody>
            <a:bodyPr wrap="square" rtlCol="0">
              <a:spAutoFit/>
            </a:bodyPr>
            <a:lstStyle/>
            <a:p>
              <a:r>
                <a:rPr kumimoji="1" lang="en-US" altLang="ja-JP" sz="1600" b="1" dirty="0">
                  <a:solidFill>
                    <a:srgbClr val="F0A22E">
                      <a:lumMod val="75000"/>
                    </a:srgbClr>
                  </a:solidFill>
                  <a:latin typeface="Gill Sans MT" panose="020B0502020104020203"/>
                  <a:ea typeface="メイリオ" panose="020B0604030504040204" pitchFamily="50" charset="-128"/>
                </a:rPr>
                <a:t>A</a:t>
              </a:r>
              <a:endParaRPr kumimoji="1" lang="ja-JP" altLang="en-US" sz="1600" b="1" dirty="0">
                <a:solidFill>
                  <a:srgbClr val="F0A22E">
                    <a:lumMod val="75000"/>
                  </a:srgbClr>
                </a:solidFill>
                <a:latin typeface="Gill Sans MT" panose="020B0502020104020203"/>
                <a:ea typeface="メイリオ" panose="020B0604030504040204" pitchFamily="50" charset="-128"/>
              </a:endParaRPr>
            </a:p>
          </p:txBody>
        </p:sp>
      </p:grpSp>
      <p:grpSp>
        <p:nvGrpSpPr>
          <p:cNvPr id="21" name="グループ化 20"/>
          <p:cNvGrpSpPr/>
          <p:nvPr/>
        </p:nvGrpSpPr>
        <p:grpSpPr>
          <a:xfrm>
            <a:off x="9038168" y="2419773"/>
            <a:ext cx="1638418" cy="1534954"/>
            <a:chOff x="9038168" y="2290983"/>
            <a:chExt cx="1638418" cy="1534954"/>
          </a:xfrm>
        </p:grpSpPr>
        <p:sp>
          <p:nvSpPr>
            <p:cNvPr id="16" name="四角形: 角を丸くする 27">
              <a:extLst>
                <a:ext uri="{FF2B5EF4-FFF2-40B4-BE49-F238E27FC236}">
                  <a16:creationId xmlns:a16="http://schemas.microsoft.com/office/drawing/2014/main" id="{DE8F771C-109B-4FF1-805B-2D6068A078CC}"/>
                </a:ext>
              </a:extLst>
            </p:cNvPr>
            <p:cNvSpPr/>
            <p:nvPr/>
          </p:nvSpPr>
          <p:spPr>
            <a:xfrm>
              <a:off x="9038168" y="2290983"/>
              <a:ext cx="1421364" cy="1534954"/>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600" kern="0">
                <a:solidFill>
                  <a:prstClr val="white"/>
                </a:solidFill>
                <a:latin typeface="Gill Sans MT" panose="020B0502020104020203"/>
                <a:ea typeface="メイリオ" panose="020B0604030504040204" pitchFamily="50" charset="-128"/>
              </a:endParaRPr>
            </a:p>
          </p:txBody>
        </p:sp>
        <p:sp>
          <p:nvSpPr>
            <p:cNvPr id="19" name="テキスト ボックス 18">
              <a:extLst>
                <a:ext uri="{FF2B5EF4-FFF2-40B4-BE49-F238E27FC236}">
                  <a16:creationId xmlns:a16="http://schemas.microsoft.com/office/drawing/2014/main" id="{29BFC80B-0442-47F5-836F-856B558A1426}"/>
                </a:ext>
              </a:extLst>
            </p:cNvPr>
            <p:cNvSpPr txBox="1"/>
            <p:nvPr/>
          </p:nvSpPr>
          <p:spPr>
            <a:xfrm>
              <a:off x="9396306" y="3019823"/>
              <a:ext cx="1280280" cy="369332"/>
            </a:xfrm>
            <a:prstGeom prst="rect">
              <a:avLst/>
            </a:prstGeom>
            <a:noFill/>
          </p:spPr>
          <p:txBody>
            <a:bodyPr wrap="square" rtlCol="0">
              <a:spAutoFit/>
            </a:bodyPr>
            <a:lstStyle/>
            <a:p>
              <a:r>
                <a:rPr kumimoji="1" lang="en-US" altLang="ja-JP" b="1" dirty="0">
                  <a:solidFill>
                    <a:srgbClr val="F0A22E">
                      <a:lumMod val="75000"/>
                    </a:srgbClr>
                  </a:solidFill>
                  <a:latin typeface="Gill Sans MT" panose="020B0502020104020203"/>
                  <a:ea typeface="メイリオ" panose="020B0604030504040204" pitchFamily="50" charset="-128"/>
                </a:rPr>
                <a:t>A-B</a:t>
              </a:r>
              <a:endParaRPr kumimoji="1" lang="ja-JP" altLang="en-US" b="1" dirty="0">
                <a:solidFill>
                  <a:srgbClr val="F0A22E">
                    <a:lumMod val="75000"/>
                  </a:srgbClr>
                </a:solidFill>
                <a:latin typeface="Gill Sans MT" panose="020B0502020104020203"/>
                <a:ea typeface="メイリオ" panose="020B0604030504040204" pitchFamily="50" charset="-128"/>
              </a:endParaRPr>
            </a:p>
          </p:txBody>
        </p:sp>
      </p:grpSp>
      <p:sp>
        <p:nvSpPr>
          <p:cNvPr id="20" name="コンテンツ プレースホルダー 2">
            <a:extLst>
              <a:ext uri="{FF2B5EF4-FFF2-40B4-BE49-F238E27FC236}">
                <a16:creationId xmlns:a16="http://schemas.microsoft.com/office/drawing/2014/main" id="{2E4AA554-E6F6-4FB8-85BE-37698A25EAE4}"/>
              </a:ext>
            </a:extLst>
          </p:cNvPr>
          <p:cNvSpPr txBox="1">
            <a:spLocks/>
          </p:cNvSpPr>
          <p:nvPr/>
        </p:nvSpPr>
        <p:spPr>
          <a:xfrm>
            <a:off x="1782099" y="1898220"/>
            <a:ext cx="8586958" cy="314267"/>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0" indent="0">
              <a:lnSpc>
                <a:spcPts val="1200"/>
              </a:lnSpc>
              <a:buNone/>
            </a:pPr>
            <a:r>
              <a:rPr lang="en-US" altLang="ja-JP" dirty="0">
                <a:solidFill>
                  <a:schemeClr val="tx1"/>
                </a:solidFill>
                <a:cs typeface="Calibri" panose="020F0502020204030204" pitchFamily="34" charset="0"/>
              </a:rPr>
              <a:t>Count the actual number of health workforce available at your HF.  </a:t>
            </a:r>
            <a:endParaRPr lang="ja-JP" altLang="en-US" i="1" dirty="0">
              <a:solidFill>
                <a:schemeClr val="tx1"/>
              </a:solidFill>
              <a:cs typeface="Calibri" panose="020F0502020204030204" pitchFamily="34" charset="0"/>
            </a:endParaRPr>
          </a:p>
        </p:txBody>
      </p:sp>
      <p:sp>
        <p:nvSpPr>
          <p:cNvPr id="40" name="コンテンツ プレースホルダー 2">
            <a:extLst>
              <a:ext uri="{FF2B5EF4-FFF2-40B4-BE49-F238E27FC236}">
                <a16:creationId xmlns:a16="http://schemas.microsoft.com/office/drawing/2014/main" id="{1F25083D-9D00-49A0-B87E-0B4B3F41A873}"/>
              </a:ext>
            </a:extLst>
          </p:cNvPr>
          <p:cNvSpPr txBox="1">
            <a:spLocks/>
          </p:cNvSpPr>
          <p:nvPr/>
        </p:nvSpPr>
        <p:spPr>
          <a:xfrm>
            <a:off x="159361" y="4174871"/>
            <a:ext cx="11714960" cy="584775"/>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0" indent="0">
              <a:lnSpc>
                <a:spcPct val="100000"/>
              </a:lnSpc>
              <a:buNone/>
            </a:pPr>
            <a:r>
              <a:rPr lang="en-US" altLang="ja-JP" dirty="0">
                <a:solidFill>
                  <a:schemeClr val="tx1"/>
                </a:solidFill>
                <a:cs typeface="Calibri" panose="020F0502020204030204" pitchFamily="34" charset="0"/>
              </a:rPr>
              <a:t>Data from </a:t>
            </a:r>
            <a:r>
              <a:rPr lang="en-US" altLang="ja-JP" i="1" dirty="0">
                <a:solidFill>
                  <a:schemeClr val="tx1"/>
                </a:solidFill>
                <a:cs typeface="Calibri" panose="020F0502020204030204" pitchFamily="34" charset="0"/>
              </a:rPr>
              <a:t>“Human Resources For Health Norms and Standards Guidelines For The Health Sector”</a:t>
            </a:r>
            <a:r>
              <a:rPr lang="en-US" altLang="ja-JP" dirty="0">
                <a:solidFill>
                  <a:schemeClr val="tx1"/>
                </a:solidFill>
                <a:cs typeface="Calibri" panose="020F0502020204030204" pitchFamily="34" charset="0"/>
              </a:rPr>
              <a:t>  (MOH, 2014</a:t>
            </a:r>
            <a:r>
              <a:rPr lang="en-US" altLang="ja-JP" i="1" dirty="0">
                <a:solidFill>
                  <a:schemeClr val="tx1"/>
                </a:solidFill>
                <a:cs typeface="Calibri" panose="020F0502020204030204" pitchFamily="34" charset="0"/>
              </a:rPr>
              <a:t>)</a:t>
            </a:r>
            <a:endParaRPr lang="ja-JP" altLang="en-US" i="1" dirty="0">
              <a:solidFill>
                <a:schemeClr val="tx1"/>
              </a:solidFill>
              <a:cs typeface="Calibri" panose="020F0502020204030204" pitchFamily="34" charset="0"/>
            </a:endParaRPr>
          </a:p>
        </p:txBody>
      </p:sp>
      <p:cxnSp>
        <p:nvCxnSpPr>
          <p:cNvPr id="24" name="直線コネクタ 23">
            <a:extLst>
              <a:ext uri="{FF2B5EF4-FFF2-40B4-BE49-F238E27FC236}">
                <a16:creationId xmlns:a16="http://schemas.microsoft.com/office/drawing/2014/main" id="{8EB91349-AC66-4A27-8576-7A1F5EEE2696}"/>
              </a:ext>
            </a:extLst>
          </p:cNvPr>
          <p:cNvCxnSpPr>
            <a:cxnSpLocks/>
          </p:cNvCxnSpPr>
          <p:nvPr/>
        </p:nvCxnSpPr>
        <p:spPr>
          <a:xfrm flipV="1">
            <a:off x="6005163" y="2133599"/>
            <a:ext cx="0" cy="315202"/>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25" name="直線コネクタ 24">
            <a:extLst>
              <a:ext uri="{FF2B5EF4-FFF2-40B4-BE49-F238E27FC236}">
                <a16:creationId xmlns:a16="http://schemas.microsoft.com/office/drawing/2014/main" id="{23ABD625-7195-43AF-9A86-DBA3C2D3FFB9}"/>
              </a:ext>
            </a:extLst>
          </p:cNvPr>
          <p:cNvCxnSpPr>
            <a:cxnSpLocks/>
          </p:cNvCxnSpPr>
          <p:nvPr/>
        </p:nvCxnSpPr>
        <p:spPr>
          <a:xfrm>
            <a:off x="7681564" y="3954727"/>
            <a:ext cx="0" cy="319730"/>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39213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1941748759"/>
              </p:ext>
            </p:extLst>
          </p:nvPr>
        </p:nvGraphicFramePr>
        <p:xfrm>
          <a:off x="185386" y="177617"/>
          <a:ext cx="7605478" cy="396240"/>
        </p:xfrm>
        <a:graphic>
          <a:graphicData uri="http://schemas.openxmlformats.org/drawingml/2006/table">
            <a:tbl>
              <a:tblPr firstRow="1" bandRow="1">
                <a:tableStyleId>{5C22544A-7EE6-4342-B048-85BDC9FD1C3A}</a:tableStyleId>
              </a:tblPr>
              <a:tblGrid>
                <a:gridCol w="7605478">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1.2.2 Availability of Health Workforce (Example) </a:t>
                      </a: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
        <p:nvSpPr>
          <p:cNvPr id="25" name="テキスト ボックス 24">
            <a:extLst>
              <a:ext uri="{FF2B5EF4-FFF2-40B4-BE49-F238E27FC236}">
                <a16:creationId xmlns:a16="http://schemas.microsoft.com/office/drawing/2014/main" id="{5F00BC61-8A16-44BD-908D-06A37C4C4A0E}"/>
              </a:ext>
            </a:extLst>
          </p:cNvPr>
          <p:cNvSpPr txBox="1"/>
          <p:nvPr/>
        </p:nvSpPr>
        <p:spPr>
          <a:xfrm>
            <a:off x="54507" y="637975"/>
            <a:ext cx="1421868" cy="369332"/>
          </a:xfrm>
          <a:prstGeom prst="rect">
            <a:avLst/>
          </a:prstGeom>
          <a:solidFill>
            <a:schemeClr val="accent4">
              <a:lumMod val="75000"/>
            </a:schemeClr>
          </a:solidFill>
        </p:spPr>
        <p:txBody>
          <a:bodyPr wrap="square" rtlCol="0">
            <a:spAutoFit/>
          </a:bodyPr>
          <a:lstStyle/>
          <a:p>
            <a:pPr defTabSz="914400">
              <a:defRPr/>
            </a:pPr>
            <a:r>
              <a:rPr kumimoji="1" lang="en-US" altLang="ja-JP" b="1" kern="0" dirty="0">
                <a:solidFill>
                  <a:prstClr val="white"/>
                </a:solidFill>
                <a:ea typeface="メイリオ" panose="020B0604030504040204" pitchFamily="50" charset="-128"/>
              </a:rPr>
              <a:t>For Level 3</a:t>
            </a:r>
            <a:endParaRPr kumimoji="1" lang="ja-JP" altLang="en-US" b="1" kern="0" dirty="0">
              <a:solidFill>
                <a:prstClr val="white"/>
              </a:solidFill>
              <a:ea typeface="メイリオ" panose="020B0604030504040204" pitchFamily="50" charset="-128"/>
            </a:endParaRPr>
          </a:p>
        </p:txBody>
      </p:sp>
      <p:graphicFrame>
        <p:nvGraphicFramePr>
          <p:cNvPr id="26" name="コンテンツ プレースホルダー 10">
            <a:extLst>
              <a:ext uri="{FF2B5EF4-FFF2-40B4-BE49-F238E27FC236}">
                <a16:creationId xmlns:a16="http://schemas.microsoft.com/office/drawing/2014/main" id="{559ACF8B-5BB4-48B8-9139-D0ED0E7FA50E}"/>
              </a:ext>
            </a:extLst>
          </p:cNvPr>
          <p:cNvGraphicFramePr>
            <a:graphicFrameLocks/>
          </p:cNvGraphicFramePr>
          <p:nvPr>
            <p:extLst>
              <p:ext uri="{D42A27DB-BD31-4B8C-83A1-F6EECF244321}">
                <p14:modId xmlns:p14="http://schemas.microsoft.com/office/powerpoint/2010/main" val="2563883150"/>
              </p:ext>
            </p:extLst>
          </p:nvPr>
        </p:nvGraphicFramePr>
        <p:xfrm>
          <a:off x="185386" y="1577806"/>
          <a:ext cx="5759057" cy="5120640"/>
        </p:xfrm>
        <a:graphic>
          <a:graphicData uri="http://schemas.openxmlformats.org/drawingml/2006/table">
            <a:tbl>
              <a:tblPr firstRow="1" firstCol="1" bandRow="1"/>
              <a:tblGrid>
                <a:gridCol w="437821">
                  <a:extLst>
                    <a:ext uri="{9D8B030D-6E8A-4147-A177-3AD203B41FA5}">
                      <a16:colId xmlns:a16="http://schemas.microsoft.com/office/drawing/2014/main" val="3879844096"/>
                    </a:ext>
                  </a:extLst>
                </a:gridCol>
                <a:gridCol w="2211726">
                  <a:extLst>
                    <a:ext uri="{9D8B030D-6E8A-4147-A177-3AD203B41FA5}">
                      <a16:colId xmlns:a16="http://schemas.microsoft.com/office/drawing/2014/main" val="610391710"/>
                    </a:ext>
                  </a:extLst>
                </a:gridCol>
                <a:gridCol w="990104">
                  <a:extLst>
                    <a:ext uri="{9D8B030D-6E8A-4147-A177-3AD203B41FA5}">
                      <a16:colId xmlns:a16="http://schemas.microsoft.com/office/drawing/2014/main" val="3424769234"/>
                    </a:ext>
                  </a:extLst>
                </a:gridCol>
                <a:gridCol w="990104">
                  <a:extLst>
                    <a:ext uri="{9D8B030D-6E8A-4147-A177-3AD203B41FA5}">
                      <a16:colId xmlns:a16="http://schemas.microsoft.com/office/drawing/2014/main" val="2742207845"/>
                    </a:ext>
                  </a:extLst>
                </a:gridCol>
                <a:gridCol w="1129302">
                  <a:extLst>
                    <a:ext uri="{9D8B030D-6E8A-4147-A177-3AD203B41FA5}">
                      <a16:colId xmlns:a16="http://schemas.microsoft.com/office/drawing/2014/main" val="1564857511"/>
                    </a:ext>
                  </a:extLst>
                </a:gridCol>
              </a:tblGrid>
              <a:tr h="290466">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 </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Staff cadres</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Total number available</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85725"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Total number required</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300" b="1" dirty="0">
                          <a:effectLst/>
                          <a:latin typeface="+mn-lt"/>
                          <a:ea typeface="ＭＳ 明朝" panose="02020609040205080304" pitchFamily="17" charset="-128"/>
                          <a:cs typeface="Times New Roman" panose="02020603050405020304" pitchFamily="18" charset="0"/>
                        </a:rPr>
                        <a:t>Gap/Surplus </a:t>
                      </a:r>
                      <a:endParaRPr lang="ja-JP" sz="13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225155034"/>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1</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Consultants </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85725"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0 </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861638683"/>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2</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Medical officers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0 </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636825639"/>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3</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Dentists</a:t>
                      </a:r>
                      <a:r>
                        <a:rPr lang="ja-JP" altLang="en-US" sz="1400" baseline="0" dirty="0">
                          <a:effectLst/>
                          <a:latin typeface="+mn-lt"/>
                          <a:ea typeface="Calibri" panose="020F0502020204030204" pitchFamily="34" charset="0"/>
                          <a:cs typeface="Times New Roman" panose="02020603050405020304" pitchFamily="18" charset="0"/>
                        </a:rPr>
                        <a:t> </a:t>
                      </a:r>
                      <a:r>
                        <a:rPr lang="en-US" altLang="ja-JP" sz="1400" baseline="0" dirty="0">
                          <a:effectLst/>
                          <a:latin typeface="+mn-lt"/>
                          <a:ea typeface="Calibri" panose="020F0502020204030204" pitchFamily="34" charset="0"/>
                          <a:cs typeface="Times New Roman" panose="02020603050405020304" pitchFamily="18" charset="0"/>
                        </a:rPr>
                        <a:t>(Dental Officer) </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ja-JP" altLang="en-US" sz="1400" dirty="0">
                          <a:effectLst/>
                          <a:latin typeface="+mn-lt"/>
                          <a:ea typeface="ＭＳ 明朝" panose="02020609040205080304" pitchFamily="17" charset="-128"/>
                          <a:cs typeface="Times New Roman" panose="02020603050405020304" pitchFamily="18" charset="0"/>
                        </a:rPr>
                        <a:t>　</a:t>
                      </a:r>
                      <a:r>
                        <a:rPr lang="en-US" sz="1400" dirty="0">
                          <a:effectLst/>
                          <a:latin typeface="+mn-lt"/>
                          <a:ea typeface="ＭＳ 明朝" panose="02020609040205080304" pitchFamily="17" charset="-128"/>
                          <a:cs typeface="Times New Roman" panose="02020603050405020304" pitchFamily="18" charset="0"/>
                        </a:rPr>
                        <a:t>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503696339"/>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4</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Dental technologists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911866326"/>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5</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Public health officers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481326004"/>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6</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Pharmacists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374029833"/>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7</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Pharmacy technologists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4</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683121152"/>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8</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Laboratory technologists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3</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-7</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750823826"/>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9</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Orthopedic technologists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en-US" alt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30818561"/>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10</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Nutritionists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33432146"/>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11</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Radiographers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17173927"/>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12</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Physiotherapists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3</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-3</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707111295"/>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13</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Occupational therapists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3</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496412031"/>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14</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Plaster technicians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450273846"/>
                  </a:ext>
                </a:extLst>
              </a:tr>
              <a:tr h="267316">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15</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Health records &amp; information officers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4</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4</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633905838"/>
                  </a:ext>
                </a:extLst>
              </a:tr>
              <a:tr h="17558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16</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Medical engineering technologists </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0 </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285413262"/>
                  </a:ext>
                </a:extLst>
              </a:tr>
              <a:tr h="187617">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mn-lt"/>
                          <a:ea typeface="Calibri" panose="020F0502020204030204" pitchFamily="34" charset="0"/>
                          <a:cs typeface="Times New Roman" panose="02020603050405020304" pitchFamily="18" charset="0"/>
                        </a:rPr>
                        <a:t>17</a:t>
                      </a:r>
                      <a:endParaRPr lang="ja-JP" sz="140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Calibri" panose="020F0502020204030204" pitchFamily="34" charset="0"/>
                          <a:cs typeface="Times New Roman" panose="02020603050405020304" pitchFamily="18" charset="0"/>
                        </a:rPr>
                        <a:t>Medical engineering technicians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0 </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182002412"/>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18</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mn-lt"/>
                          <a:ea typeface="ＭＳ 明朝" panose="02020609040205080304" pitchFamily="17" charset="-128"/>
                          <a:cs typeface="Times New Roman" panose="02020603050405020304" pitchFamily="18" charset="0"/>
                        </a:rPr>
                        <a:t>Mortuary attendants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1400" dirty="0">
                          <a:effectLst/>
                          <a:latin typeface="+mn-lt"/>
                          <a:ea typeface="ＭＳ 明朝" panose="02020609040205080304" pitchFamily="17" charset="-128"/>
                          <a:cs typeface="Times New Roman" panose="02020603050405020304" pitchFamily="18" charset="0"/>
                        </a:rPr>
                        <a:t>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altLang="ja-JP" sz="1400" dirty="0">
                          <a:effectLst/>
                          <a:latin typeface="+mn-lt"/>
                          <a:ea typeface="ＭＳ 明朝" panose="02020609040205080304" pitchFamily="17" charset="-128"/>
                          <a:cs typeface="Times New Roman" panose="02020603050405020304" pitchFamily="18" charset="0"/>
                        </a:rPr>
                        <a:t>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206620215"/>
                  </a:ext>
                </a:extLst>
              </a:tr>
            </a:tbl>
          </a:graphicData>
        </a:graphic>
      </p:graphicFrame>
      <p:cxnSp>
        <p:nvCxnSpPr>
          <p:cNvPr id="27" name="直線矢印コネクタ 26">
            <a:extLst>
              <a:ext uri="{FF2B5EF4-FFF2-40B4-BE49-F238E27FC236}">
                <a16:creationId xmlns:a16="http://schemas.microsoft.com/office/drawing/2014/main" id="{7F9F53CE-3AF6-455A-80AC-5658D3658B17}"/>
              </a:ext>
            </a:extLst>
          </p:cNvPr>
          <p:cNvCxnSpPr/>
          <p:nvPr/>
        </p:nvCxnSpPr>
        <p:spPr>
          <a:xfrm>
            <a:off x="4318325" y="1375669"/>
            <a:ext cx="0" cy="202137"/>
          </a:xfrm>
          <a:prstGeom prst="straightConnector1">
            <a:avLst/>
          </a:prstGeom>
          <a:ln w="38100">
            <a:solidFill>
              <a:srgbClr val="C87D0E"/>
            </a:solidFill>
            <a:tailEnd type="triangle"/>
          </a:ln>
        </p:spPr>
        <p:style>
          <a:lnRef idx="1">
            <a:schemeClr val="accent1"/>
          </a:lnRef>
          <a:fillRef idx="0">
            <a:schemeClr val="accent1"/>
          </a:fillRef>
          <a:effectRef idx="0">
            <a:schemeClr val="accent1"/>
          </a:effectRef>
          <a:fontRef idx="minor">
            <a:schemeClr val="tx1"/>
          </a:fontRef>
        </p:style>
      </p:cxnSp>
      <p:sp>
        <p:nvSpPr>
          <p:cNvPr id="28" name="コンテンツ プレースホルダー 2">
            <a:extLst>
              <a:ext uri="{FF2B5EF4-FFF2-40B4-BE49-F238E27FC236}">
                <a16:creationId xmlns:a16="http://schemas.microsoft.com/office/drawing/2014/main" id="{8902D7C9-6739-4892-BAC0-FEB339C01D62}"/>
              </a:ext>
            </a:extLst>
          </p:cNvPr>
          <p:cNvSpPr txBox="1">
            <a:spLocks/>
          </p:cNvSpPr>
          <p:nvPr/>
        </p:nvSpPr>
        <p:spPr>
          <a:xfrm>
            <a:off x="1597829" y="596395"/>
            <a:ext cx="4636007" cy="600665"/>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0" indent="0">
              <a:lnSpc>
                <a:spcPct val="100000"/>
              </a:lnSpc>
              <a:buNone/>
            </a:pPr>
            <a:r>
              <a:rPr lang="en-US" altLang="ja-JP" sz="1600" dirty="0">
                <a:solidFill>
                  <a:schemeClr val="tx1"/>
                </a:solidFill>
                <a:cs typeface="Calibri" panose="020F0502020204030204" pitchFamily="34" charset="0"/>
              </a:rPr>
              <a:t>Level 3 HF uses data in the highlighted area as they are. This number can be updated if there is any update on the national guideline above. </a:t>
            </a:r>
            <a:endParaRPr lang="ja-JP" altLang="en-US" sz="1600" dirty="0">
              <a:solidFill>
                <a:schemeClr val="tx1"/>
              </a:solidFill>
              <a:cs typeface="Calibri" panose="020F0502020204030204" pitchFamily="34" charset="0"/>
            </a:endParaRPr>
          </a:p>
        </p:txBody>
      </p:sp>
      <p:graphicFrame>
        <p:nvGraphicFramePr>
          <p:cNvPr id="2" name="表 1"/>
          <p:cNvGraphicFramePr>
            <a:graphicFrameLocks noGrp="1"/>
          </p:cNvGraphicFramePr>
          <p:nvPr>
            <p:extLst>
              <p:ext uri="{D42A27DB-BD31-4B8C-83A1-F6EECF244321}">
                <p14:modId xmlns:p14="http://schemas.microsoft.com/office/powerpoint/2010/main" val="89680408"/>
              </p:ext>
            </p:extLst>
          </p:nvPr>
        </p:nvGraphicFramePr>
        <p:xfrm>
          <a:off x="6218430" y="917880"/>
          <a:ext cx="5744969" cy="5699760"/>
        </p:xfrm>
        <a:graphic>
          <a:graphicData uri="http://schemas.openxmlformats.org/drawingml/2006/table">
            <a:tbl>
              <a:tblPr firstRow="1" firstCol="1" bandRow="1"/>
              <a:tblGrid>
                <a:gridCol w="436750">
                  <a:extLst>
                    <a:ext uri="{9D8B030D-6E8A-4147-A177-3AD203B41FA5}">
                      <a16:colId xmlns:a16="http://schemas.microsoft.com/office/drawing/2014/main" val="310443366"/>
                    </a:ext>
                  </a:extLst>
                </a:gridCol>
                <a:gridCol w="2206316">
                  <a:extLst>
                    <a:ext uri="{9D8B030D-6E8A-4147-A177-3AD203B41FA5}">
                      <a16:colId xmlns:a16="http://schemas.microsoft.com/office/drawing/2014/main" val="3120454513"/>
                    </a:ext>
                  </a:extLst>
                </a:gridCol>
                <a:gridCol w="987682">
                  <a:extLst>
                    <a:ext uri="{9D8B030D-6E8A-4147-A177-3AD203B41FA5}">
                      <a16:colId xmlns:a16="http://schemas.microsoft.com/office/drawing/2014/main" val="236912465"/>
                    </a:ext>
                  </a:extLst>
                </a:gridCol>
                <a:gridCol w="987682">
                  <a:extLst>
                    <a:ext uri="{9D8B030D-6E8A-4147-A177-3AD203B41FA5}">
                      <a16:colId xmlns:a16="http://schemas.microsoft.com/office/drawing/2014/main" val="4290565138"/>
                    </a:ext>
                  </a:extLst>
                </a:gridCol>
                <a:gridCol w="1126539">
                  <a:extLst>
                    <a:ext uri="{9D8B030D-6E8A-4147-A177-3AD203B41FA5}">
                      <a16:colId xmlns:a16="http://schemas.microsoft.com/office/drawing/2014/main" val="3644326822"/>
                    </a:ext>
                  </a:extLst>
                </a:gridCol>
              </a:tblGrid>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 </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Staff cadres</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Total number available</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85725"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Total number required</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300" b="1" dirty="0">
                          <a:effectLst/>
                          <a:latin typeface="+mn-lt"/>
                          <a:ea typeface="ＭＳ 明朝" panose="02020609040205080304" pitchFamily="17" charset="-128"/>
                          <a:cs typeface="Times New Roman" panose="02020603050405020304" pitchFamily="18" charset="0"/>
                        </a:rPr>
                        <a:t>Gap/Surplus </a:t>
                      </a:r>
                      <a:endParaRPr lang="ja-JP" sz="13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845444216"/>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19</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algn="l">
                        <a:spcAft>
                          <a:spcPts val="0"/>
                        </a:spcAft>
                      </a:pPr>
                      <a:r>
                        <a:rPr lang="en-US" sz="1400" dirty="0">
                          <a:effectLst/>
                          <a:latin typeface="+mn-lt"/>
                          <a:ea typeface="ＭＳ 明朝" panose="02020609040205080304" pitchFamily="17" charset="-128"/>
                          <a:cs typeface="Times New Roman" panose="02020603050405020304" pitchFamily="18" charset="0"/>
                        </a:rPr>
                        <a:t>Drivers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050355608"/>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20</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algn="l">
                        <a:spcAft>
                          <a:spcPts val="0"/>
                        </a:spcAft>
                      </a:pPr>
                      <a:r>
                        <a:rPr lang="en-US" sz="1400" dirty="0">
                          <a:effectLst/>
                          <a:latin typeface="+mn-lt"/>
                          <a:ea typeface="ＭＳ 明朝" panose="02020609040205080304" pitchFamily="17" charset="-128"/>
                          <a:cs typeface="Times New Roman" panose="02020603050405020304" pitchFamily="18" charset="0"/>
                        </a:rPr>
                        <a:t>Accountants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altLang="ja-JP" sz="1400" dirty="0">
                          <a:effectLst/>
                          <a:latin typeface="+mn-lt"/>
                          <a:ea typeface="ＭＳ 明朝" panose="02020609040205080304" pitchFamily="17" charset="-128"/>
                          <a:cs typeface="Times New Roman" panose="02020603050405020304" pitchFamily="18" charset="0"/>
                        </a:rPr>
                        <a:t>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altLang="ja-JP" sz="1400" dirty="0">
                          <a:effectLst/>
                          <a:latin typeface="+mn-lt"/>
                          <a:ea typeface="ＭＳ 明朝" panose="02020609040205080304" pitchFamily="17" charset="-128"/>
                          <a:cs typeface="Times New Roman" panose="02020603050405020304" pitchFamily="18" charset="0"/>
                        </a:rPr>
                        <a:t>-1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315137166"/>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21</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algn="l">
                        <a:spcAft>
                          <a:spcPts val="0"/>
                        </a:spcAft>
                      </a:pPr>
                      <a:r>
                        <a:rPr lang="en-US" sz="1400" dirty="0">
                          <a:effectLst/>
                          <a:latin typeface="+mn-lt"/>
                          <a:ea typeface="ＭＳ 明朝" panose="02020609040205080304" pitchFamily="17" charset="-128"/>
                          <a:cs typeface="Times New Roman" panose="02020603050405020304" pitchFamily="18" charset="0"/>
                        </a:rPr>
                        <a:t>Administrators</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altLang="ja-JP" sz="1400" dirty="0">
                          <a:effectLst/>
                          <a:latin typeface="+mn-lt"/>
                          <a:ea typeface="ＭＳ 明朝" panose="02020609040205080304" pitchFamily="17" charset="-128"/>
                          <a:cs typeface="Times New Roman" panose="02020603050405020304" pitchFamily="18" charset="0"/>
                        </a:rPr>
                        <a:t>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70471226"/>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22</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Clinical officers (specialists)</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32527208"/>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23</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Clinical officers (general)</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4</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6</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58934825"/>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24</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Nursing staff (KRCHNs)</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8</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654117153"/>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25</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Nursing staff (KECHN)</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207410414"/>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26</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Laboratory technicians</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5</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-5</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840768664"/>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27</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Community oral health officers</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4</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-4</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30183321"/>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28 </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Secretarial staff/clerks</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altLang="ja-JP" sz="1400" dirty="0">
                          <a:effectLst/>
                          <a:latin typeface="+mn-lt"/>
                          <a:ea typeface="ＭＳ 明朝" panose="02020609040205080304" pitchFamily="17" charset="-128"/>
                          <a:cs typeface="Times New Roman" panose="02020603050405020304" pitchFamily="18" charset="0"/>
                        </a:rPr>
                        <a:t>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224408929"/>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29</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Attendants/nurse aids</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0 </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altLang="ja-JP" sz="1400" dirty="0">
                          <a:effectLst/>
                          <a:latin typeface="+mn-lt"/>
                          <a:ea typeface="ＭＳ 明朝" panose="02020609040205080304" pitchFamily="17" charset="-128"/>
                          <a:cs typeface="Times New Roman" panose="02020603050405020304" pitchFamily="18" charset="0"/>
                        </a:rPr>
                        <a:t>-2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34007451"/>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30</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Cooks</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altLang="ja-JP" sz="1400" dirty="0">
                          <a:effectLst/>
                          <a:latin typeface="+mn-lt"/>
                          <a:ea typeface="ＭＳ 明朝" panose="02020609040205080304" pitchFamily="17" charset="-128"/>
                          <a:cs typeface="Times New Roman" panose="02020603050405020304" pitchFamily="18" charset="0"/>
                        </a:rPr>
                        <a:t> 2</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0</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22411715"/>
                  </a:ext>
                </a:extLst>
              </a:tr>
              <a:tr h="187939">
                <a:tc>
                  <a:txBody>
                    <a:bodyPr/>
                    <a:lstStyle/>
                    <a:p>
                      <a:pPr algn="ctr">
                        <a:spcAft>
                          <a:spcPts val="0"/>
                        </a:spcAft>
                      </a:pPr>
                      <a:r>
                        <a:rPr lang="en-US" sz="1400" b="1" dirty="0">
                          <a:effectLst/>
                          <a:latin typeface="+mn-lt"/>
                          <a:ea typeface="Calibri" panose="020F0502020204030204" pitchFamily="34" charset="0"/>
                          <a:cs typeface="Times New Roman" panose="02020603050405020304" pitchFamily="18" charset="0"/>
                        </a:rPr>
                        <a:t>31</a:t>
                      </a:r>
                      <a:endParaRPr lang="ja-JP" sz="1400" dirty="0">
                        <a:effectLst/>
                        <a:latin typeface="+mn-lt"/>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Cleaners</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4</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3</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1</a:t>
                      </a:r>
                      <a:endParaRPr lang="ja-JP" sz="1400" dirty="0">
                        <a:effectLst/>
                        <a:latin typeface="+mn-lt"/>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471826317"/>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32</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Security</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1 </a:t>
                      </a: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-1 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776421747"/>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33</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Community health extension workers (PHT’s, social workers, etc.)</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0 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altLang="ja-JP" sz="14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2 per CU</a:t>
                      </a:r>
                      <a:endParaRPr lang="ja-JP" sz="14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indent="0" algn="r">
                        <a:spcAft>
                          <a:spcPts val="0"/>
                        </a:spcAft>
                        <a:tabLst>
                          <a:tab pos="2971800" algn="ctr"/>
                          <a:tab pos="5943600" algn="r"/>
                        </a:tabLst>
                      </a:pPr>
                      <a:r>
                        <a:rPr lang="en-US" altLang="ja-JP" sz="1200" dirty="0">
                          <a:effectLst/>
                          <a:latin typeface="Calibri" panose="020F0502020204030204" pitchFamily="34" charset="0"/>
                          <a:ea typeface="ＭＳ 明朝" panose="02020609040205080304" pitchFamily="17" charset="-128"/>
                          <a:cs typeface="Times New Roman" panose="02020603050405020304" pitchFamily="18" charset="0"/>
                        </a:rPr>
                        <a:t>Depends on the number of CU</a:t>
                      </a:r>
                      <a:endParaRPr lang="ja-JP" altLang="ja-JP" sz="1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748490999"/>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34</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Community health workers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1 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lvl="0" indent="0" algn="r" defTabSz="685800" rtl="0" eaLnBrk="1" fontAlgn="auto" latinLnBrk="0" hangingPunct="1">
                        <a:lnSpc>
                          <a:spcPct val="100000"/>
                        </a:lnSpc>
                        <a:spcBef>
                          <a:spcPts val="0"/>
                        </a:spcBef>
                        <a:spcAft>
                          <a:spcPts val="0"/>
                        </a:spcAft>
                        <a:buClrTx/>
                        <a:buSzTx/>
                        <a:buFontTx/>
                        <a:buNone/>
                        <a:tabLst>
                          <a:tab pos="2971800" algn="ctr"/>
                          <a:tab pos="5943600" algn="r"/>
                        </a:tabLst>
                        <a:defRPr/>
                      </a:pPr>
                      <a:r>
                        <a:rPr lang="en-US" altLang="ja-JP" sz="14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10 per CU</a:t>
                      </a:r>
                      <a:endParaRPr lang="ja-JP" altLang="ja-JP" sz="14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r" defTabSz="755934" rtl="0" eaLnBrk="1" fontAlgn="auto" latinLnBrk="0" hangingPunct="1">
                        <a:lnSpc>
                          <a:spcPct val="100000"/>
                        </a:lnSpc>
                        <a:spcBef>
                          <a:spcPts val="0"/>
                        </a:spcBef>
                        <a:spcAft>
                          <a:spcPts val="0"/>
                        </a:spcAft>
                        <a:buClrTx/>
                        <a:buSzTx/>
                        <a:buFontTx/>
                        <a:buNone/>
                        <a:tabLst>
                          <a:tab pos="2971800" algn="ctr"/>
                          <a:tab pos="5943600" algn="r"/>
                        </a:tabLst>
                        <a:defRPr/>
                      </a:pPr>
                      <a:r>
                        <a:rPr lang="en-US" altLang="ja-JP" sz="1200" dirty="0">
                          <a:effectLst/>
                          <a:latin typeface="Calibri" panose="020F0502020204030204" pitchFamily="34" charset="0"/>
                          <a:ea typeface="ＭＳ 明朝" panose="02020609040205080304" pitchFamily="17" charset="-128"/>
                          <a:cs typeface="Times New Roman" panose="02020603050405020304" pitchFamily="18" charset="0"/>
                        </a:rPr>
                        <a:t>Depends on the number of CU</a:t>
                      </a:r>
                      <a:endParaRPr lang="ja-JP" altLang="ja-JP" sz="1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105486168"/>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35</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Casual workers/staff</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1 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lvl="0" indent="0" algn="r" defTabSz="685800" rtl="0" eaLnBrk="1" fontAlgn="auto" latinLnBrk="0" hangingPunct="1">
                        <a:lnSpc>
                          <a:spcPct val="100000"/>
                        </a:lnSpc>
                        <a:spcBef>
                          <a:spcPts val="0"/>
                        </a:spcBef>
                        <a:spcAft>
                          <a:spcPts val="0"/>
                        </a:spcAft>
                        <a:buClrTx/>
                        <a:buSzTx/>
                        <a:buFontTx/>
                        <a:buNone/>
                        <a:tabLst>
                          <a:tab pos="2971800" algn="ctr"/>
                          <a:tab pos="5943600" algn="r"/>
                        </a:tabLst>
                        <a:defRPr/>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Data is not available</a:t>
                      </a:r>
                      <a:endParaRPr lang="ja-JP" alt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N/A</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64024698"/>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36</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Other (specify)</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621715721"/>
                  </a:ext>
                </a:extLst>
              </a:tr>
            </a:tbl>
          </a:graphicData>
        </a:graphic>
      </p:graphicFrame>
    </p:spTree>
    <p:extLst>
      <p:ext uri="{BB962C8B-B14F-4D97-AF65-F5344CB8AC3E}">
        <p14:creationId xmlns:p14="http://schemas.microsoft.com/office/powerpoint/2010/main" val="39035013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2933602532"/>
              </p:ext>
            </p:extLst>
          </p:nvPr>
        </p:nvGraphicFramePr>
        <p:xfrm>
          <a:off x="185386" y="177617"/>
          <a:ext cx="7605478" cy="396240"/>
        </p:xfrm>
        <a:graphic>
          <a:graphicData uri="http://schemas.openxmlformats.org/drawingml/2006/table">
            <a:tbl>
              <a:tblPr firstRow="1" bandRow="1">
                <a:tableStyleId>{5C22544A-7EE6-4342-B048-85BDC9FD1C3A}</a:tableStyleId>
              </a:tblPr>
              <a:tblGrid>
                <a:gridCol w="7605478">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1.2.2 Availability of Health Workforce (Example) </a:t>
                      </a: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
        <p:nvSpPr>
          <p:cNvPr id="5" name="テキスト ボックス 4">
            <a:extLst>
              <a:ext uri="{FF2B5EF4-FFF2-40B4-BE49-F238E27FC236}">
                <a16:creationId xmlns:a16="http://schemas.microsoft.com/office/drawing/2014/main" id="{5F00BC61-8A16-44BD-908D-06A37C4C4A0E}"/>
              </a:ext>
            </a:extLst>
          </p:cNvPr>
          <p:cNvSpPr txBox="1"/>
          <p:nvPr/>
        </p:nvSpPr>
        <p:spPr>
          <a:xfrm>
            <a:off x="38100" y="619903"/>
            <a:ext cx="1473201" cy="369332"/>
          </a:xfrm>
          <a:prstGeom prst="rect">
            <a:avLst/>
          </a:prstGeom>
          <a:solidFill>
            <a:schemeClr val="accent4">
              <a:lumMod val="75000"/>
            </a:schemeClr>
          </a:solidFill>
        </p:spPr>
        <p:txBody>
          <a:bodyPr wrap="square" rtlCol="0">
            <a:spAutoFit/>
          </a:bodyPr>
          <a:lstStyle/>
          <a:p>
            <a:pPr defTabSz="914400">
              <a:defRPr/>
            </a:pPr>
            <a:r>
              <a:rPr kumimoji="1" lang="en-US" altLang="ja-JP" b="1" kern="0" dirty="0">
                <a:solidFill>
                  <a:prstClr val="white"/>
                </a:solidFill>
                <a:ea typeface="メイリオ" panose="020B0604030504040204" pitchFamily="50" charset="-128"/>
              </a:rPr>
              <a:t>For Level 2</a:t>
            </a:r>
            <a:endParaRPr kumimoji="1" lang="ja-JP" altLang="en-US" b="1" kern="0" dirty="0">
              <a:solidFill>
                <a:prstClr val="white"/>
              </a:solidFill>
              <a:ea typeface="メイリオ" panose="020B0604030504040204" pitchFamily="50" charset="-128"/>
            </a:endParaRPr>
          </a:p>
        </p:txBody>
      </p:sp>
      <p:graphicFrame>
        <p:nvGraphicFramePr>
          <p:cNvPr id="6" name="コンテンツ プレースホルダー 10">
            <a:extLst>
              <a:ext uri="{FF2B5EF4-FFF2-40B4-BE49-F238E27FC236}">
                <a16:creationId xmlns:a16="http://schemas.microsoft.com/office/drawing/2014/main" id="{559ACF8B-5BB4-48B8-9139-D0ED0E7FA50E}"/>
              </a:ext>
            </a:extLst>
          </p:cNvPr>
          <p:cNvGraphicFramePr>
            <a:graphicFrameLocks/>
          </p:cNvGraphicFramePr>
          <p:nvPr>
            <p:extLst>
              <p:ext uri="{D42A27DB-BD31-4B8C-83A1-F6EECF244321}">
                <p14:modId xmlns:p14="http://schemas.microsoft.com/office/powerpoint/2010/main" val="1458871454"/>
              </p:ext>
            </p:extLst>
          </p:nvPr>
        </p:nvGraphicFramePr>
        <p:xfrm>
          <a:off x="185386" y="1609189"/>
          <a:ext cx="5810498" cy="5120640"/>
        </p:xfrm>
        <a:graphic>
          <a:graphicData uri="http://schemas.openxmlformats.org/drawingml/2006/table">
            <a:tbl>
              <a:tblPr firstRow="1" firstCol="1" bandRow="1"/>
              <a:tblGrid>
                <a:gridCol w="441732">
                  <a:extLst>
                    <a:ext uri="{9D8B030D-6E8A-4147-A177-3AD203B41FA5}">
                      <a16:colId xmlns:a16="http://schemas.microsoft.com/office/drawing/2014/main" val="3879844096"/>
                    </a:ext>
                  </a:extLst>
                </a:gridCol>
                <a:gridCol w="2045480">
                  <a:extLst>
                    <a:ext uri="{9D8B030D-6E8A-4147-A177-3AD203B41FA5}">
                      <a16:colId xmlns:a16="http://schemas.microsoft.com/office/drawing/2014/main" val="610391710"/>
                    </a:ext>
                  </a:extLst>
                </a:gridCol>
                <a:gridCol w="891814">
                  <a:extLst>
                    <a:ext uri="{9D8B030D-6E8A-4147-A177-3AD203B41FA5}">
                      <a16:colId xmlns:a16="http://schemas.microsoft.com/office/drawing/2014/main" val="3424769234"/>
                    </a:ext>
                  </a:extLst>
                </a:gridCol>
                <a:gridCol w="1365590">
                  <a:extLst>
                    <a:ext uri="{9D8B030D-6E8A-4147-A177-3AD203B41FA5}">
                      <a16:colId xmlns:a16="http://schemas.microsoft.com/office/drawing/2014/main" val="2742207845"/>
                    </a:ext>
                  </a:extLst>
                </a:gridCol>
                <a:gridCol w="1065882">
                  <a:extLst>
                    <a:ext uri="{9D8B030D-6E8A-4147-A177-3AD203B41FA5}">
                      <a16:colId xmlns:a16="http://schemas.microsoft.com/office/drawing/2014/main" val="1564857511"/>
                    </a:ext>
                  </a:extLst>
                </a:gridCol>
              </a:tblGrid>
              <a:tr h="290466">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Staff cadres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Total number available</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85725"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Total number required</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Gap/Surplus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225155034"/>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1</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Consultants </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0 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0 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861638683"/>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2</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Medical officers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0 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636825639"/>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Dentists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503696339"/>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4</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Dental technologists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911866326"/>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5</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Public health officers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481326004"/>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6</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Pharmacists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374029833"/>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7</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Pharmacy technologists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683121152"/>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8</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Laboratory technologists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750823826"/>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9</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Orthopedic technologists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30818561"/>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10</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Nutritionists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33432146"/>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11</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Radiographers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17173927"/>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12</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Physiotherapists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707111295"/>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13</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Occupational therapists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496412031"/>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14</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Plaster technicians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450273846"/>
                  </a:ext>
                </a:extLst>
              </a:tr>
              <a:tr h="267316">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15</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Health records &amp; information officers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633905838"/>
                  </a:ext>
                </a:extLst>
              </a:tr>
              <a:tr h="17558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16</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Medical engineering technologists </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285413262"/>
                  </a:ext>
                </a:extLst>
              </a:tr>
              <a:tr h="187617">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17</a:t>
                      </a:r>
                      <a:endParaRPr lang="ja-JP" sz="140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Medical engineering technicians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182002412"/>
                  </a:ext>
                </a:extLst>
              </a:tr>
              <a:tr h="18793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18</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l">
                        <a:spcAft>
                          <a:spcPts val="0"/>
                        </a:spcAf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Mortuary attendants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206620215"/>
                  </a:ext>
                </a:extLst>
              </a:tr>
            </a:tbl>
          </a:graphicData>
        </a:graphic>
      </p:graphicFrame>
      <p:cxnSp>
        <p:nvCxnSpPr>
          <p:cNvPr id="7" name="直線矢印コネクタ 6">
            <a:extLst>
              <a:ext uri="{FF2B5EF4-FFF2-40B4-BE49-F238E27FC236}">
                <a16:creationId xmlns:a16="http://schemas.microsoft.com/office/drawing/2014/main" id="{99946F69-BB7E-4356-8582-C44AF9FFA8DD}"/>
              </a:ext>
            </a:extLst>
          </p:cNvPr>
          <p:cNvCxnSpPr/>
          <p:nvPr/>
        </p:nvCxnSpPr>
        <p:spPr>
          <a:xfrm>
            <a:off x="4300118" y="1407052"/>
            <a:ext cx="0" cy="202137"/>
          </a:xfrm>
          <a:prstGeom prst="straightConnector1">
            <a:avLst/>
          </a:prstGeom>
          <a:ln w="47625">
            <a:solidFill>
              <a:srgbClr val="C87D0E"/>
            </a:solidFill>
            <a:tailEnd type="triangle"/>
          </a:ln>
        </p:spPr>
        <p:style>
          <a:lnRef idx="1">
            <a:schemeClr val="accent1"/>
          </a:lnRef>
          <a:fillRef idx="0">
            <a:schemeClr val="accent1"/>
          </a:fillRef>
          <a:effectRef idx="0">
            <a:schemeClr val="accent1"/>
          </a:effectRef>
          <a:fontRef idx="minor">
            <a:schemeClr val="tx1"/>
          </a:fontRef>
        </p:style>
      </p:cxnSp>
      <p:sp>
        <p:nvSpPr>
          <p:cNvPr id="8" name="コンテンツ プレースホルダー 2">
            <a:extLst>
              <a:ext uri="{FF2B5EF4-FFF2-40B4-BE49-F238E27FC236}">
                <a16:creationId xmlns:a16="http://schemas.microsoft.com/office/drawing/2014/main" id="{40F7C953-CA7B-4525-8CBC-A6954D5B718F}"/>
              </a:ext>
            </a:extLst>
          </p:cNvPr>
          <p:cNvSpPr txBox="1">
            <a:spLocks/>
          </p:cNvSpPr>
          <p:nvPr/>
        </p:nvSpPr>
        <p:spPr>
          <a:xfrm>
            <a:off x="1682751" y="575027"/>
            <a:ext cx="4633666" cy="314267"/>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0" indent="0" algn="just">
              <a:lnSpc>
                <a:spcPct val="100000"/>
              </a:lnSpc>
              <a:buNone/>
            </a:pPr>
            <a:r>
              <a:rPr lang="en-US" altLang="ja-JP" sz="1600" dirty="0">
                <a:solidFill>
                  <a:schemeClr val="tx1"/>
                </a:solidFill>
                <a:cs typeface="Calibri" panose="020F0502020204030204" pitchFamily="34" charset="0"/>
              </a:rPr>
              <a:t>Level 2 HF uses data in the highlighted area as they are. This number can be updated if there is any update on the national guideline. </a:t>
            </a:r>
            <a:endParaRPr lang="ja-JP" altLang="en-US" sz="1600" dirty="0">
              <a:solidFill>
                <a:schemeClr val="tx1"/>
              </a:solidFill>
              <a:cs typeface="Calibri" panose="020F0502020204030204" pitchFamily="34" charset="0"/>
            </a:endParaRPr>
          </a:p>
        </p:txBody>
      </p:sp>
      <p:graphicFrame>
        <p:nvGraphicFramePr>
          <p:cNvPr id="9" name="コンテンツ プレースホルダー 10">
            <a:extLst>
              <a:ext uri="{FF2B5EF4-FFF2-40B4-BE49-F238E27FC236}">
                <a16:creationId xmlns:a16="http://schemas.microsoft.com/office/drawing/2014/main" id="{559ACF8B-5BB4-48B8-9139-D0ED0E7FA50E}"/>
              </a:ext>
            </a:extLst>
          </p:cNvPr>
          <p:cNvGraphicFramePr>
            <a:graphicFrameLocks/>
          </p:cNvGraphicFramePr>
          <p:nvPr>
            <p:extLst>
              <p:ext uri="{D42A27DB-BD31-4B8C-83A1-F6EECF244321}">
                <p14:modId xmlns:p14="http://schemas.microsoft.com/office/powerpoint/2010/main" val="3116285811"/>
              </p:ext>
            </p:extLst>
          </p:nvPr>
        </p:nvGraphicFramePr>
        <p:xfrm>
          <a:off x="6322766" y="1182469"/>
          <a:ext cx="5742235" cy="5486400"/>
        </p:xfrm>
        <a:graphic>
          <a:graphicData uri="http://schemas.openxmlformats.org/drawingml/2006/table">
            <a:tbl>
              <a:tblPr firstRow="1" firstCol="1" bandRow="1"/>
              <a:tblGrid>
                <a:gridCol w="436542">
                  <a:extLst>
                    <a:ext uri="{9D8B030D-6E8A-4147-A177-3AD203B41FA5}">
                      <a16:colId xmlns:a16="http://schemas.microsoft.com/office/drawing/2014/main" val="3879844096"/>
                    </a:ext>
                  </a:extLst>
                </a:gridCol>
                <a:gridCol w="2021449">
                  <a:extLst>
                    <a:ext uri="{9D8B030D-6E8A-4147-A177-3AD203B41FA5}">
                      <a16:colId xmlns:a16="http://schemas.microsoft.com/office/drawing/2014/main" val="610391710"/>
                    </a:ext>
                  </a:extLst>
                </a:gridCol>
                <a:gridCol w="881337">
                  <a:extLst>
                    <a:ext uri="{9D8B030D-6E8A-4147-A177-3AD203B41FA5}">
                      <a16:colId xmlns:a16="http://schemas.microsoft.com/office/drawing/2014/main" val="3424769234"/>
                    </a:ext>
                  </a:extLst>
                </a:gridCol>
                <a:gridCol w="1349547">
                  <a:extLst>
                    <a:ext uri="{9D8B030D-6E8A-4147-A177-3AD203B41FA5}">
                      <a16:colId xmlns:a16="http://schemas.microsoft.com/office/drawing/2014/main" val="2742207845"/>
                    </a:ext>
                  </a:extLst>
                </a:gridCol>
                <a:gridCol w="1053360">
                  <a:extLst>
                    <a:ext uri="{9D8B030D-6E8A-4147-A177-3AD203B41FA5}">
                      <a16:colId xmlns:a16="http://schemas.microsoft.com/office/drawing/2014/main" val="1564857511"/>
                    </a:ext>
                  </a:extLst>
                </a:gridCol>
              </a:tblGrid>
              <a:tr h="290466">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Staff cadres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Total number available</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85725"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Total number required</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Gap/Surplus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225155034"/>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19</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algn="l">
                        <a:spcAft>
                          <a:spcPts val="0"/>
                        </a:spcAf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Drivers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67720712"/>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20</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algn="l">
                        <a:spcAft>
                          <a:spcPts val="0"/>
                        </a:spcAf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Accountants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137800786"/>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21</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algn="l">
                        <a:spcAft>
                          <a:spcPts val="0"/>
                        </a:spcAf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Administrators</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504996941"/>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22</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Clinical officers (specialists)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115198339"/>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23</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Clinical officers (general)</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374597751"/>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24</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Nursing staff (KRCHNs)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769148604"/>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25</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Nursing staff (KECHN)</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4</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517726487"/>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26</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Laboratory technicians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37823883"/>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27</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Community oral health officers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-2</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568862836"/>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28 </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Secretarial staff/clerks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36563494"/>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29</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Attendants/nurse aids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0 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0 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947569244"/>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30</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Cooks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907390230"/>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31</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Cleaners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825236073"/>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32</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Security</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201801498"/>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33</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Community health extension workers (PHT’s, social workers, etc.)</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0</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2 per CU</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indent="0" algn="r">
                        <a:spcAft>
                          <a:spcPts val="0"/>
                        </a:spcAft>
                        <a:tabLst>
                          <a:tab pos="2971800" algn="ctr"/>
                          <a:tab pos="5943600" algn="r"/>
                        </a:tabLst>
                      </a:pPr>
                      <a:r>
                        <a:rPr lang="en-US" altLang="ja-JP" sz="1200" dirty="0">
                          <a:effectLst/>
                          <a:latin typeface="Calibri" panose="020F0502020204030204" pitchFamily="34" charset="0"/>
                          <a:ea typeface="ＭＳ 明朝" panose="02020609040205080304" pitchFamily="17" charset="-128"/>
                          <a:cs typeface="Times New Roman" panose="02020603050405020304" pitchFamily="18" charset="0"/>
                        </a:rPr>
                        <a:t>Depends on the number of CU</a:t>
                      </a:r>
                      <a:endParaRPr lang="ja-JP" altLang="ja-JP" sz="1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761529180"/>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34</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Community health workers</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lvl="0" indent="0" algn="r" defTabSz="685800" rtl="0" eaLnBrk="1" fontAlgn="auto" latinLnBrk="0" hangingPunct="1">
                        <a:lnSpc>
                          <a:spcPct val="100000"/>
                        </a:lnSpc>
                        <a:spcBef>
                          <a:spcPts val="0"/>
                        </a:spcBef>
                        <a:spcAft>
                          <a:spcPts val="0"/>
                        </a:spcAft>
                        <a:buClrTx/>
                        <a:buSzTx/>
                        <a:buFontTx/>
                        <a:buNone/>
                        <a:tabLst>
                          <a:tab pos="2971800" algn="ctr"/>
                          <a:tab pos="5943600" algn="r"/>
                        </a:tabLst>
                        <a:defRPr/>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10 per CU</a:t>
                      </a:r>
                      <a:endParaRPr lang="ja-JP" alt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r" defTabSz="755934" rtl="0" eaLnBrk="1" fontAlgn="auto" latinLnBrk="0" hangingPunct="1">
                        <a:lnSpc>
                          <a:spcPct val="100000"/>
                        </a:lnSpc>
                        <a:spcBef>
                          <a:spcPts val="0"/>
                        </a:spcBef>
                        <a:spcAft>
                          <a:spcPts val="0"/>
                        </a:spcAft>
                        <a:buClrTx/>
                        <a:buSzTx/>
                        <a:buFontTx/>
                        <a:buNone/>
                        <a:tabLst>
                          <a:tab pos="2971800" algn="ctr"/>
                          <a:tab pos="5943600" algn="r"/>
                        </a:tabLst>
                        <a:defRPr/>
                      </a:pPr>
                      <a:r>
                        <a:rPr lang="en-US" altLang="ja-JP" sz="1200" dirty="0">
                          <a:effectLst/>
                          <a:latin typeface="Calibri" panose="020F0502020204030204" pitchFamily="34" charset="0"/>
                          <a:ea typeface="ＭＳ 明朝" panose="02020609040205080304" pitchFamily="17" charset="-128"/>
                          <a:cs typeface="Times New Roman" panose="02020603050405020304" pitchFamily="18" charset="0"/>
                        </a:rPr>
                        <a:t>Depends on the number of CU</a:t>
                      </a:r>
                      <a:endParaRPr lang="ja-JP" altLang="ja-JP" sz="1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758614605"/>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35</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Casual workers/staff</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lvl="0" indent="0" algn="r" defTabSz="685800" rtl="0" eaLnBrk="1" fontAlgn="auto" latinLnBrk="0" hangingPunct="1">
                        <a:lnSpc>
                          <a:spcPct val="100000"/>
                        </a:lnSpc>
                        <a:spcBef>
                          <a:spcPts val="0"/>
                        </a:spcBef>
                        <a:spcAft>
                          <a:spcPts val="0"/>
                        </a:spcAft>
                        <a:buClrTx/>
                        <a:buSzTx/>
                        <a:buFontTx/>
                        <a:buNone/>
                        <a:tabLst>
                          <a:tab pos="2971800" algn="ctr"/>
                          <a:tab pos="5943600" algn="r"/>
                        </a:tabLst>
                        <a:defRPr/>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Data is not available</a:t>
                      </a:r>
                      <a:endParaRPr lang="ja-JP" alt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altLang="ja-JP" sz="1400" dirty="0">
                          <a:effectLst/>
                          <a:latin typeface="Calibri" panose="020F0502020204030204" pitchFamily="34" charset="0"/>
                          <a:ea typeface="ＭＳ 明朝" panose="02020609040205080304" pitchFamily="17" charset="-128"/>
                          <a:cs typeface="Times New Roman" panose="02020603050405020304" pitchFamily="18" charset="0"/>
                        </a:rPr>
                        <a:t>N/A</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008116135"/>
                  </a:ext>
                </a:extLst>
              </a:tr>
              <a:tr h="187939">
                <a:tc>
                  <a:txBody>
                    <a:bodyPr/>
                    <a:lstStyle/>
                    <a:p>
                      <a:pPr algn="ctr">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36</a:t>
                      </a:r>
                      <a:endParaRPr lang="ja-JP" sz="1400" dirty="0">
                        <a:effectLst/>
                        <a:latin typeface="Times New Roman" panose="02020603050405020304" pitchFamily="18" charset="0"/>
                        <a:ea typeface="ＭＳ 明朝" panose="02020609040205080304" pitchFamily="17" charset="-128"/>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l">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Other (specify)</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lvl="0" indent="0" algn="r" defTabSz="685800" rtl="0" eaLnBrk="1" fontAlgn="auto" latinLnBrk="0" hangingPunct="1">
                        <a:lnSpc>
                          <a:spcPct val="100000"/>
                        </a:lnSpc>
                        <a:spcBef>
                          <a:spcPts val="0"/>
                        </a:spcBef>
                        <a:spcAft>
                          <a:spcPts val="0"/>
                        </a:spcAft>
                        <a:buClrTx/>
                        <a:buSzTx/>
                        <a:buFontTx/>
                        <a:buNone/>
                        <a:tabLst>
                          <a:tab pos="2971800" algn="ctr"/>
                          <a:tab pos="5943600" algn="r"/>
                        </a:tabLst>
                        <a:defRPr/>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indent="228600" algn="r">
                        <a:spcAft>
                          <a:spcPts val="0"/>
                        </a:spcAft>
                        <a:tabLst>
                          <a:tab pos="2971800" algn="ctr"/>
                          <a:tab pos="5943600" algn="r"/>
                        </a:tabLst>
                      </a:pPr>
                      <a:r>
                        <a:rPr lang="en-US" sz="14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17279" marR="172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72391984"/>
                  </a:ext>
                </a:extLst>
              </a:tr>
            </a:tbl>
          </a:graphicData>
        </a:graphic>
      </p:graphicFrame>
    </p:spTree>
    <p:extLst>
      <p:ext uri="{BB962C8B-B14F-4D97-AF65-F5344CB8AC3E}">
        <p14:creationId xmlns:p14="http://schemas.microsoft.com/office/powerpoint/2010/main" val="913373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4102997920"/>
              </p:ext>
            </p:extLst>
          </p:nvPr>
        </p:nvGraphicFramePr>
        <p:xfrm>
          <a:off x="137627" y="73069"/>
          <a:ext cx="7605478" cy="396240"/>
        </p:xfrm>
        <a:graphic>
          <a:graphicData uri="http://schemas.openxmlformats.org/drawingml/2006/table">
            <a:tbl>
              <a:tblPr firstRow="1" bandRow="1">
                <a:tableStyleId>{5C22544A-7EE6-4342-B048-85BDC9FD1C3A}</a:tableStyleId>
              </a:tblPr>
              <a:tblGrid>
                <a:gridCol w="7605478">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1.2.3 Health Commodities, Supplies and Products</a:t>
                      </a: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
        <p:nvSpPr>
          <p:cNvPr id="24" name="正方形/長方形 23">
            <a:extLst>
              <a:ext uri="{FF2B5EF4-FFF2-40B4-BE49-F238E27FC236}">
                <a16:creationId xmlns:a16="http://schemas.microsoft.com/office/drawing/2014/main" id="{BC5407F1-A5A6-419A-AD9C-6EE7E6A4F174}"/>
              </a:ext>
            </a:extLst>
          </p:cNvPr>
          <p:cNvSpPr/>
          <p:nvPr/>
        </p:nvSpPr>
        <p:spPr>
          <a:xfrm>
            <a:off x="88901" y="424793"/>
            <a:ext cx="12001500" cy="6380360"/>
          </a:xfrm>
          <a:prstGeom prst="rect">
            <a:avLst/>
          </a:prstGeom>
          <a:solidFill>
            <a:schemeClr val="accent4">
              <a:lumMod val="20000"/>
              <a:lumOff val="80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000" dirty="0">
              <a:solidFill>
                <a:schemeClr val="tx1"/>
              </a:solidFill>
              <a:latin typeface="Calibri "/>
            </a:endParaRPr>
          </a:p>
          <a:p>
            <a:endParaRPr kumimoji="1" lang="en-US" altLang="ja-JP" sz="1000" dirty="0">
              <a:solidFill>
                <a:schemeClr val="tx1"/>
              </a:solidFill>
              <a:latin typeface="Calibri "/>
            </a:endParaRPr>
          </a:p>
        </p:txBody>
      </p:sp>
      <p:graphicFrame>
        <p:nvGraphicFramePr>
          <p:cNvPr id="25" name="コンテンツ プレースホルダー 4">
            <a:extLst>
              <a:ext uri="{FF2B5EF4-FFF2-40B4-BE49-F238E27FC236}">
                <a16:creationId xmlns:a16="http://schemas.microsoft.com/office/drawing/2014/main" id="{0285D93A-0AEB-46A3-8000-F200B4D1A288}"/>
              </a:ext>
            </a:extLst>
          </p:cNvPr>
          <p:cNvGraphicFramePr>
            <a:graphicFrameLocks/>
          </p:cNvGraphicFramePr>
          <p:nvPr>
            <p:extLst>
              <p:ext uri="{D42A27DB-BD31-4B8C-83A1-F6EECF244321}">
                <p14:modId xmlns:p14="http://schemas.microsoft.com/office/powerpoint/2010/main" val="2495688013"/>
              </p:ext>
            </p:extLst>
          </p:nvPr>
        </p:nvGraphicFramePr>
        <p:xfrm>
          <a:off x="767374" y="544615"/>
          <a:ext cx="9392626" cy="5477058"/>
        </p:xfrm>
        <a:graphic>
          <a:graphicData uri="http://schemas.openxmlformats.org/drawingml/2006/table">
            <a:tbl>
              <a:tblPr firstRow="1" firstCol="1" bandRow="1"/>
              <a:tblGrid>
                <a:gridCol w="3468597">
                  <a:extLst>
                    <a:ext uri="{9D8B030D-6E8A-4147-A177-3AD203B41FA5}">
                      <a16:colId xmlns:a16="http://schemas.microsoft.com/office/drawing/2014/main" val="2124341404"/>
                    </a:ext>
                  </a:extLst>
                </a:gridCol>
                <a:gridCol w="1790675">
                  <a:extLst>
                    <a:ext uri="{9D8B030D-6E8A-4147-A177-3AD203B41FA5}">
                      <a16:colId xmlns:a16="http://schemas.microsoft.com/office/drawing/2014/main" val="2016989215"/>
                    </a:ext>
                  </a:extLst>
                </a:gridCol>
                <a:gridCol w="2109017">
                  <a:extLst>
                    <a:ext uri="{9D8B030D-6E8A-4147-A177-3AD203B41FA5}">
                      <a16:colId xmlns:a16="http://schemas.microsoft.com/office/drawing/2014/main" val="1592740205"/>
                    </a:ext>
                  </a:extLst>
                </a:gridCol>
                <a:gridCol w="2024337">
                  <a:extLst>
                    <a:ext uri="{9D8B030D-6E8A-4147-A177-3AD203B41FA5}">
                      <a16:colId xmlns:a16="http://schemas.microsoft.com/office/drawing/2014/main" val="1135477521"/>
                    </a:ext>
                  </a:extLst>
                </a:gridCol>
              </a:tblGrid>
              <a:tr h="48180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Commodities</a:t>
                      </a:r>
                      <a:endParaRPr lang="ja-JP" sz="14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Allocation (</a:t>
                      </a:r>
                      <a:r>
                        <a:rPr lang="en-US" sz="1400" b="1" dirty="0" err="1">
                          <a:effectLst/>
                          <a:latin typeface="+mn-lt"/>
                          <a:ea typeface="ＭＳ 明朝" panose="02020609040205080304" pitchFamily="17" charset="-128"/>
                          <a:cs typeface="Times New Roman" panose="02020603050405020304" pitchFamily="18" charset="0"/>
                        </a:rPr>
                        <a:t>Ksh</a:t>
                      </a:r>
                      <a:r>
                        <a:rPr lang="en-US" sz="1400" b="1" dirty="0">
                          <a:effectLst/>
                          <a:latin typeface="+mn-lt"/>
                          <a:ea typeface="ＭＳ 明朝" panose="02020609040205080304" pitchFamily="17" charset="-128"/>
                          <a:cs typeface="Times New Roman" panose="02020603050405020304" pitchFamily="18" charset="0"/>
                        </a:rPr>
                        <a:t>)</a:t>
                      </a:r>
                    </a:p>
                    <a:p>
                      <a:pPr marL="0" indent="0"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 in last FY</a:t>
                      </a:r>
                      <a:endParaRPr lang="ja-JP" sz="14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Actual requirements</a:t>
                      </a:r>
                      <a:endParaRPr lang="ja-JP" sz="14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Gap/Surplus</a:t>
                      </a:r>
                      <a:endParaRPr lang="ja-JP" sz="14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156366128"/>
                  </a:ext>
                </a:extLst>
              </a:tr>
              <a:tr h="48223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Pharmaceuticals supplies</a:t>
                      </a:r>
                    </a:p>
                    <a:p>
                      <a:pPr marL="0" indent="0">
                        <a:spcAft>
                          <a:spcPts val="0"/>
                        </a:spcAft>
                        <a:tabLst>
                          <a:tab pos="2971800" algn="ctr"/>
                          <a:tab pos="5943600" algn="r"/>
                        </a:tabLst>
                      </a:pP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a:effectLst/>
                          <a:latin typeface="+mn-lt"/>
                          <a:ea typeface="ＭＳ 明朝" panose="02020609040205080304" pitchFamily="17" charset="-128"/>
                          <a:cs typeface="Times New Roman" panose="02020603050405020304" pitchFamily="18" charset="0"/>
                        </a:rPr>
                        <a:t> </a:t>
                      </a:r>
                      <a:endParaRPr lang="ja-JP" sz="120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396002076"/>
                  </a:ext>
                </a:extLst>
              </a:tr>
              <a:tr h="61946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Non-pharmaceutical supplies</a:t>
                      </a:r>
                    </a:p>
                    <a:p>
                      <a:pPr marL="0" indent="0">
                        <a:spcAft>
                          <a:spcPts val="0"/>
                        </a:spcAft>
                        <a:tabLst>
                          <a:tab pos="2971800" algn="ctr"/>
                          <a:tab pos="5943600" algn="r"/>
                        </a:tabLst>
                      </a:pPr>
                      <a:endParaRPr lang="en-US" sz="1200" dirty="0">
                        <a:effectLst/>
                        <a:latin typeface="+mn-lt"/>
                        <a:ea typeface="ＭＳ 明朝" panose="02020609040205080304" pitchFamily="17" charset="-128"/>
                        <a:cs typeface="Times New Roman" panose="02020603050405020304" pitchFamily="18" charset="0"/>
                      </a:endParaRPr>
                    </a:p>
                    <a:p>
                      <a:pPr marL="0" indent="0">
                        <a:spcAft>
                          <a:spcPts val="0"/>
                        </a:spcAft>
                        <a:tabLst>
                          <a:tab pos="2971800" algn="ctr"/>
                          <a:tab pos="5943600" algn="r"/>
                        </a:tabLst>
                      </a:pPr>
                      <a:endParaRPr lang="en-US" alt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925002097"/>
                  </a:ext>
                </a:extLst>
              </a:tr>
              <a:tr h="61946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Medical equipment and technologies</a:t>
                      </a:r>
                    </a:p>
                    <a:p>
                      <a:pPr marL="0" indent="0">
                        <a:spcAft>
                          <a:spcPts val="0"/>
                        </a:spcAft>
                        <a:tabLst>
                          <a:tab pos="2971800" algn="ctr"/>
                          <a:tab pos="5943600" algn="r"/>
                        </a:tabLst>
                      </a:pPr>
                      <a:endParaRPr lang="en-US" altLang="ja-JP" sz="1200" dirty="0">
                        <a:effectLst/>
                        <a:latin typeface="+mn-lt"/>
                        <a:ea typeface="ＭＳ 明朝" panose="02020609040205080304" pitchFamily="17" charset="-128"/>
                        <a:cs typeface="Times New Roman" panose="02020603050405020304" pitchFamily="18" charset="0"/>
                      </a:endParaRPr>
                    </a:p>
                    <a:p>
                      <a:pPr marL="0" indent="0">
                        <a:spcAft>
                          <a:spcPts val="0"/>
                        </a:spcAft>
                        <a:tabLst>
                          <a:tab pos="2971800" algn="ctr"/>
                          <a:tab pos="5943600" algn="r"/>
                        </a:tabLst>
                      </a:pP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12875453"/>
                  </a:ext>
                </a:extLst>
              </a:tr>
              <a:tr h="61946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Environmental/Public health supplies</a:t>
                      </a:r>
                    </a:p>
                    <a:p>
                      <a:pPr marL="0" indent="0">
                        <a:spcAft>
                          <a:spcPts val="0"/>
                        </a:spcAft>
                        <a:tabLst>
                          <a:tab pos="2971800" algn="ctr"/>
                          <a:tab pos="5943600" algn="r"/>
                        </a:tabLst>
                      </a:pPr>
                      <a:endParaRPr lang="en-US" sz="1200" dirty="0">
                        <a:effectLst/>
                        <a:latin typeface="+mn-lt"/>
                        <a:ea typeface="ＭＳ 明朝" panose="02020609040205080304" pitchFamily="17" charset="-128"/>
                        <a:cs typeface="Times New Roman" panose="02020603050405020304" pitchFamily="18" charset="0"/>
                      </a:endParaRPr>
                    </a:p>
                    <a:p>
                      <a:pPr marL="0" indent="0">
                        <a:spcAft>
                          <a:spcPts val="0"/>
                        </a:spcAft>
                        <a:tabLst>
                          <a:tab pos="2971800" algn="ctr"/>
                          <a:tab pos="5943600" algn="r"/>
                        </a:tabLst>
                      </a:pPr>
                      <a:endParaRPr lang="en-US" altLang="ja-JP" sz="1200" dirty="0">
                        <a:effectLst/>
                        <a:latin typeface="+mn-lt"/>
                        <a:ea typeface="ＭＳ 明朝" panose="02020609040205080304" pitchFamily="17" charset="-128"/>
                        <a:cs typeface="Times New Roman" panose="02020603050405020304" pitchFamily="18" charset="0"/>
                      </a:endParaRPr>
                    </a:p>
                    <a:p>
                      <a:pPr marL="0" indent="0">
                        <a:spcAft>
                          <a:spcPts val="0"/>
                        </a:spcAft>
                        <a:tabLst>
                          <a:tab pos="2971800" algn="ctr"/>
                          <a:tab pos="5943600" algn="r"/>
                        </a:tabLst>
                      </a:pP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374867891"/>
                  </a:ext>
                </a:extLst>
              </a:tr>
              <a:tr h="61946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Other medical supplies (oxygen, etc.)</a:t>
                      </a:r>
                    </a:p>
                    <a:p>
                      <a:pPr marL="0" indent="0">
                        <a:spcAft>
                          <a:spcPts val="0"/>
                        </a:spcAft>
                        <a:tabLst>
                          <a:tab pos="2971800" algn="ctr"/>
                          <a:tab pos="5943600" algn="r"/>
                        </a:tabLst>
                      </a:pPr>
                      <a:endParaRPr lang="en-US" altLang="ja-JP" sz="1200" dirty="0">
                        <a:effectLst/>
                        <a:latin typeface="+mn-lt"/>
                        <a:ea typeface="ＭＳ 明朝" panose="02020609040205080304" pitchFamily="17" charset="-128"/>
                        <a:cs typeface="Times New Roman" panose="02020603050405020304" pitchFamily="18" charset="0"/>
                      </a:endParaRPr>
                    </a:p>
                    <a:p>
                      <a:pPr marL="0" indent="0">
                        <a:spcAft>
                          <a:spcPts val="0"/>
                        </a:spcAft>
                        <a:tabLst>
                          <a:tab pos="2971800" algn="ctr"/>
                          <a:tab pos="5943600" algn="r"/>
                        </a:tabLst>
                      </a:pP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75617253"/>
                  </a:ext>
                </a:extLst>
              </a:tr>
              <a:tr h="61946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Patient food</a:t>
                      </a:r>
                    </a:p>
                    <a:p>
                      <a:pPr marL="0" indent="0">
                        <a:spcAft>
                          <a:spcPts val="0"/>
                        </a:spcAft>
                        <a:tabLst>
                          <a:tab pos="2971800" algn="ctr"/>
                          <a:tab pos="5943600" algn="r"/>
                        </a:tabLst>
                      </a:pPr>
                      <a:endParaRPr lang="en-US" sz="1200" dirty="0">
                        <a:effectLst/>
                        <a:latin typeface="+mn-lt"/>
                        <a:ea typeface="ＭＳ 明朝" panose="02020609040205080304" pitchFamily="17" charset="-128"/>
                        <a:cs typeface="Times New Roman" panose="02020603050405020304" pitchFamily="18" charset="0"/>
                      </a:endParaRPr>
                    </a:p>
                    <a:p>
                      <a:pPr marL="0" indent="0">
                        <a:spcAft>
                          <a:spcPts val="0"/>
                        </a:spcAft>
                        <a:tabLst>
                          <a:tab pos="2971800" algn="ctr"/>
                          <a:tab pos="5943600" algn="r"/>
                        </a:tabLst>
                      </a:pP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a:effectLst/>
                          <a:latin typeface="+mn-lt"/>
                          <a:ea typeface="ＭＳ 明朝" panose="02020609040205080304" pitchFamily="17" charset="-128"/>
                          <a:cs typeface="Times New Roman" panose="02020603050405020304" pitchFamily="18" charset="0"/>
                        </a:rPr>
                        <a:t> </a:t>
                      </a:r>
                      <a:endParaRPr lang="ja-JP" sz="120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255334820"/>
                  </a:ext>
                </a:extLst>
              </a:tr>
              <a:tr h="59599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Fuel and lubricants</a:t>
                      </a:r>
                    </a:p>
                    <a:p>
                      <a:pPr marL="0" indent="0">
                        <a:spcAft>
                          <a:spcPts val="0"/>
                        </a:spcAft>
                        <a:tabLst>
                          <a:tab pos="2971800" algn="ctr"/>
                          <a:tab pos="5943600" algn="r"/>
                        </a:tabLst>
                      </a:pPr>
                      <a:endParaRPr lang="en-US" alt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a:effectLst/>
                          <a:latin typeface="+mn-lt"/>
                          <a:ea typeface="ＭＳ 明朝" panose="02020609040205080304" pitchFamily="17" charset="-128"/>
                          <a:cs typeface="Times New Roman" panose="02020603050405020304" pitchFamily="18" charset="0"/>
                        </a:rPr>
                        <a:t> </a:t>
                      </a:r>
                      <a:endParaRPr lang="ja-JP" sz="120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393410028"/>
                  </a:ext>
                </a:extLst>
              </a:tr>
              <a:tr h="46672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Other fuels: cooking gas, charcoal, firewood</a:t>
                      </a: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a:effectLst/>
                          <a:latin typeface="+mn-lt"/>
                          <a:ea typeface="ＭＳ 明朝" panose="02020609040205080304" pitchFamily="17" charset="-128"/>
                          <a:cs typeface="Times New Roman" panose="02020603050405020304" pitchFamily="18" charset="0"/>
                        </a:rPr>
                        <a:t> </a:t>
                      </a:r>
                      <a:endParaRPr lang="ja-JP" sz="120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200" dirty="0">
                          <a:effectLst/>
                          <a:latin typeface="+mn-lt"/>
                          <a:ea typeface="ＭＳ 明朝" panose="02020609040205080304" pitchFamily="17" charset="-128"/>
                          <a:cs typeface="Times New Roman" panose="02020603050405020304" pitchFamily="18" charset="0"/>
                        </a:rPr>
                        <a:t> </a:t>
                      </a:r>
                      <a:endParaRPr lang="ja-JP" sz="12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14810574"/>
                  </a:ext>
                </a:extLst>
              </a:tr>
              <a:tr h="24090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400" b="1" dirty="0">
                          <a:effectLst/>
                          <a:latin typeface="+mn-lt"/>
                          <a:ea typeface="ＭＳ 明朝" panose="02020609040205080304" pitchFamily="17" charset="-128"/>
                          <a:cs typeface="Times New Roman" panose="02020603050405020304" pitchFamily="18" charset="0"/>
                        </a:rPr>
                        <a:t>Total</a:t>
                      </a:r>
                      <a:endParaRPr lang="ja-JP" sz="14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a:t>
                      </a:r>
                      <a:endParaRPr lang="ja-JP" sz="14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400">
                          <a:effectLst/>
                          <a:latin typeface="+mn-lt"/>
                          <a:ea typeface="ＭＳ 明朝" panose="02020609040205080304" pitchFamily="17" charset="-128"/>
                          <a:cs typeface="Times New Roman" panose="02020603050405020304" pitchFamily="18" charset="0"/>
                        </a:rPr>
                        <a:t> </a:t>
                      </a:r>
                      <a:endParaRPr lang="ja-JP" sz="140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400" dirty="0">
                          <a:effectLst/>
                          <a:latin typeface="+mn-lt"/>
                          <a:ea typeface="ＭＳ 明朝" panose="02020609040205080304" pitchFamily="17" charset="-128"/>
                          <a:cs typeface="Times New Roman" panose="02020603050405020304" pitchFamily="18" charset="0"/>
                        </a:rPr>
                        <a:t> </a:t>
                      </a:r>
                      <a:endParaRPr lang="ja-JP" sz="14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115752985"/>
                  </a:ext>
                </a:extLst>
              </a:tr>
            </a:tbl>
          </a:graphicData>
        </a:graphic>
      </p:graphicFrame>
      <p:sp>
        <p:nvSpPr>
          <p:cNvPr id="26" name="テキスト ボックス 25">
            <a:extLst>
              <a:ext uri="{FF2B5EF4-FFF2-40B4-BE49-F238E27FC236}">
                <a16:creationId xmlns:a16="http://schemas.microsoft.com/office/drawing/2014/main" id="{CB6934FC-B9C1-410A-B00E-F344E3806BA8}"/>
              </a:ext>
            </a:extLst>
          </p:cNvPr>
          <p:cNvSpPr txBox="1"/>
          <p:nvPr/>
        </p:nvSpPr>
        <p:spPr>
          <a:xfrm>
            <a:off x="4627478" y="6191649"/>
            <a:ext cx="4475495" cy="584775"/>
          </a:xfrm>
          <a:prstGeom prst="rect">
            <a:avLst/>
          </a:prstGeom>
          <a:noFill/>
          <a:ln>
            <a:solidFill>
              <a:schemeClr val="accent2"/>
            </a:solidFill>
            <a:prstDash val="dash"/>
          </a:ln>
        </p:spPr>
        <p:txBody>
          <a:bodyPr wrap="square" rtlCol="0">
            <a:spAutoFit/>
          </a:bodyPr>
          <a:lstStyle/>
          <a:p>
            <a:pPr algn="just"/>
            <a:r>
              <a:rPr kumimoji="1" lang="en-US" altLang="ja-JP" sz="1600" dirty="0">
                <a:solidFill>
                  <a:prstClr val="black"/>
                </a:solidFill>
                <a:ea typeface="メイリオ" panose="020B0604030504040204" pitchFamily="50" charset="-128"/>
              </a:rPr>
              <a:t>Get</a:t>
            </a:r>
            <a:r>
              <a:rPr kumimoji="1" lang="ja-JP" altLang="en-US" sz="1600" dirty="0">
                <a:solidFill>
                  <a:prstClr val="black"/>
                </a:solidFill>
                <a:ea typeface="メイリオ" panose="020B0604030504040204" pitchFamily="50" charset="-128"/>
              </a:rPr>
              <a:t> </a:t>
            </a:r>
            <a:r>
              <a:rPr kumimoji="1" lang="en-US" altLang="ja-JP" sz="1600" dirty="0">
                <a:solidFill>
                  <a:prstClr val="black"/>
                </a:solidFill>
                <a:ea typeface="メイリオ" panose="020B0604030504040204" pitchFamily="50" charset="-128"/>
              </a:rPr>
              <a:t>information</a:t>
            </a:r>
            <a:r>
              <a:rPr kumimoji="1" lang="ja-JP" altLang="en-US" sz="1600" dirty="0">
                <a:solidFill>
                  <a:prstClr val="black"/>
                </a:solidFill>
                <a:ea typeface="メイリオ" panose="020B0604030504040204" pitchFamily="50" charset="-128"/>
              </a:rPr>
              <a:t> </a:t>
            </a:r>
            <a:r>
              <a:rPr kumimoji="1" lang="en-US" altLang="ja-JP" sz="1600" dirty="0">
                <a:solidFill>
                  <a:prstClr val="black"/>
                </a:solidFill>
                <a:ea typeface="メイリオ" panose="020B0604030504040204" pitchFamily="50" charset="-128"/>
              </a:rPr>
              <a:t>from</a:t>
            </a:r>
            <a:r>
              <a:rPr kumimoji="1" lang="ja-JP" altLang="en-US" sz="1600" dirty="0">
                <a:solidFill>
                  <a:prstClr val="black"/>
                </a:solidFill>
                <a:ea typeface="メイリオ" panose="020B0604030504040204" pitchFamily="50" charset="-128"/>
              </a:rPr>
              <a:t> </a:t>
            </a:r>
            <a:r>
              <a:rPr kumimoji="1" lang="en-US" altLang="ja-JP" sz="1600" dirty="0">
                <a:solidFill>
                  <a:prstClr val="black"/>
                </a:solidFill>
                <a:ea typeface="メイリオ" panose="020B0604030504040204" pitchFamily="50" charset="-128"/>
              </a:rPr>
              <a:t>HF’s AWP for FY(X-1). If you do not have, you just write “NA”. </a:t>
            </a:r>
            <a:r>
              <a:rPr kumimoji="1" lang="ja-JP" altLang="en-US" sz="1600" dirty="0">
                <a:solidFill>
                  <a:prstClr val="black"/>
                </a:solidFill>
                <a:ea typeface="メイリオ" panose="020B0604030504040204" pitchFamily="50" charset="-128"/>
              </a:rPr>
              <a:t>  </a:t>
            </a:r>
          </a:p>
        </p:txBody>
      </p:sp>
      <p:sp>
        <p:nvSpPr>
          <p:cNvPr id="27" name="四角形: 角を丸くする 75">
            <a:extLst>
              <a:ext uri="{FF2B5EF4-FFF2-40B4-BE49-F238E27FC236}">
                <a16:creationId xmlns:a16="http://schemas.microsoft.com/office/drawing/2014/main" id="{4F7699BC-DD3F-4376-ABA4-B91A986D3760}"/>
              </a:ext>
            </a:extLst>
          </p:cNvPr>
          <p:cNvSpPr/>
          <p:nvPr/>
        </p:nvSpPr>
        <p:spPr>
          <a:xfrm>
            <a:off x="4195585" y="520817"/>
            <a:ext cx="1783304" cy="5390127"/>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Calibri "/>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C6A4BAA6-B1A2-411B-8AD9-2EEB712E630F}"/>
              </a:ext>
            </a:extLst>
          </p:cNvPr>
          <p:cNvSpPr txBox="1"/>
          <p:nvPr/>
        </p:nvSpPr>
        <p:spPr>
          <a:xfrm>
            <a:off x="9142193" y="6174089"/>
            <a:ext cx="2996934" cy="584775"/>
          </a:xfrm>
          <a:prstGeom prst="rect">
            <a:avLst/>
          </a:prstGeom>
          <a:noFill/>
          <a:ln>
            <a:solidFill>
              <a:schemeClr val="accent2"/>
            </a:solidFill>
            <a:prstDash val="dash"/>
          </a:ln>
        </p:spPr>
        <p:txBody>
          <a:bodyPr wrap="square" rtlCol="0">
            <a:spAutoFit/>
          </a:bodyPr>
          <a:lstStyle/>
          <a:p>
            <a:r>
              <a:rPr kumimoji="1" lang="en-US" altLang="ja-JP" sz="1600" dirty="0">
                <a:solidFill>
                  <a:prstClr val="black"/>
                </a:solidFill>
                <a:ea typeface="メイリオ" panose="020B0604030504040204" pitchFamily="50" charset="-128"/>
              </a:rPr>
              <a:t>Indicate</a:t>
            </a:r>
            <a:r>
              <a:rPr kumimoji="1" lang="ja-JP" altLang="en-US" sz="1600" dirty="0">
                <a:solidFill>
                  <a:prstClr val="black"/>
                </a:solidFill>
                <a:ea typeface="メイリオ" panose="020B0604030504040204" pitchFamily="50" charset="-128"/>
              </a:rPr>
              <a:t> </a:t>
            </a:r>
            <a:r>
              <a:rPr kumimoji="1" lang="en-US" altLang="ja-JP" sz="1600" dirty="0">
                <a:solidFill>
                  <a:prstClr val="black"/>
                </a:solidFill>
                <a:ea typeface="メイリオ" panose="020B0604030504040204" pitchFamily="50" charset="-128"/>
              </a:rPr>
              <a:t>(-)</a:t>
            </a:r>
            <a:r>
              <a:rPr kumimoji="1" lang="ja-JP" altLang="en-US" sz="1600" dirty="0">
                <a:solidFill>
                  <a:prstClr val="black"/>
                </a:solidFill>
                <a:ea typeface="メイリオ" panose="020B0604030504040204" pitchFamily="50" charset="-128"/>
              </a:rPr>
              <a:t> </a:t>
            </a:r>
            <a:r>
              <a:rPr kumimoji="1" lang="en-US" altLang="ja-JP" sz="1600" dirty="0">
                <a:solidFill>
                  <a:prstClr val="black"/>
                </a:solidFill>
                <a:ea typeface="メイリオ" panose="020B0604030504040204" pitchFamily="50" charset="-128"/>
              </a:rPr>
              <a:t>for</a:t>
            </a:r>
            <a:r>
              <a:rPr kumimoji="1" lang="ja-JP" altLang="en-US" sz="1600" dirty="0">
                <a:solidFill>
                  <a:prstClr val="black"/>
                </a:solidFill>
                <a:ea typeface="メイリオ" panose="020B0604030504040204" pitchFamily="50" charset="-128"/>
              </a:rPr>
              <a:t> </a:t>
            </a:r>
            <a:r>
              <a:rPr kumimoji="1" lang="en-US" altLang="ja-JP" sz="1600" dirty="0">
                <a:solidFill>
                  <a:prstClr val="black"/>
                </a:solidFill>
                <a:ea typeface="メイリオ" panose="020B0604030504040204" pitchFamily="50" charset="-128"/>
              </a:rPr>
              <a:t>negative</a:t>
            </a:r>
            <a:r>
              <a:rPr kumimoji="1" lang="ja-JP" altLang="en-US" sz="1600" dirty="0">
                <a:solidFill>
                  <a:prstClr val="black"/>
                </a:solidFill>
                <a:ea typeface="メイリオ" panose="020B0604030504040204" pitchFamily="50" charset="-128"/>
              </a:rPr>
              <a:t> </a:t>
            </a:r>
            <a:r>
              <a:rPr lang="en-US" altLang="ja-JP" sz="1600" dirty="0">
                <a:solidFill>
                  <a:prstClr val="black"/>
                </a:solidFill>
                <a:ea typeface="メイリオ" panose="020B0604030504040204" pitchFamily="50" charset="-128"/>
              </a:rPr>
              <a:t>gap ; (+) for surplus.</a:t>
            </a:r>
            <a:endParaRPr kumimoji="1" lang="en-US" altLang="ja-JP" sz="1600" dirty="0">
              <a:solidFill>
                <a:prstClr val="black"/>
              </a:solidFill>
              <a:ea typeface="メイリオ" panose="020B0604030504040204" pitchFamily="50" charset="-128"/>
            </a:endParaRPr>
          </a:p>
        </p:txBody>
      </p:sp>
      <p:sp>
        <p:nvSpPr>
          <p:cNvPr id="30" name="四角形: 角を丸くする 80">
            <a:extLst>
              <a:ext uri="{FF2B5EF4-FFF2-40B4-BE49-F238E27FC236}">
                <a16:creationId xmlns:a16="http://schemas.microsoft.com/office/drawing/2014/main" id="{75F3371A-0FAD-4BAA-AEE9-9C2525A0EE96}"/>
              </a:ext>
            </a:extLst>
          </p:cNvPr>
          <p:cNvSpPr/>
          <p:nvPr/>
        </p:nvSpPr>
        <p:spPr>
          <a:xfrm>
            <a:off x="6006246" y="496533"/>
            <a:ext cx="2109703" cy="5414412"/>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Calibri "/>
              <a:ea typeface="メイリオ" panose="020B0604030504040204" pitchFamily="50" charset="-128"/>
            </a:endParaRPr>
          </a:p>
        </p:txBody>
      </p:sp>
      <p:sp>
        <p:nvSpPr>
          <p:cNvPr id="31" name="四角形: 角を丸くする 81">
            <a:extLst>
              <a:ext uri="{FF2B5EF4-FFF2-40B4-BE49-F238E27FC236}">
                <a16:creationId xmlns:a16="http://schemas.microsoft.com/office/drawing/2014/main" id="{7F9A3183-E98E-409D-B920-1DB4B95517AB}"/>
              </a:ext>
            </a:extLst>
          </p:cNvPr>
          <p:cNvSpPr/>
          <p:nvPr/>
        </p:nvSpPr>
        <p:spPr>
          <a:xfrm>
            <a:off x="8156332" y="496533"/>
            <a:ext cx="2003668" cy="5414411"/>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Calibri "/>
              <a:ea typeface="メイリオ" panose="020B0604030504040204" pitchFamily="50" charset="-128"/>
            </a:endParaRPr>
          </a:p>
        </p:txBody>
      </p:sp>
      <p:sp>
        <p:nvSpPr>
          <p:cNvPr id="32" name="テキスト ボックス 31">
            <a:extLst>
              <a:ext uri="{FF2B5EF4-FFF2-40B4-BE49-F238E27FC236}">
                <a16:creationId xmlns:a16="http://schemas.microsoft.com/office/drawing/2014/main" id="{5A0FFF3A-0982-44D0-A69B-283A388795B8}"/>
              </a:ext>
            </a:extLst>
          </p:cNvPr>
          <p:cNvSpPr txBox="1"/>
          <p:nvPr/>
        </p:nvSpPr>
        <p:spPr>
          <a:xfrm>
            <a:off x="6893675" y="1702485"/>
            <a:ext cx="849430" cy="400110"/>
          </a:xfrm>
          <a:prstGeom prst="rect">
            <a:avLst/>
          </a:prstGeom>
          <a:noFill/>
        </p:spPr>
        <p:txBody>
          <a:bodyPr wrap="square" rtlCol="0">
            <a:spAutoFit/>
          </a:bodyPr>
          <a:lstStyle/>
          <a:p>
            <a:r>
              <a:rPr kumimoji="1" lang="en-US" altLang="ja-JP" sz="2000" b="1" dirty="0">
                <a:solidFill>
                  <a:srgbClr val="F0A22E">
                    <a:lumMod val="75000"/>
                  </a:srgbClr>
                </a:solidFill>
                <a:latin typeface="Gill Sans MT" panose="020B0502020104020203"/>
                <a:ea typeface="メイリオ" panose="020B0604030504040204" pitchFamily="50" charset="-128"/>
              </a:rPr>
              <a:t>B</a:t>
            </a:r>
            <a:endParaRPr kumimoji="1" lang="ja-JP" altLang="en-US" sz="2000" b="1" dirty="0">
              <a:solidFill>
                <a:srgbClr val="F0A22E">
                  <a:lumMod val="75000"/>
                </a:srgbClr>
              </a:solidFill>
              <a:latin typeface="Gill Sans MT" panose="020B0502020104020203"/>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F5170FBE-0E91-4219-9959-727B19B3ADDB}"/>
              </a:ext>
            </a:extLst>
          </p:cNvPr>
          <p:cNvSpPr txBox="1"/>
          <p:nvPr/>
        </p:nvSpPr>
        <p:spPr>
          <a:xfrm>
            <a:off x="4891166" y="1702485"/>
            <a:ext cx="849430" cy="400110"/>
          </a:xfrm>
          <a:prstGeom prst="rect">
            <a:avLst/>
          </a:prstGeom>
          <a:noFill/>
        </p:spPr>
        <p:txBody>
          <a:bodyPr wrap="square" rtlCol="0">
            <a:spAutoFit/>
          </a:bodyPr>
          <a:lstStyle/>
          <a:p>
            <a:r>
              <a:rPr kumimoji="1" lang="en-US" altLang="ja-JP" sz="2000" b="1" dirty="0">
                <a:solidFill>
                  <a:srgbClr val="F0A22E">
                    <a:lumMod val="75000"/>
                  </a:srgbClr>
                </a:solidFill>
                <a:latin typeface="Gill Sans MT" panose="020B0502020104020203"/>
                <a:ea typeface="メイリオ" panose="020B0604030504040204" pitchFamily="50" charset="-128"/>
              </a:rPr>
              <a:t>A</a:t>
            </a:r>
            <a:endParaRPr kumimoji="1" lang="ja-JP" altLang="en-US" sz="2000" b="1" dirty="0">
              <a:solidFill>
                <a:srgbClr val="F0A22E">
                  <a:lumMod val="75000"/>
                </a:srgbClr>
              </a:solidFill>
              <a:latin typeface="Gill Sans MT" panose="020B0502020104020203"/>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32F955E6-9F65-417A-97CD-A776CF586391}"/>
              </a:ext>
            </a:extLst>
          </p:cNvPr>
          <p:cNvSpPr txBox="1"/>
          <p:nvPr/>
        </p:nvSpPr>
        <p:spPr>
          <a:xfrm>
            <a:off x="8766960" y="1700879"/>
            <a:ext cx="1280280" cy="400110"/>
          </a:xfrm>
          <a:prstGeom prst="rect">
            <a:avLst/>
          </a:prstGeom>
          <a:noFill/>
        </p:spPr>
        <p:txBody>
          <a:bodyPr wrap="square" rtlCol="0">
            <a:spAutoFit/>
          </a:bodyPr>
          <a:lstStyle/>
          <a:p>
            <a:r>
              <a:rPr kumimoji="1" lang="en-US" altLang="ja-JP" sz="2000" b="1" dirty="0">
                <a:solidFill>
                  <a:srgbClr val="F0A22E">
                    <a:lumMod val="75000"/>
                  </a:srgbClr>
                </a:solidFill>
                <a:latin typeface="Gill Sans MT" panose="020B0502020104020203"/>
                <a:ea typeface="メイリオ" panose="020B0604030504040204" pitchFamily="50" charset="-128"/>
              </a:rPr>
              <a:t>A-B</a:t>
            </a:r>
            <a:endParaRPr kumimoji="1" lang="ja-JP" altLang="en-US" sz="2000" b="1" dirty="0">
              <a:solidFill>
                <a:srgbClr val="F0A22E">
                  <a:lumMod val="75000"/>
                </a:srgbClr>
              </a:solidFill>
              <a:latin typeface="Gill Sans MT" panose="020B0502020104020203"/>
              <a:ea typeface="メイリオ" panose="020B0604030504040204" pitchFamily="50" charset="-128"/>
            </a:endParaRPr>
          </a:p>
        </p:txBody>
      </p:sp>
      <p:sp>
        <p:nvSpPr>
          <p:cNvPr id="37" name="テキスト ボックス 36">
            <a:extLst>
              <a:ext uri="{FF2B5EF4-FFF2-40B4-BE49-F238E27FC236}">
                <a16:creationId xmlns:a16="http://schemas.microsoft.com/office/drawing/2014/main" id="{1EC55924-B938-4E0F-991F-A75E98760278}"/>
              </a:ext>
            </a:extLst>
          </p:cNvPr>
          <p:cNvSpPr txBox="1"/>
          <p:nvPr/>
        </p:nvSpPr>
        <p:spPr>
          <a:xfrm>
            <a:off x="137627" y="6077603"/>
            <a:ext cx="4465488" cy="784830"/>
          </a:xfrm>
          <a:prstGeom prst="rect">
            <a:avLst/>
          </a:prstGeom>
          <a:noFill/>
          <a:ln>
            <a:solidFill>
              <a:schemeClr val="accent2"/>
            </a:solidFill>
            <a:prstDash val="dash"/>
          </a:ln>
        </p:spPr>
        <p:txBody>
          <a:bodyPr wrap="square" rtlCol="0">
            <a:spAutoFit/>
          </a:bodyPr>
          <a:lstStyle/>
          <a:p>
            <a:pPr algn="just" defTabSz="914400">
              <a:defRPr/>
            </a:pPr>
            <a:r>
              <a:rPr kumimoji="1" lang="en-US" altLang="ja-JP" sz="1500" kern="0" dirty="0">
                <a:solidFill>
                  <a:prstClr val="black"/>
                </a:solidFill>
                <a:ea typeface="メイリオ" panose="020B0604030504040204" pitchFamily="50" charset="-128"/>
              </a:rPr>
              <a:t>Get</a:t>
            </a:r>
            <a:r>
              <a:rPr kumimoji="1" lang="ja-JP" altLang="en-US" sz="1500" kern="0" dirty="0">
                <a:solidFill>
                  <a:prstClr val="black"/>
                </a:solidFill>
                <a:ea typeface="メイリオ" panose="020B0604030504040204" pitchFamily="50" charset="-128"/>
              </a:rPr>
              <a:t> </a:t>
            </a:r>
            <a:r>
              <a:rPr kumimoji="1" lang="en-US" altLang="ja-JP" sz="1500" kern="0" dirty="0">
                <a:solidFill>
                  <a:prstClr val="black"/>
                </a:solidFill>
                <a:ea typeface="メイリオ" panose="020B0604030504040204" pitchFamily="50" charset="-128"/>
              </a:rPr>
              <a:t>data</a:t>
            </a:r>
            <a:r>
              <a:rPr kumimoji="1" lang="ja-JP" altLang="en-US" sz="1500" kern="0" dirty="0">
                <a:solidFill>
                  <a:prstClr val="black"/>
                </a:solidFill>
                <a:ea typeface="メイリオ" panose="020B0604030504040204" pitchFamily="50" charset="-128"/>
              </a:rPr>
              <a:t> </a:t>
            </a:r>
            <a:r>
              <a:rPr kumimoji="1" lang="en-US" altLang="ja-JP" sz="1500" kern="0" dirty="0">
                <a:solidFill>
                  <a:prstClr val="black"/>
                </a:solidFill>
                <a:ea typeface="メイリオ" panose="020B0604030504040204" pitchFamily="50" charset="-128"/>
              </a:rPr>
              <a:t>from</a:t>
            </a:r>
            <a:r>
              <a:rPr kumimoji="1" lang="ja-JP" altLang="en-US" sz="1500" kern="0" dirty="0">
                <a:solidFill>
                  <a:prstClr val="black"/>
                </a:solidFill>
                <a:ea typeface="メイリオ" panose="020B0604030504040204" pitchFamily="50" charset="-128"/>
              </a:rPr>
              <a:t> </a:t>
            </a:r>
            <a:r>
              <a:rPr kumimoji="1" lang="en-US" altLang="ja-JP" sz="1500" kern="0" dirty="0">
                <a:solidFill>
                  <a:prstClr val="black"/>
                </a:solidFill>
                <a:ea typeface="メイリオ" panose="020B0604030504040204" pitchFamily="50" charset="-128"/>
              </a:rPr>
              <a:t>the</a:t>
            </a:r>
            <a:r>
              <a:rPr kumimoji="1" lang="ja-JP" altLang="en-US" sz="1500" kern="0" dirty="0">
                <a:solidFill>
                  <a:prstClr val="black"/>
                </a:solidFill>
                <a:ea typeface="メイリオ" panose="020B0604030504040204" pitchFamily="50" charset="-128"/>
              </a:rPr>
              <a:t> </a:t>
            </a:r>
            <a:r>
              <a:rPr kumimoji="1" lang="en-US" altLang="ja-JP" sz="1500" kern="0" dirty="0">
                <a:solidFill>
                  <a:prstClr val="black"/>
                </a:solidFill>
                <a:ea typeface="メイリオ" panose="020B0604030504040204" pitchFamily="50" charset="-128"/>
              </a:rPr>
              <a:t>ones</a:t>
            </a:r>
            <a:r>
              <a:rPr kumimoji="1" lang="ja-JP" altLang="en-US" sz="1500" kern="0" dirty="0">
                <a:solidFill>
                  <a:prstClr val="black"/>
                </a:solidFill>
                <a:ea typeface="メイリオ" panose="020B0604030504040204" pitchFamily="50" charset="-128"/>
              </a:rPr>
              <a:t> </a:t>
            </a:r>
            <a:r>
              <a:rPr kumimoji="1" lang="en-US" altLang="ja-JP" sz="1500" kern="0" dirty="0">
                <a:solidFill>
                  <a:prstClr val="black"/>
                </a:solidFill>
                <a:ea typeface="メイリオ" panose="020B0604030504040204" pitchFamily="50" charset="-128"/>
              </a:rPr>
              <a:t>written</a:t>
            </a:r>
            <a:r>
              <a:rPr kumimoji="1" lang="ja-JP" altLang="en-US" sz="1500" kern="0" dirty="0">
                <a:solidFill>
                  <a:prstClr val="black"/>
                </a:solidFill>
                <a:ea typeface="メイリオ" panose="020B0604030504040204" pitchFamily="50" charset="-128"/>
              </a:rPr>
              <a:t> </a:t>
            </a:r>
            <a:r>
              <a:rPr kumimoji="1" lang="en-US" altLang="ja-JP" sz="1500" kern="0" dirty="0">
                <a:solidFill>
                  <a:prstClr val="black"/>
                </a:solidFill>
                <a:ea typeface="メイリオ" panose="020B0604030504040204" pitchFamily="50" charset="-128"/>
              </a:rPr>
              <a:t>in</a:t>
            </a:r>
            <a:r>
              <a:rPr kumimoji="1" lang="ja-JP" altLang="en-US" sz="1500" kern="0" dirty="0">
                <a:solidFill>
                  <a:prstClr val="black"/>
                </a:solidFill>
                <a:ea typeface="メイリオ" panose="020B0604030504040204" pitchFamily="50" charset="-128"/>
              </a:rPr>
              <a:t> </a:t>
            </a:r>
            <a:r>
              <a:rPr kumimoji="1" lang="en-US" altLang="ja-JP" sz="1500" kern="0" dirty="0">
                <a:solidFill>
                  <a:prstClr val="black"/>
                </a:solidFill>
                <a:ea typeface="メイリオ" panose="020B0604030504040204" pitchFamily="50" charset="-128"/>
              </a:rPr>
              <a:t>red</a:t>
            </a:r>
            <a:r>
              <a:rPr kumimoji="1" lang="ja-JP" altLang="en-US" sz="1500" kern="0" dirty="0">
                <a:solidFill>
                  <a:prstClr val="black"/>
                </a:solidFill>
                <a:ea typeface="メイリオ" panose="020B0604030504040204" pitchFamily="50" charset="-128"/>
              </a:rPr>
              <a:t> </a:t>
            </a:r>
            <a:r>
              <a:rPr kumimoji="1" lang="en-US" altLang="ja-JP" sz="1500" kern="0" dirty="0">
                <a:solidFill>
                  <a:prstClr val="black"/>
                </a:solidFill>
                <a:ea typeface="メイリオ" panose="020B0604030504040204" pitchFamily="50" charset="-128"/>
              </a:rPr>
              <a:t>color.</a:t>
            </a:r>
            <a:r>
              <a:rPr kumimoji="1" lang="ja-JP" altLang="en-US" sz="1500" kern="0" dirty="0">
                <a:solidFill>
                  <a:prstClr val="black"/>
                </a:solidFill>
                <a:ea typeface="メイリオ" panose="020B0604030504040204" pitchFamily="50" charset="-128"/>
              </a:rPr>
              <a:t> </a:t>
            </a:r>
            <a:r>
              <a:rPr kumimoji="1" lang="en-US" altLang="ja-JP" sz="1500" kern="0" dirty="0">
                <a:solidFill>
                  <a:prstClr val="black"/>
                </a:solidFill>
                <a:ea typeface="メイリオ" panose="020B0604030504040204" pitchFamily="50" charset="-128"/>
              </a:rPr>
              <a:t>The information source might be different according to county or sub-county. </a:t>
            </a:r>
          </a:p>
        </p:txBody>
      </p:sp>
      <p:sp>
        <p:nvSpPr>
          <p:cNvPr id="38" name="テキスト ボックス 37">
            <a:extLst>
              <a:ext uri="{FF2B5EF4-FFF2-40B4-BE49-F238E27FC236}">
                <a16:creationId xmlns:a16="http://schemas.microsoft.com/office/drawing/2014/main" id="{F3FB0B8B-EC67-46E8-9B27-2C03FC8E67FB}"/>
              </a:ext>
            </a:extLst>
          </p:cNvPr>
          <p:cNvSpPr txBox="1"/>
          <p:nvPr/>
        </p:nvSpPr>
        <p:spPr>
          <a:xfrm>
            <a:off x="1242052" y="1212563"/>
            <a:ext cx="3126457" cy="276999"/>
          </a:xfrm>
          <a:prstGeom prst="rect">
            <a:avLst/>
          </a:prstGeom>
          <a:noFill/>
        </p:spPr>
        <p:txBody>
          <a:bodyPr wrap="square" rtlCol="0">
            <a:spAutoFit/>
          </a:bodyPr>
          <a:lstStyle/>
          <a:p>
            <a:r>
              <a:rPr kumimoji="1" lang="en-US" altLang="ja-JP" sz="1200" b="1" dirty="0">
                <a:solidFill>
                  <a:srgbClr val="8D0016"/>
                </a:solidFill>
              </a:rPr>
              <a:t>County or Sub-county Pharmacist</a:t>
            </a:r>
            <a:endParaRPr kumimoji="1" lang="ja-JP" altLang="en-US" sz="1200" b="1" dirty="0">
              <a:solidFill>
                <a:srgbClr val="8D0016"/>
              </a:solidFill>
            </a:endParaRPr>
          </a:p>
        </p:txBody>
      </p:sp>
      <p:sp>
        <p:nvSpPr>
          <p:cNvPr id="39" name="テキスト ボックス 38">
            <a:extLst>
              <a:ext uri="{FF2B5EF4-FFF2-40B4-BE49-F238E27FC236}">
                <a16:creationId xmlns:a16="http://schemas.microsoft.com/office/drawing/2014/main" id="{648C50E1-8784-493A-9E62-ED6F3C39CCE5}"/>
              </a:ext>
            </a:extLst>
          </p:cNvPr>
          <p:cNvSpPr txBox="1"/>
          <p:nvPr/>
        </p:nvSpPr>
        <p:spPr>
          <a:xfrm>
            <a:off x="1172394" y="3582825"/>
            <a:ext cx="3126457" cy="461665"/>
          </a:xfrm>
          <a:prstGeom prst="rect">
            <a:avLst/>
          </a:prstGeom>
          <a:noFill/>
        </p:spPr>
        <p:txBody>
          <a:bodyPr wrap="square" rtlCol="0">
            <a:spAutoFit/>
          </a:bodyPr>
          <a:lstStyle/>
          <a:p>
            <a:r>
              <a:rPr kumimoji="1" lang="en-US" altLang="ja-JP" sz="1200" b="1" dirty="0">
                <a:solidFill>
                  <a:srgbClr val="8D0016"/>
                </a:solidFill>
              </a:rPr>
              <a:t>County Commodity Nurse or </a:t>
            </a:r>
          </a:p>
          <a:p>
            <a:r>
              <a:rPr kumimoji="1" lang="en-US" altLang="ja-JP" sz="1200" b="1" dirty="0">
                <a:solidFill>
                  <a:srgbClr val="8D0016"/>
                </a:solidFill>
              </a:rPr>
              <a:t>Sub-county Nursing Officer</a:t>
            </a:r>
            <a:endParaRPr kumimoji="1" lang="ja-JP" altLang="en-US" sz="1200" b="1" dirty="0">
              <a:solidFill>
                <a:srgbClr val="8D0016"/>
              </a:solidFill>
            </a:endParaRPr>
          </a:p>
        </p:txBody>
      </p:sp>
      <p:sp>
        <p:nvSpPr>
          <p:cNvPr id="41" name="テキスト ボックス 40">
            <a:extLst>
              <a:ext uri="{FF2B5EF4-FFF2-40B4-BE49-F238E27FC236}">
                <a16:creationId xmlns:a16="http://schemas.microsoft.com/office/drawing/2014/main" id="{097F3729-6DD0-460C-AB76-345B5C213429}"/>
              </a:ext>
            </a:extLst>
          </p:cNvPr>
          <p:cNvSpPr txBox="1"/>
          <p:nvPr/>
        </p:nvSpPr>
        <p:spPr>
          <a:xfrm>
            <a:off x="1180334" y="4229790"/>
            <a:ext cx="3126457" cy="461665"/>
          </a:xfrm>
          <a:prstGeom prst="rect">
            <a:avLst/>
          </a:prstGeom>
          <a:noFill/>
        </p:spPr>
        <p:txBody>
          <a:bodyPr wrap="square" rtlCol="0">
            <a:spAutoFit/>
          </a:bodyPr>
          <a:lstStyle/>
          <a:p>
            <a:r>
              <a:rPr kumimoji="1" lang="en-US" altLang="ja-JP" sz="1200" b="1" dirty="0">
                <a:solidFill>
                  <a:srgbClr val="8D0016"/>
                </a:solidFill>
              </a:rPr>
              <a:t>County Administrator</a:t>
            </a:r>
            <a:r>
              <a:rPr kumimoji="1" lang="ja-JP" altLang="en-US" sz="1200" b="1" dirty="0">
                <a:solidFill>
                  <a:srgbClr val="8D0016"/>
                </a:solidFill>
              </a:rPr>
              <a:t> </a:t>
            </a:r>
            <a:r>
              <a:rPr kumimoji="1" lang="en-US" altLang="ja-JP" sz="1200" b="1" dirty="0">
                <a:solidFill>
                  <a:srgbClr val="8D0016"/>
                </a:solidFill>
              </a:rPr>
              <a:t>or </a:t>
            </a:r>
          </a:p>
          <a:p>
            <a:r>
              <a:rPr kumimoji="1" lang="en-US" altLang="ja-JP" sz="1200" b="1" dirty="0">
                <a:solidFill>
                  <a:srgbClr val="8D0016"/>
                </a:solidFill>
              </a:rPr>
              <a:t>County Nutritionist</a:t>
            </a:r>
            <a:endParaRPr kumimoji="1" lang="ja-JP" altLang="en-US" sz="1200" b="1" dirty="0">
              <a:solidFill>
                <a:srgbClr val="8D0016"/>
              </a:solidFill>
            </a:endParaRPr>
          </a:p>
        </p:txBody>
      </p:sp>
      <p:sp>
        <p:nvSpPr>
          <p:cNvPr id="42" name="テキスト ボックス 41">
            <a:extLst>
              <a:ext uri="{FF2B5EF4-FFF2-40B4-BE49-F238E27FC236}">
                <a16:creationId xmlns:a16="http://schemas.microsoft.com/office/drawing/2014/main" id="{E872E5D5-3861-4262-B5AF-63EF86912BC9}"/>
              </a:ext>
            </a:extLst>
          </p:cNvPr>
          <p:cNvSpPr txBox="1"/>
          <p:nvPr/>
        </p:nvSpPr>
        <p:spPr>
          <a:xfrm>
            <a:off x="1217730" y="5475109"/>
            <a:ext cx="3126457" cy="276999"/>
          </a:xfrm>
          <a:prstGeom prst="rect">
            <a:avLst/>
          </a:prstGeom>
          <a:noFill/>
        </p:spPr>
        <p:txBody>
          <a:bodyPr wrap="square" rtlCol="0">
            <a:spAutoFit/>
          </a:bodyPr>
          <a:lstStyle/>
          <a:p>
            <a:r>
              <a:rPr kumimoji="1" lang="en-US" altLang="ja-JP" sz="1200" b="1" dirty="0">
                <a:solidFill>
                  <a:srgbClr val="8D0016"/>
                </a:solidFill>
              </a:rPr>
              <a:t>County Administrator</a:t>
            </a:r>
            <a:endParaRPr kumimoji="1" lang="ja-JP" altLang="en-US" sz="1200" b="1" dirty="0">
              <a:solidFill>
                <a:srgbClr val="8D0016"/>
              </a:solidFill>
            </a:endParaRPr>
          </a:p>
        </p:txBody>
      </p:sp>
      <p:sp>
        <p:nvSpPr>
          <p:cNvPr id="43" name="テキスト ボックス 42">
            <a:extLst>
              <a:ext uri="{FF2B5EF4-FFF2-40B4-BE49-F238E27FC236}">
                <a16:creationId xmlns:a16="http://schemas.microsoft.com/office/drawing/2014/main" id="{AECBE292-5CBB-4A06-AD2B-99B18CC14C2E}"/>
              </a:ext>
            </a:extLst>
          </p:cNvPr>
          <p:cNvSpPr txBox="1"/>
          <p:nvPr/>
        </p:nvSpPr>
        <p:spPr>
          <a:xfrm>
            <a:off x="1233438" y="1655691"/>
            <a:ext cx="3126457" cy="461665"/>
          </a:xfrm>
          <a:prstGeom prst="rect">
            <a:avLst/>
          </a:prstGeom>
          <a:noFill/>
        </p:spPr>
        <p:txBody>
          <a:bodyPr wrap="square" rtlCol="0">
            <a:spAutoFit/>
          </a:bodyPr>
          <a:lstStyle/>
          <a:p>
            <a:r>
              <a:rPr kumimoji="1" lang="en-US" altLang="ja-JP" sz="1200" b="1" dirty="0">
                <a:solidFill>
                  <a:srgbClr val="8D0016"/>
                </a:solidFill>
              </a:rPr>
              <a:t>County Commodity Nurse or </a:t>
            </a:r>
          </a:p>
          <a:p>
            <a:r>
              <a:rPr kumimoji="1" lang="en-US" altLang="ja-JP" sz="1200" b="1" dirty="0">
                <a:solidFill>
                  <a:srgbClr val="8D0016"/>
                </a:solidFill>
              </a:rPr>
              <a:t>Sub-county Nursing Officer</a:t>
            </a:r>
            <a:endParaRPr kumimoji="1" lang="ja-JP" altLang="en-US" sz="1200" b="1" dirty="0">
              <a:solidFill>
                <a:srgbClr val="8D0016"/>
              </a:solidFill>
            </a:endParaRPr>
          </a:p>
        </p:txBody>
      </p:sp>
      <p:sp>
        <p:nvSpPr>
          <p:cNvPr id="44" name="テキスト ボックス 43">
            <a:extLst>
              <a:ext uri="{FF2B5EF4-FFF2-40B4-BE49-F238E27FC236}">
                <a16:creationId xmlns:a16="http://schemas.microsoft.com/office/drawing/2014/main" id="{FEDE7E97-AB85-4604-8BC3-2DDC49AE7B33}"/>
              </a:ext>
            </a:extLst>
          </p:cNvPr>
          <p:cNvSpPr txBox="1"/>
          <p:nvPr/>
        </p:nvSpPr>
        <p:spPr>
          <a:xfrm>
            <a:off x="1233439" y="2305000"/>
            <a:ext cx="3126457" cy="461665"/>
          </a:xfrm>
          <a:prstGeom prst="rect">
            <a:avLst/>
          </a:prstGeom>
          <a:noFill/>
        </p:spPr>
        <p:txBody>
          <a:bodyPr wrap="square" rtlCol="0">
            <a:spAutoFit/>
          </a:bodyPr>
          <a:lstStyle/>
          <a:p>
            <a:r>
              <a:rPr kumimoji="1" lang="en-US" altLang="ja-JP" sz="1200" b="1" dirty="0">
                <a:solidFill>
                  <a:srgbClr val="8D0016"/>
                </a:solidFill>
              </a:rPr>
              <a:t>County Commodity Nurse or </a:t>
            </a:r>
          </a:p>
          <a:p>
            <a:r>
              <a:rPr kumimoji="1" lang="en-US" altLang="ja-JP" sz="1200" b="1" dirty="0">
                <a:solidFill>
                  <a:srgbClr val="8D0016"/>
                </a:solidFill>
              </a:rPr>
              <a:t>Sub-county Nursing Officer</a:t>
            </a:r>
            <a:endParaRPr kumimoji="1" lang="ja-JP" altLang="en-US" sz="1200" b="1" dirty="0">
              <a:solidFill>
                <a:srgbClr val="8D0016"/>
              </a:solidFill>
            </a:endParaRPr>
          </a:p>
        </p:txBody>
      </p:sp>
      <p:sp>
        <p:nvSpPr>
          <p:cNvPr id="45" name="テキスト ボックス 44">
            <a:extLst>
              <a:ext uri="{FF2B5EF4-FFF2-40B4-BE49-F238E27FC236}">
                <a16:creationId xmlns:a16="http://schemas.microsoft.com/office/drawing/2014/main" id="{3063D16B-5FB4-4345-A1C3-3733B242CFAF}"/>
              </a:ext>
            </a:extLst>
          </p:cNvPr>
          <p:cNvSpPr txBox="1"/>
          <p:nvPr/>
        </p:nvSpPr>
        <p:spPr>
          <a:xfrm>
            <a:off x="1217730" y="2854506"/>
            <a:ext cx="2781835" cy="646331"/>
          </a:xfrm>
          <a:prstGeom prst="rect">
            <a:avLst/>
          </a:prstGeom>
          <a:noFill/>
        </p:spPr>
        <p:txBody>
          <a:bodyPr wrap="square" rtlCol="0">
            <a:spAutoFit/>
          </a:bodyPr>
          <a:lstStyle/>
          <a:p>
            <a:r>
              <a:rPr kumimoji="1" lang="en-US" altLang="ja-JP" sz="1200" b="1" dirty="0">
                <a:solidFill>
                  <a:srgbClr val="8D0016"/>
                </a:solidFill>
              </a:rPr>
              <a:t>County Commodity Nurse or </a:t>
            </a:r>
          </a:p>
          <a:p>
            <a:r>
              <a:rPr kumimoji="1" lang="en-US" altLang="ja-JP" sz="1200" b="1" dirty="0">
                <a:solidFill>
                  <a:srgbClr val="8D0016"/>
                </a:solidFill>
              </a:rPr>
              <a:t>Sub-county Nursing Officer or </a:t>
            </a:r>
          </a:p>
          <a:p>
            <a:r>
              <a:rPr lang="en-US" altLang="ja-JP" sz="1200" b="1" dirty="0">
                <a:solidFill>
                  <a:srgbClr val="8D0016"/>
                </a:solidFill>
              </a:rPr>
              <a:t>County/ Sub-county Public Officer</a:t>
            </a:r>
            <a:endParaRPr kumimoji="1" lang="ja-JP" altLang="en-US" sz="1200" b="1" dirty="0">
              <a:solidFill>
                <a:srgbClr val="8D0016"/>
              </a:solidFill>
            </a:endParaRPr>
          </a:p>
        </p:txBody>
      </p:sp>
      <p:sp>
        <p:nvSpPr>
          <p:cNvPr id="46" name="テキスト ボックス 45">
            <a:extLst>
              <a:ext uri="{FF2B5EF4-FFF2-40B4-BE49-F238E27FC236}">
                <a16:creationId xmlns:a16="http://schemas.microsoft.com/office/drawing/2014/main" id="{3EEB99E0-A691-4375-B3CA-53A8120C6FD5}"/>
              </a:ext>
            </a:extLst>
          </p:cNvPr>
          <p:cNvSpPr txBox="1"/>
          <p:nvPr/>
        </p:nvSpPr>
        <p:spPr>
          <a:xfrm>
            <a:off x="1201631" y="4844133"/>
            <a:ext cx="3126457" cy="461665"/>
          </a:xfrm>
          <a:prstGeom prst="rect">
            <a:avLst/>
          </a:prstGeom>
          <a:noFill/>
        </p:spPr>
        <p:txBody>
          <a:bodyPr wrap="square" rtlCol="0">
            <a:spAutoFit/>
          </a:bodyPr>
          <a:lstStyle/>
          <a:p>
            <a:r>
              <a:rPr kumimoji="1" lang="en-US" altLang="ja-JP" sz="1200" b="1" dirty="0">
                <a:solidFill>
                  <a:srgbClr val="8D0016"/>
                </a:solidFill>
              </a:rPr>
              <a:t>County Administrator or Transportation Officer</a:t>
            </a:r>
            <a:endParaRPr kumimoji="1" lang="ja-JP" altLang="en-US" sz="1200" b="1" dirty="0">
              <a:solidFill>
                <a:srgbClr val="8D0016"/>
              </a:solidFill>
            </a:endParaRPr>
          </a:p>
        </p:txBody>
      </p:sp>
      <p:sp>
        <p:nvSpPr>
          <p:cNvPr id="72" name="テキスト ボックス 71">
            <a:extLst>
              <a:ext uri="{FF2B5EF4-FFF2-40B4-BE49-F238E27FC236}">
                <a16:creationId xmlns:a16="http://schemas.microsoft.com/office/drawing/2014/main" id="{E8A525FA-0AFB-40D4-AB6A-DFA1533ADDD8}"/>
              </a:ext>
            </a:extLst>
          </p:cNvPr>
          <p:cNvSpPr txBox="1"/>
          <p:nvPr/>
        </p:nvSpPr>
        <p:spPr>
          <a:xfrm>
            <a:off x="2147828" y="4681535"/>
            <a:ext cx="2949892" cy="276999"/>
          </a:xfrm>
          <a:prstGeom prst="rect">
            <a:avLst/>
          </a:prstGeom>
          <a:noFill/>
        </p:spPr>
        <p:txBody>
          <a:bodyPr wrap="square" rtlCol="0">
            <a:spAutoFit/>
          </a:bodyPr>
          <a:lstStyle/>
          <a:p>
            <a:pPr algn="just" defTabSz="914400">
              <a:defRPr/>
            </a:pPr>
            <a:r>
              <a:rPr kumimoji="1" lang="ja-JP" altLang="en-US" sz="1200" kern="0" dirty="0">
                <a:solidFill>
                  <a:schemeClr val="accent2">
                    <a:lumMod val="75000"/>
                  </a:schemeClr>
                </a:solidFill>
                <a:ea typeface="メイリオ" panose="020B0604030504040204" pitchFamily="50" charset="-128"/>
              </a:rPr>
              <a:t>← </a:t>
            </a:r>
            <a:r>
              <a:rPr kumimoji="1" lang="en-US" altLang="ja-JP" sz="1200" kern="0" dirty="0">
                <a:solidFill>
                  <a:schemeClr val="accent2">
                    <a:lumMod val="75000"/>
                  </a:schemeClr>
                </a:solidFill>
                <a:ea typeface="メイリオ" panose="020B0604030504040204" pitchFamily="50" charset="-128"/>
              </a:rPr>
              <a:t>For ambulance</a:t>
            </a:r>
          </a:p>
        </p:txBody>
      </p:sp>
      <p:sp>
        <p:nvSpPr>
          <p:cNvPr id="73" name="テキスト ボックス 72">
            <a:extLst>
              <a:ext uri="{FF2B5EF4-FFF2-40B4-BE49-F238E27FC236}">
                <a16:creationId xmlns:a16="http://schemas.microsoft.com/office/drawing/2014/main" id="{6989E3E2-F5D5-4F10-AF8B-D6C802FB1434}"/>
              </a:ext>
            </a:extLst>
          </p:cNvPr>
          <p:cNvSpPr txBox="1"/>
          <p:nvPr/>
        </p:nvSpPr>
        <p:spPr>
          <a:xfrm>
            <a:off x="2909624" y="5501978"/>
            <a:ext cx="2949892" cy="276999"/>
          </a:xfrm>
          <a:prstGeom prst="rect">
            <a:avLst/>
          </a:prstGeom>
          <a:noFill/>
        </p:spPr>
        <p:txBody>
          <a:bodyPr wrap="square" rtlCol="0">
            <a:spAutoFit/>
          </a:bodyPr>
          <a:lstStyle/>
          <a:p>
            <a:pPr algn="just" defTabSz="914400">
              <a:defRPr/>
            </a:pPr>
            <a:r>
              <a:rPr kumimoji="1" lang="ja-JP" altLang="en-US" sz="1200" kern="0" dirty="0">
                <a:solidFill>
                  <a:schemeClr val="accent2">
                    <a:lumMod val="75000"/>
                  </a:schemeClr>
                </a:solidFill>
                <a:ea typeface="メイリオ" panose="020B0604030504040204" pitchFamily="50" charset="-128"/>
              </a:rPr>
              <a:t>↑　</a:t>
            </a:r>
            <a:r>
              <a:rPr kumimoji="1" lang="en-US" altLang="ja-JP" sz="1200" kern="0" dirty="0">
                <a:solidFill>
                  <a:schemeClr val="accent2">
                    <a:lumMod val="75000"/>
                  </a:schemeClr>
                </a:solidFill>
                <a:ea typeface="メイリオ" panose="020B0604030504040204" pitchFamily="50" charset="-128"/>
              </a:rPr>
              <a:t>For both patients and staff</a:t>
            </a:r>
          </a:p>
        </p:txBody>
      </p:sp>
      <p:cxnSp>
        <p:nvCxnSpPr>
          <p:cNvPr id="77" name="直線コネクタ 76">
            <a:extLst>
              <a:ext uri="{FF2B5EF4-FFF2-40B4-BE49-F238E27FC236}">
                <a16:creationId xmlns:a16="http://schemas.microsoft.com/office/drawing/2014/main" id="{44BC0F63-6BC8-4EA3-9760-07CDE1789FFD}"/>
              </a:ext>
            </a:extLst>
          </p:cNvPr>
          <p:cNvCxnSpPr>
            <a:cxnSpLocks/>
          </p:cNvCxnSpPr>
          <p:nvPr/>
        </p:nvCxnSpPr>
        <p:spPr>
          <a:xfrm flipH="1">
            <a:off x="3366197" y="5826451"/>
            <a:ext cx="961892" cy="184495"/>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78" name="直線コネクタ 77">
            <a:extLst>
              <a:ext uri="{FF2B5EF4-FFF2-40B4-BE49-F238E27FC236}">
                <a16:creationId xmlns:a16="http://schemas.microsoft.com/office/drawing/2014/main" id="{3A39954E-9234-4DE3-AE49-2C66927C5F8B}"/>
              </a:ext>
            </a:extLst>
          </p:cNvPr>
          <p:cNvCxnSpPr>
            <a:cxnSpLocks/>
          </p:cNvCxnSpPr>
          <p:nvPr/>
        </p:nvCxnSpPr>
        <p:spPr>
          <a:xfrm>
            <a:off x="9721926" y="5876686"/>
            <a:ext cx="0" cy="314963"/>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79" name="直線コネクタ 78">
            <a:extLst>
              <a:ext uri="{FF2B5EF4-FFF2-40B4-BE49-F238E27FC236}">
                <a16:creationId xmlns:a16="http://schemas.microsoft.com/office/drawing/2014/main" id="{D60F2125-56B8-43A2-9952-826FC2357A59}"/>
              </a:ext>
            </a:extLst>
          </p:cNvPr>
          <p:cNvCxnSpPr>
            <a:cxnSpLocks/>
          </p:cNvCxnSpPr>
          <p:nvPr/>
        </p:nvCxnSpPr>
        <p:spPr>
          <a:xfrm>
            <a:off x="6681574" y="5911936"/>
            <a:ext cx="0" cy="279713"/>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grpSp>
        <p:nvGrpSpPr>
          <p:cNvPr id="71" name="グループ化 70">
            <a:extLst>
              <a:ext uri="{FF2B5EF4-FFF2-40B4-BE49-F238E27FC236}">
                <a16:creationId xmlns:a16="http://schemas.microsoft.com/office/drawing/2014/main" id="{0C289EFE-DC11-47EB-8CA4-67698242FD5E}"/>
              </a:ext>
            </a:extLst>
          </p:cNvPr>
          <p:cNvGrpSpPr/>
          <p:nvPr/>
        </p:nvGrpSpPr>
        <p:grpSpPr>
          <a:xfrm>
            <a:off x="878020" y="3665875"/>
            <a:ext cx="252392" cy="248968"/>
            <a:chOff x="527309" y="5861285"/>
            <a:chExt cx="273733" cy="273733"/>
          </a:xfrm>
        </p:grpSpPr>
        <p:pic>
          <p:nvPicPr>
            <p:cNvPr id="74" name="図 73">
              <a:extLst>
                <a:ext uri="{FF2B5EF4-FFF2-40B4-BE49-F238E27FC236}">
                  <a16:creationId xmlns:a16="http://schemas.microsoft.com/office/drawing/2014/main" id="{7C78C96C-AFDA-4889-BD5E-E543025908E1}"/>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6855" y1="12547" x2="65510" y2="31273"/>
                          <a14:foregroundMark x1="65510" y1="31273" x2="36659" y2="32584"/>
                          <a14:foregroundMark x1="36659" y1="32584" x2="50325" y2="12172"/>
                        </a14:backgroundRemoval>
                      </a14:imgEffect>
                    </a14:imgLayer>
                  </a14:imgProps>
                </a:ext>
                <a:ext uri="{28A0092B-C50C-407E-A947-70E740481C1C}">
                  <a14:useLocalDpi xmlns:a14="http://schemas.microsoft.com/office/drawing/2010/main"/>
                </a:ext>
              </a:extLst>
            </a:blip>
            <a:stretch>
              <a:fillRect/>
            </a:stretch>
          </p:blipFill>
          <p:spPr>
            <a:xfrm>
              <a:off x="572276" y="5890054"/>
              <a:ext cx="182049" cy="210876"/>
            </a:xfrm>
            <a:prstGeom prst="rect">
              <a:avLst/>
            </a:prstGeom>
          </p:spPr>
        </p:pic>
        <p:sp>
          <p:nvSpPr>
            <p:cNvPr id="75" name="楕円 74">
              <a:extLst>
                <a:ext uri="{FF2B5EF4-FFF2-40B4-BE49-F238E27FC236}">
                  <a16:creationId xmlns:a16="http://schemas.microsoft.com/office/drawing/2014/main" id="{54FC5308-5577-4055-9375-9BD1ACDD852C}"/>
                </a:ext>
              </a:extLst>
            </p:cNvPr>
            <p:cNvSpPr/>
            <p:nvPr/>
          </p:nvSpPr>
          <p:spPr>
            <a:xfrm>
              <a:off x="527309" y="5861285"/>
              <a:ext cx="273733" cy="273733"/>
            </a:xfrm>
            <a:prstGeom prst="ellipse">
              <a:avLst/>
            </a:prstGeom>
            <a:noFill/>
            <a:ln w="19050">
              <a:solidFill>
                <a:srgbClr val="8D00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Calibri 本文"/>
              </a:endParaRPr>
            </a:p>
          </p:txBody>
        </p:sp>
      </p:grpSp>
      <p:grpSp>
        <p:nvGrpSpPr>
          <p:cNvPr id="76" name="グループ化 75">
            <a:extLst>
              <a:ext uri="{FF2B5EF4-FFF2-40B4-BE49-F238E27FC236}">
                <a16:creationId xmlns:a16="http://schemas.microsoft.com/office/drawing/2014/main" id="{5BCD3B4A-47F1-4E24-A2E0-1578B7B5256E}"/>
              </a:ext>
            </a:extLst>
          </p:cNvPr>
          <p:cNvGrpSpPr/>
          <p:nvPr/>
        </p:nvGrpSpPr>
        <p:grpSpPr>
          <a:xfrm>
            <a:off x="872576" y="2938638"/>
            <a:ext cx="252392" cy="248968"/>
            <a:chOff x="527309" y="5861285"/>
            <a:chExt cx="273733" cy="273733"/>
          </a:xfrm>
        </p:grpSpPr>
        <p:pic>
          <p:nvPicPr>
            <p:cNvPr id="80" name="図 79">
              <a:extLst>
                <a:ext uri="{FF2B5EF4-FFF2-40B4-BE49-F238E27FC236}">
                  <a16:creationId xmlns:a16="http://schemas.microsoft.com/office/drawing/2014/main" id="{87845A6E-0611-408B-AC3C-B189EDFB0523}"/>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6855" y1="12547" x2="65510" y2="31273"/>
                          <a14:foregroundMark x1="65510" y1="31273" x2="36659" y2="32584"/>
                          <a14:foregroundMark x1="36659" y1="32584" x2="50325" y2="12172"/>
                        </a14:backgroundRemoval>
                      </a14:imgEffect>
                    </a14:imgLayer>
                  </a14:imgProps>
                </a:ext>
                <a:ext uri="{28A0092B-C50C-407E-A947-70E740481C1C}">
                  <a14:useLocalDpi xmlns:a14="http://schemas.microsoft.com/office/drawing/2010/main"/>
                </a:ext>
              </a:extLst>
            </a:blip>
            <a:stretch>
              <a:fillRect/>
            </a:stretch>
          </p:blipFill>
          <p:spPr>
            <a:xfrm>
              <a:off x="572276" y="5890054"/>
              <a:ext cx="182049" cy="210876"/>
            </a:xfrm>
            <a:prstGeom prst="rect">
              <a:avLst/>
            </a:prstGeom>
          </p:spPr>
        </p:pic>
        <p:sp>
          <p:nvSpPr>
            <p:cNvPr id="81" name="楕円 80">
              <a:extLst>
                <a:ext uri="{FF2B5EF4-FFF2-40B4-BE49-F238E27FC236}">
                  <a16:creationId xmlns:a16="http://schemas.microsoft.com/office/drawing/2014/main" id="{31319097-A413-4636-8CF1-9C812C5CCAE3}"/>
                </a:ext>
              </a:extLst>
            </p:cNvPr>
            <p:cNvSpPr/>
            <p:nvPr/>
          </p:nvSpPr>
          <p:spPr>
            <a:xfrm>
              <a:off x="527309" y="5861285"/>
              <a:ext cx="273733" cy="273733"/>
            </a:xfrm>
            <a:prstGeom prst="ellipse">
              <a:avLst/>
            </a:prstGeom>
            <a:noFill/>
            <a:ln w="19050">
              <a:solidFill>
                <a:srgbClr val="8D00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Calibri 本文"/>
              </a:endParaRPr>
            </a:p>
          </p:txBody>
        </p:sp>
      </p:grpSp>
      <p:grpSp>
        <p:nvGrpSpPr>
          <p:cNvPr id="82" name="グループ化 81">
            <a:extLst>
              <a:ext uri="{FF2B5EF4-FFF2-40B4-BE49-F238E27FC236}">
                <a16:creationId xmlns:a16="http://schemas.microsoft.com/office/drawing/2014/main" id="{849CABF9-97F4-4C4E-BCAF-D8A3972376ED}"/>
              </a:ext>
            </a:extLst>
          </p:cNvPr>
          <p:cNvGrpSpPr/>
          <p:nvPr/>
        </p:nvGrpSpPr>
        <p:grpSpPr>
          <a:xfrm>
            <a:off x="883037" y="2389324"/>
            <a:ext cx="252392" cy="248968"/>
            <a:chOff x="527309" y="5861285"/>
            <a:chExt cx="273733" cy="273733"/>
          </a:xfrm>
        </p:grpSpPr>
        <p:pic>
          <p:nvPicPr>
            <p:cNvPr id="83" name="図 82">
              <a:extLst>
                <a:ext uri="{FF2B5EF4-FFF2-40B4-BE49-F238E27FC236}">
                  <a16:creationId xmlns:a16="http://schemas.microsoft.com/office/drawing/2014/main" id="{E9D94ACB-2562-4A3D-B22F-26764DBEAE32}"/>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6855" y1="12547" x2="65510" y2="31273"/>
                          <a14:foregroundMark x1="65510" y1="31273" x2="36659" y2="32584"/>
                          <a14:foregroundMark x1="36659" y1="32584" x2="50325" y2="12172"/>
                        </a14:backgroundRemoval>
                      </a14:imgEffect>
                    </a14:imgLayer>
                  </a14:imgProps>
                </a:ext>
                <a:ext uri="{28A0092B-C50C-407E-A947-70E740481C1C}">
                  <a14:useLocalDpi xmlns:a14="http://schemas.microsoft.com/office/drawing/2010/main"/>
                </a:ext>
              </a:extLst>
            </a:blip>
            <a:stretch>
              <a:fillRect/>
            </a:stretch>
          </p:blipFill>
          <p:spPr>
            <a:xfrm>
              <a:off x="572276" y="5890054"/>
              <a:ext cx="182049" cy="210876"/>
            </a:xfrm>
            <a:prstGeom prst="rect">
              <a:avLst/>
            </a:prstGeom>
          </p:spPr>
        </p:pic>
        <p:sp>
          <p:nvSpPr>
            <p:cNvPr id="84" name="楕円 83">
              <a:extLst>
                <a:ext uri="{FF2B5EF4-FFF2-40B4-BE49-F238E27FC236}">
                  <a16:creationId xmlns:a16="http://schemas.microsoft.com/office/drawing/2014/main" id="{8D2233E5-2A62-4D6E-B2B6-587A7CE84867}"/>
                </a:ext>
              </a:extLst>
            </p:cNvPr>
            <p:cNvSpPr/>
            <p:nvPr/>
          </p:nvSpPr>
          <p:spPr>
            <a:xfrm>
              <a:off x="527309" y="5861285"/>
              <a:ext cx="273733" cy="273733"/>
            </a:xfrm>
            <a:prstGeom prst="ellipse">
              <a:avLst/>
            </a:prstGeom>
            <a:noFill/>
            <a:ln w="19050">
              <a:solidFill>
                <a:srgbClr val="8D00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Calibri 本文"/>
              </a:endParaRPr>
            </a:p>
          </p:txBody>
        </p:sp>
      </p:grpSp>
      <p:grpSp>
        <p:nvGrpSpPr>
          <p:cNvPr id="86" name="グループ化 85">
            <a:extLst>
              <a:ext uri="{FF2B5EF4-FFF2-40B4-BE49-F238E27FC236}">
                <a16:creationId xmlns:a16="http://schemas.microsoft.com/office/drawing/2014/main" id="{E9259019-2E82-477B-A0FB-0F51A47AEFCC}"/>
              </a:ext>
            </a:extLst>
          </p:cNvPr>
          <p:cNvGrpSpPr/>
          <p:nvPr/>
        </p:nvGrpSpPr>
        <p:grpSpPr>
          <a:xfrm>
            <a:off x="878020" y="1749560"/>
            <a:ext cx="252392" cy="248968"/>
            <a:chOff x="527309" y="5861285"/>
            <a:chExt cx="273733" cy="273733"/>
          </a:xfrm>
        </p:grpSpPr>
        <p:pic>
          <p:nvPicPr>
            <p:cNvPr id="87" name="図 86">
              <a:extLst>
                <a:ext uri="{FF2B5EF4-FFF2-40B4-BE49-F238E27FC236}">
                  <a16:creationId xmlns:a16="http://schemas.microsoft.com/office/drawing/2014/main" id="{4D7E7C1F-0726-4526-B086-69A8210100DF}"/>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6855" y1="12547" x2="65510" y2="31273"/>
                          <a14:foregroundMark x1="65510" y1="31273" x2="36659" y2="32584"/>
                          <a14:foregroundMark x1="36659" y1="32584" x2="50325" y2="12172"/>
                        </a14:backgroundRemoval>
                      </a14:imgEffect>
                    </a14:imgLayer>
                  </a14:imgProps>
                </a:ext>
                <a:ext uri="{28A0092B-C50C-407E-A947-70E740481C1C}">
                  <a14:useLocalDpi xmlns:a14="http://schemas.microsoft.com/office/drawing/2010/main"/>
                </a:ext>
              </a:extLst>
            </a:blip>
            <a:stretch>
              <a:fillRect/>
            </a:stretch>
          </p:blipFill>
          <p:spPr>
            <a:xfrm>
              <a:off x="572276" y="5890054"/>
              <a:ext cx="182049" cy="210876"/>
            </a:xfrm>
            <a:prstGeom prst="rect">
              <a:avLst/>
            </a:prstGeom>
          </p:spPr>
        </p:pic>
        <p:sp>
          <p:nvSpPr>
            <p:cNvPr id="88" name="楕円 87">
              <a:extLst>
                <a:ext uri="{FF2B5EF4-FFF2-40B4-BE49-F238E27FC236}">
                  <a16:creationId xmlns:a16="http://schemas.microsoft.com/office/drawing/2014/main" id="{491F3A59-2F76-47A7-8990-E9662465E60C}"/>
                </a:ext>
              </a:extLst>
            </p:cNvPr>
            <p:cNvSpPr/>
            <p:nvPr/>
          </p:nvSpPr>
          <p:spPr>
            <a:xfrm>
              <a:off x="527309" y="5861285"/>
              <a:ext cx="273733" cy="273733"/>
            </a:xfrm>
            <a:prstGeom prst="ellipse">
              <a:avLst/>
            </a:prstGeom>
            <a:noFill/>
            <a:ln w="19050">
              <a:solidFill>
                <a:srgbClr val="8D00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Calibri 本文"/>
              </a:endParaRPr>
            </a:p>
          </p:txBody>
        </p:sp>
      </p:grpSp>
      <p:grpSp>
        <p:nvGrpSpPr>
          <p:cNvPr id="89" name="グループ化 88">
            <a:extLst>
              <a:ext uri="{FF2B5EF4-FFF2-40B4-BE49-F238E27FC236}">
                <a16:creationId xmlns:a16="http://schemas.microsoft.com/office/drawing/2014/main" id="{8E24DD80-0065-404D-9058-B352D75B3B13}"/>
              </a:ext>
            </a:extLst>
          </p:cNvPr>
          <p:cNvGrpSpPr/>
          <p:nvPr/>
        </p:nvGrpSpPr>
        <p:grpSpPr>
          <a:xfrm>
            <a:off x="873146" y="1210373"/>
            <a:ext cx="252392" cy="248968"/>
            <a:chOff x="527309" y="5861285"/>
            <a:chExt cx="273733" cy="273733"/>
          </a:xfrm>
        </p:grpSpPr>
        <p:pic>
          <p:nvPicPr>
            <p:cNvPr id="90" name="図 89">
              <a:extLst>
                <a:ext uri="{FF2B5EF4-FFF2-40B4-BE49-F238E27FC236}">
                  <a16:creationId xmlns:a16="http://schemas.microsoft.com/office/drawing/2014/main" id="{FA20A34E-9848-4625-9AC3-D498119E8A6D}"/>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6855" y1="12547" x2="65510" y2="31273"/>
                          <a14:foregroundMark x1="65510" y1="31273" x2="36659" y2="32584"/>
                          <a14:foregroundMark x1="36659" y1="32584" x2="50325" y2="12172"/>
                        </a14:backgroundRemoval>
                      </a14:imgEffect>
                    </a14:imgLayer>
                  </a14:imgProps>
                </a:ext>
                <a:ext uri="{28A0092B-C50C-407E-A947-70E740481C1C}">
                  <a14:useLocalDpi xmlns:a14="http://schemas.microsoft.com/office/drawing/2010/main"/>
                </a:ext>
              </a:extLst>
            </a:blip>
            <a:stretch>
              <a:fillRect/>
            </a:stretch>
          </p:blipFill>
          <p:spPr>
            <a:xfrm>
              <a:off x="572276" y="5890054"/>
              <a:ext cx="182049" cy="210876"/>
            </a:xfrm>
            <a:prstGeom prst="rect">
              <a:avLst/>
            </a:prstGeom>
          </p:spPr>
        </p:pic>
        <p:sp>
          <p:nvSpPr>
            <p:cNvPr id="91" name="楕円 90">
              <a:extLst>
                <a:ext uri="{FF2B5EF4-FFF2-40B4-BE49-F238E27FC236}">
                  <a16:creationId xmlns:a16="http://schemas.microsoft.com/office/drawing/2014/main" id="{B9443B9F-D4DC-49C8-95F5-E4875712EEE4}"/>
                </a:ext>
              </a:extLst>
            </p:cNvPr>
            <p:cNvSpPr/>
            <p:nvPr/>
          </p:nvSpPr>
          <p:spPr>
            <a:xfrm>
              <a:off x="527309" y="5861285"/>
              <a:ext cx="273733" cy="273733"/>
            </a:xfrm>
            <a:prstGeom prst="ellipse">
              <a:avLst/>
            </a:prstGeom>
            <a:noFill/>
            <a:ln w="19050">
              <a:solidFill>
                <a:srgbClr val="8D00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Calibri 本文"/>
              </a:endParaRPr>
            </a:p>
          </p:txBody>
        </p:sp>
      </p:grpSp>
      <p:grpSp>
        <p:nvGrpSpPr>
          <p:cNvPr id="92" name="グループ化 91">
            <a:extLst>
              <a:ext uri="{FF2B5EF4-FFF2-40B4-BE49-F238E27FC236}">
                <a16:creationId xmlns:a16="http://schemas.microsoft.com/office/drawing/2014/main" id="{21E3792C-B3B9-4562-A133-D7F9AFDE0550}"/>
              </a:ext>
            </a:extLst>
          </p:cNvPr>
          <p:cNvGrpSpPr/>
          <p:nvPr/>
        </p:nvGrpSpPr>
        <p:grpSpPr>
          <a:xfrm>
            <a:off x="882471" y="4336138"/>
            <a:ext cx="252392" cy="248968"/>
            <a:chOff x="527309" y="5861285"/>
            <a:chExt cx="273733" cy="273733"/>
          </a:xfrm>
        </p:grpSpPr>
        <p:pic>
          <p:nvPicPr>
            <p:cNvPr id="93" name="図 92">
              <a:extLst>
                <a:ext uri="{FF2B5EF4-FFF2-40B4-BE49-F238E27FC236}">
                  <a16:creationId xmlns:a16="http://schemas.microsoft.com/office/drawing/2014/main" id="{D6A1C7C0-7627-44EC-B673-248A9916C1C3}"/>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6855" y1="12547" x2="65510" y2="31273"/>
                          <a14:foregroundMark x1="65510" y1="31273" x2="36659" y2="32584"/>
                          <a14:foregroundMark x1="36659" y1="32584" x2="50325" y2="12172"/>
                        </a14:backgroundRemoval>
                      </a14:imgEffect>
                    </a14:imgLayer>
                  </a14:imgProps>
                </a:ext>
                <a:ext uri="{28A0092B-C50C-407E-A947-70E740481C1C}">
                  <a14:useLocalDpi xmlns:a14="http://schemas.microsoft.com/office/drawing/2010/main"/>
                </a:ext>
              </a:extLst>
            </a:blip>
            <a:stretch>
              <a:fillRect/>
            </a:stretch>
          </p:blipFill>
          <p:spPr>
            <a:xfrm>
              <a:off x="572276" y="5890054"/>
              <a:ext cx="182049" cy="210876"/>
            </a:xfrm>
            <a:prstGeom prst="rect">
              <a:avLst/>
            </a:prstGeom>
          </p:spPr>
        </p:pic>
        <p:sp>
          <p:nvSpPr>
            <p:cNvPr id="94" name="楕円 93">
              <a:extLst>
                <a:ext uri="{FF2B5EF4-FFF2-40B4-BE49-F238E27FC236}">
                  <a16:creationId xmlns:a16="http://schemas.microsoft.com/office/drawing/2014/main" id="{7031A5D4-B9A1-4501-A1BB-1E2035D5F51A}"/>
                </a:ext>
              </a:extLst>
            </p:cNvPr>
            <p:cNvSpPr/>
            <p:nvPr/>
          </p:nvSpPr>
          <p:spPr>
            <a:xfrm>
              <a:off x="527309" y="5861285"/>
              <a:ext cx="273733" cy="273733"/>
            </a:xfrm>
            <a:prstGeom prst="ellipse">
              <a:avLst/>
            </a:prstGeom>
            <a:noFill/>
            <a:ln w="19050">
              <a:solidFill>
                <a:srgbClr val="8D00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Calibri 本文"/>
              </a:endParaRPr>
            </a:p>
          </p:txBody>
        </p:sp>
      </p:grpSp>
      <p:grpSp>
        <p:nvGrpSpPr>
          <p:cNvPr id="95" name="グループ化 94">
            <a:extLst>
              <a:ext uri="{FF2B5EF4-FFF2-40B4-BE49-F238E27FC236}">
                <a16:creationId xmlns:a16="http://schemas.microsoft.com/office/drawing/2014/main" id="{B8F315ED-47C9-47C8-AE1B-4DDFBAA6290D}"/>
              </a:ext>
            </a:extLst>
          </p:cNvPr>
          <p:cNvGrpSpPr/>
          <p:nvPr/>
        </p:nvGrpSpPr>
        <p:grpSpPr>
          <a:xfrm>
            <a:off x="882471" y="4893329"/>
            <a:ext cx="252392" cy="248968"/>
            <a:chOff x="527309" y="5861285"/>
            <a:chExt cx="273733" cy="273733"/>
          </a:xfrm>
        </p:grpSpPr>
        <p:pic>
          <p:nvPicPr>
            <p:cNvPr id="96" name="図 95">
              <a:extLst>
                <a:ext uri="{FF2B5EF4-FFF2-40B4-BE49-F238E27FC236}">
                  <a16:creationId xmlns:a16="http://schemas.microsoft.com/office/drawing/2014/main" id="{6C448C03-8094-4D0E-9E23-EF10F4A21717}"/>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6855" y1="12547" x2="65510" y2="31273"/>
                          <a14:foregroundMark x1="65510" y1="31273" x2="36659" y2="32584"/>
                          <a14:foregroundMark x1="36659" y1="32584" x2="50325" y2="12172"/>
                        </a14:backgroundRemoval>
                      </a14:imgEffect>
                    </a14:imgLayer>
                  </a14:imgProps>
                </a:ext>
                <a:ext uri="{28A0092B-C50C-407E-A947-70E740481C1C}">
                  <a14:useLocalDpi xmlns:a14="http://schemas.microsoft.com/office/drawing/2010/main"/>
                </a:ext>
              </a:extLst>
            </a:blip>
            <a:stretch>
              <a:fillRect/>
            </a:stretch>
          </p:blipFill>
          <p:spPr>
            <a:xfrm>
              <a:off x="572276" y="5890054"/>
              <a:ext cx="182049" cy="210876"/>
            </a:xfrm>
            <a:prstGeom prst="rect">
              <a:avLst/>
            </a:prstGeom>
          </p:spPr>
        </p:pic>
        <p:sp>
          <p:nvSpPr>
            <p:cNvPr id="97" name="楕円 96">
              <a:extLst>
                <a:ext uri="{FF2B5EF4-FFF2-40B4-BE49-F238E27FC236}">
                  <a16:creationId xmlns:a16="http://schemas.microsoft.com/office/drawing/2014/main" id="{A77FF0B2-5541-4735-95BB-A71DBE23F9BF}"/>
                </a:ext>
              </a:extLst>
            </p:cNvPr>
            <p:cNvSpPr/>
            <p:nvPr/>
          </p:nvSpPr>
          <p:spPr>
            <a:xfrm>
              <a:off x="527309" y="5861285"/>
              <a:ext cx="273733" cy="273733"/>
            </a:xfrm>
            <a:prstGeom prst="ellipse">
              <a:avLst/>
            </a:prstGeom>
            <a:noFill/>
            <a:ln w="19050">
              <a:solidFill>
                <a:srgbClr val="8D00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Calibri 本文"/>
              </a:endParaRPr>
            </a:p>
          </p:txBody>
        </p:sp>
      </p:grpSp>
      <p:grpSp>
        <p:nvGrpSpPr>
          <p:cNvPr id="98" name="グループ化 97">
            <a:extLst>
              <a:ext uri="{FF2B5EF4-FFF2-40B4-BE49-F238E27FC236}">
                <a16:creationId xmlns:a16="http://schemas.microsoft.com/office/drawing/2014/main" id="{51027C59-9E79-40E2-9A72-F162EAE58745}"/>
              </a:ext>
            </a:extLst>
          </p:cNvPr>
          <p:cNvGrpSpPr/>
          <p:nvPr/>
        </p:nvGrpSpPr>
        <p:grpSpPr>
          <a:xfrm>
            <a:off x="863420" y="5502935"/>
            <a:ext cx="252392" cy="248968"/>
            <a:chOff x="527309" y="5861285"/>
            <a:chExt cx="273733" cy="273733"/>
          </a:xfrm>
        </p:grpSpPr>
        <p:pic>
          <p:nvPicPr>
            <p:cNvPr id="99" name="図 98">
              <a:extLst>
                <a:ext uri="{FF2B5EF4-FFF2-40B4-BE49-F238E27FC236}">
                  <a16:creationId xmlns:a16="http://schemas.microsoft.com/office/drawing/2014/main" id="{3B6349BC-232F-4DA9-9504-64C230024681}"/>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6855" y1="12547" x2="65510" y2="31273"/>
                          <a14:foregroundMark x1="65510" y1="31273" x2="36659" y2="32584"/>
                          <a14:foregroundMark x1="36659" y1="32584" x2="50325" y2="12172"/>
                        </a14:backgroundRemoval>
                      </a14:imgEffect>
                    </a14:imgLayer>
                  </a14:imgProps>
                </a:ext>
                <a:ext uri="{28A0092B-C50C-407E-A947-70E740481C1C}">
                  <a14:useLocalDpi xmlns:a14="http://schemas.microsoft.com/office/drawing/2010/main"/>
                </a:ext>
              </a:extLst>
            </a:blip>
            <a:stretch>
              <a:fillRect/>
            </a:stretch>
          </p:blipFill>
          <p:spPr>
            <a:xfrm>
              <a:off x="572276" y="5890054"/>
              <a:ext cx="182049" cy="210876"/>
            </a:xfrm>
            <a:prstGeom prst="rect">
              <a:avLst/>
            </a:prstGeom>
          </p:spPr>
        </p:pic>
        <p:sp>
          <p:nvSpPr>
            <p:cNvPr id="100" name="楕円 99">
              <a:extLst>
                <a:ext uri="{FF2B5EF4-FFF2-40B4-BE49-F238E27FC236}">
                  <a16:creationId xmlns:a16="http://schemas.microsoft.com/office/drawing/2014/main" id="{0F9D4343-9BE0-4818-9F8A-C1EEB9352209}"/>
                </a:ext>
              </a:extLst>
            </p:cNvPr>
            <p:cNvSpPr/>
            <p:nvPr/>
          </p:nvSpPr>
          <p:spPr>
            <a:xfrm>
              <a:off x="527309" y="5861285"/>
              <a:ext cx="273733" cy="273733"/>
            </a:xfrm>
            <a:prstGeom prst="ellipse">
              <a:avLst/>
            </a:prstGeom>
            <a:noFill/>
            <a:ln w="19050">
              <a:solidFill>
                <a:srgbClr val="8D00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Calibri 本文"/>
              </a:endParaRPr>
            </a:p>
          </p:txBody>
        </p:sp>
      </p:grpSp>
    </p:spTree>
    <p:extLst>
      <p:ext uri="{BB962C8B-B14F-4D97-AF65-F5344CB8AC3E}">
        <p14:creationId xmlns:p14="http://schemas.microsoft.com/office/powerpoint/2010/main" val="22321409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52910966"/>
              </p:ext>
            </p:extLst>
          </p:nvPr>
        </p:nvGraphicFramePr>
        <p:xfrm>
          <a:off x="363258" y="558636"/>
          <a:ext cx="7605478" cy="396240"/>
        </p:xfrm>
        <a:graphic>
          <a:graphicData uri="http://schemas.openxmlformats.org/drawingml/2006/table">
            <a:tbl>
              <a:tblPr firstRow="1" bandRow="1">
                <a:tableStyleId>{5C22544A-7EE6-4342-B048-85BDC9FD1C3A}</a:tableStyleId>
              </a:tblPr>
              <a:tblGrid>
                <a:gridCol w="7605478">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1.2.3 Health Commodities, Supplies and Products</a:t>
                      </a:r>
                      <a:r>
                        <a:rPr kumimoji="1" lang="ja-JP" altLang="en-US" sz="2000" b="0" baseline="0" dirty="0">
                          <a:solidFill>
                            <a:schemeClr val="tx1"/>
                          </a:solidFill>
                          <a:latin typeface="+mn-lt"/>
                        </a:rPr>
                        <a:t> </a:t>
                      </a:r>
                      <a:r>
                        <a:rPr kumimoji="1" lang="en-US" altLang="ja-JP" sz="2000" b="0" baseline="0" dirty="0">
                          <a:solidFill>
                            <a:schemeClr val="tx1"/>
                          </a:solidFill>
                          <a:latin typeface="+mn-lt"/>
                        </a:rPr>
                        <a:t>(Example) </a:t>
                      </a:r>
                      <a:endParaRPr kumimoji="1" lang="en-US" altLang="ja-JP" sz="2000" b="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graphicFrame>
        <p:nvGraphicFramePr>
          <p:cNvPr id="5" name="コンテンツ プレースホルダー 4">
            <a:extLst>
              <a:ext uri="{FF2B5EF4-FFF2-40B4-BE49-F238E27FC236}">
                <a16:creationId xmlns:a16="http://schemas.microsoft.com/office/drawing/2014/main" id="{6DDFEEE8-5874-4D32-9429-6813757E4DF1}"/>
              </a:ext>
            </a:extLst>
          </p:cNvPr>
          <p:cNvGraphicFramePr>
            <a:graphicFrameLocks/>
          </p:cNvGraphicFramePr>
          <p:nvPr>
            <p:extLst>
              <p:ext uri="{D42A27DB-BD31-4B8C-83A1-F6EECF244321}">
                <p14:modId xmlns:p14="http://schemas.microsoft.com/office/powerpoint/2010/main" val="3128575544"/>
              </p:ext>
            </p:extLst>
          </p:nvPr>
        </p:nvGraphicFramePr>
        <p:xfrm>
          <a:off x="1033152" y="1309224"/>
          <a:ext cx="9702141" cy="4389120"/>
        </p:xfrm>
        <a:graphic>
          <a:graphicData uri="http://schemas.openxmlformats.org/drawingml/2006/table">
            <a:tbl>
              <a:tblPr firstRow="1" firstCol="1" bandRow="1"/>
              <a:tblGrid>
                <a:gridCol w="3582897">
                  <a:extLst>
                    <a:ext uri="{9D8B030D-6E8A-4147-A177-3AD203B41FA5}">
                      <a16:colId xmlns:a16="http://schemas.microsoft.com/office/drawing/2014/main" val="2124341404"/>
                    </a:ext>
                  </a:extLst>
                </a:gridCol>
                <a:gridCol w="1849683">
                  <a:extLst>
                    <a:ext uri="{9D8B030D-6E8A-4147-A177-3AD203B41FA5}">
                      <a16:colId xmlns:a16="http://schemas.microsoft.com/office/drawing/2014/main" val="2016989215"/>
                    </a:ext>
                  </a:extLst>
                </a:gridCol>
                <a:gridCol w="2178516">
                  <a:extLst>
                    <a:ext uri="{9D8B030D-6E8A-4147-A177-3AD203B41FA5}">
                      <a16:colId xmlns:a16="http://schemas.microsoft.com/office/drawing/2014/main" val="1592740205"/>
                    </a:ext>
                  </a:extLst>
                </a:gridCol>
                <a:gridCol w="2091045">
                  <a:extLst>
                    <a:ext uri="{9D8B030D-6E8A-4147-A177-3AD203B41FA5}">
                      <a16:colId xmlns:a16="http://schemas.microsoft.com/office/drawing/2014/main" val="1135477521"/>
                    </a:ext>
                  </a:extLst>
                </a:gridCol>
              </a:tblGrid>
              <a:tr h="33528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b="1" dirty="0">
                          <a:effectLst/>
                          <a:latin typeface="+mn-lt"/>
                          <a:ea typeface="ＭＳ 明朝" panose="02020609040205080304" pitchFamily="17" charset="-128"/>
                          <a:cs typeface="Times New Roman" panose="02020603050405020304" pitchFamily="18" charset="0"/>
                        </a:rPr>
                        <a:t>Commodities</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b="1" dirty="0">
                          <a:effectLst/>
                          <a:latin typeface="+mn-lt"/>
                          <a:ea typeface="ＭＳ 明朝" panose="02020609040205080304" pitchFamily="17" charset="-128"/>
                          <a:cs typeface="Times New Roman" panose="02020603050405020304" pitchFamily="18" charset="0"/>
                        </a:rPr>
                        <a:t>Allocation (</a:t>
                      </a:r>
                      <a:r>
                        <a:rPr lang="en-US" sz="1800" b="1" dirty="0" err="1">
                          <a:effectLst/>
                          <a:latin typeface="+mn-lt"/>
                          <a:ea typeface="ＭＳ 明朝" panose="02020609040205080304" pitchFamily="17" charset="-128"/>
                          <a:cs typeface="Times New Roman" panose="02020603050405020304" pitchFamily="18" charset="0"/>
                        </a:rPr>
                        <a:t>Ksh</a:t>
                      </a:r>
                      <a:r>
                        <a:rPr lang="en-US" sz="1800" b="1" dirty="0">
                          <a:effectLst/>
                          <a:latin typeface="+mn-lt"/>
                          <a:ea typeface="ＭＳ 明朝" panose="02020609040205080304" pitchFamily="17" charset="-128"/>
                          <a:cs typeface="Times New Roman" panose="02020603050405020304" pitchFamily="18" charset="0"/>
                        </a:rPr>
                        <a:t>) in last FY</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b="1" dirty="0">
                          <a:effectLst/>
                          <a:latin typeface="+mn-lt"/>
                          <a:ea typeface="ＭＳ 明朝" panose="02020609040205080304" pitchFamily="17" charset="-128"/>
                          <a:cs typeface="Times New Roman" panose="02020603050405020304" pitchFamily="18" charset="0"/>
                        </a:rPr>
                        <a:t>Actual requirements</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b="1" dirty="0">
                          <a:effectLst/>
                          <a:latin typeface="+mn-lt"/>
                          <a:ea typeface="ＭＳ 明朝" panose="02020609040205080304" pitchFamily="17" charset="-128"/>
                          <a:cs typeface="Times New Roman" panose="02020603050405020304" pitchFamily="18" charset="0"/>
                        </a:rPr>
                        <a:t>Gap/Surplus</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156366128"/>
                  </a:ext>
                </a:extLst>
              </a:tr>
              <a:tr h="16764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Pharmaceuticals supplies</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890,163</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1,000,000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-109,837</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396002076"/>
                  </a:ext>
                </a:extLst>
              </a:tr>
              <a:tr h="16764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Non-pharmaceutical supplies</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a:solidFill>
                            <a:srgbClr val="FF0000"/>
                          </a:solidFill>
                          <a:effectLst/>
                          <a:latin typeface="+mn-lt"/>
                          <a:ea typeface="ＭＳ 明朝" panose="02020609040205080304" pitchFamily="17" charset="-128"/>
                          <a:cs typeface="Times New Roman" panose="02020603050405020304" pitchFamily="18" charset="0"/>
                        </a:rPr>
                        <a:t>220,000</a:t>
                      </a:r>
                      <a:endParaRPr lang="ja-JP" sz="180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a:solidFill>
                            <a:srgbClr val="FF0000"/>
                          </a:solidFill>
                          <a:effectLst/>
                          <a:latin typeface="+mn-lt"/>
                          <a:ea typeface="ＭＳ 明朝" panose="02020609040205080304" pitchFamily="17" charset="-128"/>
                          <a:cs typeface="Times New Roman" panose="02020603050405020304" pitchFamily="18" charset="0"/>
                        </a:rPr>
                        <a:t>300,000</a:t>
                      </a:r>
                      <a:endParaRPr lang="ja-JP" sz="180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-80,000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925002097"/>
                  </a:ext>
                </a:extLst>
              </a:tr>
              <a:tr h="21449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Medical equipment and technologies</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a:solidFill>
                            <a:srgbClr val="FF0000"/>
                          </a:solidFill>
                          <a:effectLst/>
                          <a:latin typeface="+mn-lt"/>
                          <a:ea typeface="ＭＳ 明朝" panose="02020609040205080304" pitchFamily="17" charset="-128"/>
                          <a:cs typeface="Times New Roman" panose="02020603050405020304" pitchFamily="18" charset="0"/>
                        </a:rPr>
                        <a:t>100,000</a:t>
                      </a:r>
                      <a:endParaRPr lang="ja-JP" sz="180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-100,000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12875453"/>
                  </a:ext>
                </a:extLst>
              </a:tr>
              <a:tr h="16764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Environmental/Public health supplies</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20,000,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-20,000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374867891"/>
                  </a:ext>
                </a:extLst>
              </a:tr>
              <a:tr h="16764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Other medical supplies (oxygen, etc.)</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a:solidFill>
                            <a:srgbClr val="FF0000"/>
                          </a:solidFill>
                          <a:effectLst/>
                          <a:latin typeface="+mn-lt"/>
                          <a:ea typeface="ＭＳ 明朝" panose="02020609040205080304" pitchFamily="17" charset="-128"/>
                          <a:cs typeface="Times New Roman" panose="02020603050405020304" pitchFamily="18" charset="0"/>
                        </a:rPr>
                        <a:t>0</a:t>
                      </a:r>
                      <a:endParaRPr lang="ja-JP" sz="180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10,000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-10,000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75617253"/>
                  </a:ext>
                </a:extLst>
              </a:tr>
              <a:tr h="16764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Patient food</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a:solidFill>
                            <a:srgbClr val="FF0000"/>
                          </a:solidFill>
                          <a:effectLst/>
                          <a:latin typeface="+mn-lt"/>
                          <a:ea typeface="ＭＳ 明朝" panose="02020609040205080304" pitchFamily="17" charset="-128"/>
                          <a:cs typeface="Times New Roman" panose="02020603050405020304" pitchFamily="18" charset="0"/>
                        </a:rPr>
                        <a:t>0</a:t>
                      </a:r>
                      <a:endParaRPr lang="ja-JP" sz="180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255334820"/>
                  </a:ext>
                </a:extLst>
              </a:tr>
              <a:tr h="16764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Fuel and lubricants</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393410028"/>
                  </a:ext>
                </a:extLst>
              </a:tr>
              <a:tr h="33528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mn-lt"/>
                          <a:ea typeface="ＭＳ 明朝" panose="02020609040205080304" pitchFamily="17" charset="-128"/>
                          <a:cs typeface="Times New Roman" panose="02020603050405020304" pitchFamily="18" charset="0"/>
                        </a:rPr>
                        <a:t>Other fuels: cooking gas, charcoal, firewood</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12,000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-12,000</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14810574"/>
                  </a:ext>
                </a:extLst>
              </a:tr>
              <a:tr h="16764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b="1" dirty="0">
                          <a:effectLst/>
                          <a:latin typeface="+mn-lt"/>
                          <a:ea typeface="ＭＳ 明朝" panose="02020609040205080304" pitchFamily="17" charset="-128"/>
                          <a:cs typeface="Times New Roman" panose="02020603050405020304" pitchFamily="18" charset="0"/>
                        </a:rPr>
                        <a:t>Total</a:t>
                      </a:r>
                      <a:endParaRPr lang="ja-JP" sz="1800" dirty="0">
                        <a:effectLst/>
                        <a:latin typeface="+mn-lt"/>
                        <a:ea typeface="ＭＳ 明朝" panose="02020609040205080304" pitchFamily="17" charset="-128"/>
                        <a:cs typeface="Times New Roman" panose="02020603050405020304" pitchFamily="18" charset="0"/>
                      </a:endParaRPr>
                    </a:p>
                  </a:txBody>
                  <a:tcPr marL="56158" marR="56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a:solidFill>
                            <a:srgbClr val="FF0000"/>
                          </a:solidFill>
                          <a:effectLst/>
                          <a:latin typeface="+mn-lt"/>
                          <a:ea typeface="ＭＳ 明朝" panose="02020609040205080304" pitchFamily="17" charset="-128"/>
                          <a:cs typeface="Times New Roman" panose="02020603050405020304" pitchFamily="18" charset="0"/>
                        </a:rPr>
                        <a:t>1,110,163</a:t>
                      </a:r>
                      <a:endParaRPr lang="ja-JP" sz="180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sz="1800">
                          <a:solidFill>
                            <a:srgbClr val="FF0000"/>
                          </a:solidFill>
                          <a:effectLst/>
                          <a:latin typeface="+mn-lt"/>
                          <a:ea typeface="ＭＳ 明朝" panose="02020609040205080304" pitchFamily="17" charset="-128"/>
                          <a:cs typeface="Times New Roman" panose="02020603050405020304" pitchFamily="18" charset="0"/>
                        </a:rPr>
                        <a:t>1,442,000</a:t>
                      </a:r>
                      <a:endParaRPr lang="ja-JP" sz="180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algn="r">
                        <a:spcAft>
                          <a:spcPts val="0"/>
                        </a:spcAft>
                      </a:pPr>
                      <a:r>
                        <a:rPr lang="en-US" sz="1800" dirty="0">
                          <a:solidFill>
                            <a:srgbClr val="FF0000"/>
                          </a:solidFill>
                          <a:effectLst/>
                          <a:latin typeface="+mn-lt"/>
                          <a:ea typeface="ＭＳ 明朝" panose="02020609040205080304" pitchFamily="17" charset="-128"/>
                          <a:cs typeface="Times New Roman" panose="02020603050405020304" pitchFamily="18" charset="0"/>
                        </a:rPr>
                        <a:t>-331,837</a:t>
                      </a:r>
                      <a:endParaRPr lang="ja-JP" sz="1800" dirty="0">
                        <a:solidFill>
                          <a:srgbClr val="FF0000"/>
                        </a:solidFill>
                        <a:effectLst/>
                        <a:latin typeface="+mn-lt"/>
                        <a:ea typeface="ＭＳ 明朝" panose="02020609040205080304" pitchFamily="17" charset="-128"/>
                      </a:endParaRPr>
                    </a:p>
                    <a:p>
                      <a:pPr indent="228600" algn="r">
                        <a:spcAft>
                          <a:spcPts val="0"/>
                        </a:spcAft>
                        <a:tabLst>
                          <a:tab pos="2971800" algn="ctr"/>
                          <a:tab pos="5943600" algn="r"/>
                        </a:tabLst>
                      </a:pPr>
                      <a:r>
                        <a:rPr lang="en-US" sz="1800" dirty="0">
                          <a:solidFill>
                            <a:srgbClr val="FF0000"/>
                          </a:solidFill>
                          <a:effectLst/>
                          <a:latin typeface="+mn-lt"/>
                          <a:ea typeface="ＭＳ 明朝" panose="02020609040205080304" pitchFamily="17" charset="-128"/>
                          <a:cs typeface="Times New Roman" panose="02020603050405020304" pitchFamily="18" charset="0"/>
                        </a:rPr>
                        <a:t> </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115752985"/>
                  </a:ext>
                </a:extLst>
              </a:tr>
            </a:tbl>
          </a:graphicData>
        </a:graphic>
      </p:graphicFrame>
    </p:spTree>
    <p:extLst>
      <p:ext uri="{BB962C8B-B14F-4D97-AF65-F5344CB8AC3E}">
        <p14:creationId xmlns:p14="http://schemas.microsoft.com/office/powerpoint/2010/main" val="9371593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1288095078"/>
              </p:ext>
            </p:extLst>
          </p:nvPr>
        </p:nvGraphicFramePr>
        <p:xfrm>
          <a:off x="134742" y="115993"/>
          <a:ext cx="11110000" cy="701040"/>
        </p:xfrm>
        <a:graphic>
          <a:graphicData uri="http://schemas.openxmlformats.org/drawingml/2006/table">
            <a:tbl>
              <a:tblPr firstRow="1" bandRow="1">
                <a:tableStyleId>{5C22544A-7EE6-4342-B048-85BDC9FD1C3A}</a:tableStyleId>
              </a:tblPr>
              <a:tblGrid>
                <a:gridCol w="11110000">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1.2.4 Health Management Information systems/Monitoring and Evaluation</a:t>
                      </a:r>
                    </a:p>
                    <a:p>
                      <a:endParaRPr kumimoji="1" lang="en-US" altLang="ja-JP" sz="2000" b="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
        <p:nvSpPr>
          <p:cNvPr id="24" name="正方形/長方形 23">
            <a:extLst>
              <a:ext uri="{FF2B5EF4-FFF2-40B4-BE49-F238E27FC236}">
                <a16:creationId xmlns:a16="http://schemas.microsoft.com/office/drawing/2014/main" id="{BC5407F1-A5A6-419A-AD9C-6EE7E6A4F174}"/>
              </a:ext>
            </a:extLst>
          </p:cNvPr>
          <p:cNvSpPr/>
          <p:nvPr/>
        </p:nvSpPr>
        <p:spPr>
          <a:xfrm>
            <a:off x="134742" y="626402"/>
            <a:ext cx="11955659" cy="6231598"/>
          </a:xfrm>
          <a:prstGeom prst="rect">
            <a:avLst/>
          </a:prstGeom>
          <a:solidFill>
            <a:schemeClr val="accent4">
              <a:lumMod val="20000"/>
              <a:lumOff val="80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000" dirty="0">
              <a:solidFill>
                <a:schemeClr val="tx1"/>
              </a:solidFill>
              <a:latin typeface="Calibri "/>
            </a:endParaRPr>
          </a:p>
          <a:p>
            <a:endParaRPr kumimoji="1" lang="en-US" altLang="ja-JP" sz="1000" dirty="0">
              <a:solidFill>
                <a:schemeClr val="tx1"/>
              </a:solidFill>
              <a:latin typeface="Calibri "/>
            </a:endParaRPr>
          </a:p>
        </p:txBody>
      </p:sp>
      <p:graphicFrame>
        <p:nvGraphicFramePr>
          <p:cNvPr id="25" name="コンテンツ プレースホルダー 4">
            <a:extLst>
              <a:ext uri="{FF2B5EF4-FFF2-40B4-BE49-F238E27FC236}">
                <a16:creationId xmlns:a16="http://schemas.microsoft.com/office/drawing/2014/main" id="{91E6197C-09A9-49DA-B2D2-557E8E7CDA3E}"/>
              </a:ext>
            </a:extLst>
          </p:cNvPr>
          <p:cNvGraphicFramePr>
            <a:graphicFrameLocks/>
          </p:cNvGraphicFramePr>
          <p:nvPr>
            <p:extLst>
              <p:ext uri="{D42A27DB-BD31-4B8C-83A1-F6EECF244321}">
                <p14:modId xmlns:p14="http://schemas.microsoft.com/office/powerpoint/2010/main" val="996919458"/>
              </p:ext>
            </p:extLst>
          </p:nvPr>
        </p:nvGraphicFramePr>
        <p:xfrm>
          <a:off x="638593" y="3242417"/>
          <a:ext cx="10276149" cy="2194560"/>
        </p:xfrm>
        <a:graphic>
          <a:graphicData uri="http://schemas.openxmlformats.org/drawingml/2006/table">
            <a:tbl>
              <a:tblPr firstRow="1" firstCol="1" bandRow="1"/>
              <a:tblGrid>
                <a:gridCol w="431329">
                  <a:extLst>
                    <a:ext uri="{9D8B030D-6E8A-4147-A177-3AD203B41FA5}">
                      <a16:colId xmlns:a16="http://schemas.microsoft.com/office/drawing/2014/main" val="3122048437"/>
                    </a:ext>
                  </a:extLst>
                </a:gridCol>
                <a:gridCol w="5090501">
                  <a:extLst>
                    <a:ext uri="{9D8B030D-6E8A-4147-A177-3AD203B41FA5}">
                      <a16:colId xmlns:a16="http://schemas.microsoft.com/office/drawing/2014/main" val="1356168779"/>
                    </a:ext>
                  </a:extLst>
                </a:gridCol>
                <a:gridCol w="1536323">
                  <a:extLst>
                    <a:ext uri="{9D8B030D-6E8A-4147-A177-3AD203B41FA5}">
                      <a16:colId xmlns:a16="http://schemas.microsoft.com/office/drawing/2014/main" val="2662150192"/>
                    </a:ext>
                  </a:extLst>
                </a:gridCol>
                <a:gridCol w="1655334">
                  <a:extLst>
                    <a:ext uri="{9D8B030D-6E8A-4147-A177-3AD203B41FA5}">
                      <a16:colId xmlns:a16="http://schemas.microsoft.com/office/drawing/2014/main" val="3257839389"/>
                    </a:ext>
                  </a:extLst>
                </a:gridCol>
                <a:gridCol w="1562662">
                  <a:extLst>
                    <a:ext uri="{9D8B030D-6E8A-4147-A177-3AD203B41FA5}">
                      <a16:colId xmlns:a16="http://schemas.microsoft.com/office/drawing/2014/main" val="2611090723"/>
                    </a:ext>
                  </a:extLst>
                </a:gridCol>
              </a:tblGrid>
              <a:tr h="26670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Reporting</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CU</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Level II</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Level III</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87478179"/>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1</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Number of </a:t>
                      </a: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Community units (linked to facility) with updated household registers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375260730"/>
                  </a:ext>
                </a:extLst>
              </a:tr>
              <a:tr h="54290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2</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Number of </a:t>
                      </a: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Community units providing monthly reports to facility</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175908943"/>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3</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Facilities providing monthly reports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65000"/>
                        <a:lumOff val="35000"/>
                      </a:sys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479257156"/>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4</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Quarterly performance reports prepared and discussed by (level) management committee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65000"/>
                        <a:lumOff val="35000"/>
                      </a:sys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88889923"/>
                  </a:ext>
                </a:extLst>
              </a:tr>
            </a:tbl>
          </a:graphicData>
        </a:graphic>
      </p:graphicFrame>
      <p:sp>
        <p:nvSpPr>
          <p:cNvPr id="26" name="テキスト ボックス 25">
            <a:extLst>
              <a:ext uri="{FF2B5EF4-FFF2-40B4-BE49-F238E27FC236}">
                <a16:creationId xmlns:a16="http://schemas.microsoft.com/office/drawing/2014/main" id="{68D630D6-395C-42BF-A1AF-14F8B14831BF}"/>
              </a:ext>
            </a:extLst>
          </p:cNvPr>
          <p:cNvSpPr txBox="1"/>
          <p:nvPr/>
        </p:nvSpPr>
        <p:spPr>
          <a:xfrm>
            <a:off x="6594289" y="1820135"/>
            <a:ext cx="5421078" cy="1015663"/>
          </a:xfrm>
          <a:prstGeom prst="rect">
            <a:avLst/>
          </a:prstGeom>
          <a:noFill/>
        </p:spPr>
        <p:txBody>
          <a:bodyPr wrap="square" rtlCol="0">
            <a:spAutoFit/>
          </a:bodyPr>
          <a:lstStyle/>
          <a:p>
            <a:pPr algn="just"/>
            <a:r>
              <a:rPr kumimoji="1" lang="en-US" altLang="ja-JP" sz="2000" dirty="0">
                <a:solidFill>
                  <a:prstClr val="black"/>
                </a:solidFill>
                <a:ea typeface="メイリオ" panose="020B0604030504040204" pitchFamily="50" charset="-128"/>
              </a:rPr>
              <a:t>If your facility submit monthly report to sub-county at the monthly basis, please write “1”, if not, “0”. </a:t>
            </a:r>
            <a:endParaRPr kumimoji="1" lang="ja-JP" altLang="en-US" sz="2000" dirty="0">
              <a:solidFill>
                <a:prstClr val="black"/>
              </a:solidFill>
              <a:ea typeface="メイリオ" panose="020B0604030504040204" pitchFamily="50" charset="-128"/>
            </a:endParaRPr>
          </a:p>
        </p:txBody>
      </p:sp>
      <p:sp>
        <p:nvSpPr>
          <p:cNvPr id="29" name="四角形: 角を丸くする 19">
            <a:extLst>
              <a:ext uri="{FF2B5EF4-FFF2-40B4-BE49-F238E27FC236}">
                <a16:creationId xmlns:a16="http://schemas.microsoft.com/office/drawing/2014/main" id="{199BFCFE-9BCE-49F9-ACF6-667E6A672B49}"/>
              </a:ext>
            </a:extLst>
          </p:cNvPr>
          <p:cNvSpPr/>
          <p:nvPr/>
        </p:nvSpPr>
        <p:spPr>
          <a:xfrm>
            <a:off x="7694917" y="4580548"/>
            <a:ext cx="3219823" cy="265581"/>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0948E6A0-912D-4126-B814-E3FE243C7EE6}"/>
              </a:ext>
            </a:extLst>
          </p:cNvPr>
          <p:cNvSpPr txBox="1"/>
          <p:nvPr/>
        </p:nvSpPr>
        <p:spPr>
          <a:xfrm>
            <a:off x="428858" y="764135"/>
            <a:ext cx="6066242" cy="1015663"/>
          </a:xfrm>
          <a:prstGeom prst="rect">
            <a:avLst/>
          </a:prstGeom>
          <a:noFill/>
        </p:spPr>
        <p:txBody>
          <a:bodyPr wrap="square" rtlCol="0">
            <a:spAutoFit/>
          </a:bodyPr>
          <a:lstStyle/>
          <a:p>
            <a:pPr algn="just"/>
            <a:r>
              <a:rPr kumimoji="1" lang="en-US" altLang="ja-JP" sz="2000" dirty="0">
                <a:solidFill>
                  <a:prstClr val="black"/>
                </a:solidFill>
                <a:ea typeface="メイリオ" panose="020B0604030504040204" pitchFamily="50" charset="-128"/>
              </a:rPr>
              <a:t>“0” ~”4” is applicable. </a:t>
            </a:r>
          </a:p>
          <a:p>
            <a:pPr algn="just"/>
            <a:r>
              <a:rPr kumimoji="1" lang="en-US" altLang="ja-JP" sz="2000" dirty="0">
                <a:solidFill>
                  <a:prstClr val="black"/>
                </a:solidFill>
                <a:ea typeface="メイリオ" panose="020B0604030504040204" pitchFamily="50" charset="-128"/>
              </a:rPr>
              <a:t>If you prepared quarterly performance report and discussed it three times per year, pleas write “3”. </a:t>
            </a:r>
          </a:p>
        </p:txBody>
      </p:sp>
      <p:sp>
        <p:nvSpPr>
          <p:cNvPr id="32" name="四角形: 角を丸くする 39">
            <a:extLst>
              <a:ext uri="{FF2B5EF4-FFF2-40B4-BE49-F238E27FC236}">
                <a16:creationId xmlns:a16="http://schemas.microsoft.com/office/drawing/2014/main" id="{8B3BD2EE-96CA-49C1-A97B-8FFB74A82FA9}"/>
              </a:ext>
            </a:extLst>
          </p:cNvPr>
          <p:cNvSpPr/>
          <p:nvPr/>
        </p:nvSpPr>
        <p:spPr>
          <a:xfrm>
            <a:off x="7694918" y="4846130"/>
            <a:ext cx="3219823" cy="580092"/>
          </a:xfrm>
          <a:prstGeom prst="roundRect">
            <a:avLst/>
          </a:prstGeom>
          <a:noFill/>
          <a:ln w="38100" cap="flat" cmpd="sng" algn="in">
            <a:solidFill>
              <a:schemeClr val="accent2">
                <a:lumMod val="50000"/>
              </a:scheme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33" name="四角形: 角を丸くする 44">
            <a:extLst>
              <a:ext uri="{FF2B5EF4-FFF2-40B4-BE49-F238E27FC236}">
                <a16:creationId xmlns:a16="http://schemas.microsoft.com/office/drawing/2014/main" id="{999A9C0F-4777-4CE4-865A-55A91440869E}"/>
              </a:ext>
            </a:extLst>
          </p:cNvPr>
          <p:cNvSpPr/>
          <p:nvPr/>
        </p:nvSpPr>
        <p:spPr>
          <a:xfrm>
            <a:off x="1057760" y="3520239"/>
            <a:ext cx="5067269" cy="580313"/>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35" name="テキスト ボックス 34">
            <a:extLst>
              <a:ext uri="{FF2B5EF4-FFF2-40B4-BE49-F238E27FC236}">
                <a16:creationId xmlns:a16="http://schemas.microsoft.com/office/drawing/2014/main" id="{0CE5A225-9135-4090-89FE-CCA0A75B03C3}"/>
              </a:ext>
            </a:extLst>
          </p:cNvPr>
          <p:cNvSpPr txBox="1"/>
          <p:nvPr/>
        </p:nvSpPr>
        <p:spPr>
          <a:xfrm>
            <a:off x="463995" y="2003276"/>
            <a:ext cx="5396330" cy="1015663"/>
          </a:xfrm>
          <a:prstGeom prst="rect">
            <a:avLst/>
          </a:prstGeom>
          <a:noFill/>
        </p:spPr>
        <p:txBody>
          <a:bodyPr wrap="square" rtlCol="0">
            <a:spAutoFit/>
          </a:bodyPr>
          <a:lstStyle/>
          <a:p>
            <a:r>
              <a:rPr kumimoji="1" lang="en-US" altLang="ja-JP" sz="2000" dirty="0">
                <a:solidFill>
                  <a:prstClr val="black"/>
                </a:solidFill>
                <a:ea typeface="メイリオ" panose="020B0604030504040204" pitchFamily="50" charset="-128"/>
              </a:rPr>
              <a:t>Household Register (MOH513) is to be filled by CHVs every six months and reported to CHEWs. </a:t>
            </a:r>
            <a:endParaRPr kumimoji="1" lang="ja-JP" altLang="en-US" sz="2000" dirty="0">
              <a:solidFill>
                <a:prstClr val="black"/>
              </a:solidFill>
              <a:ea typeface="メイリオ" panose="020B0604030504040204" pitchFamily="50" charset="-128"/>
            </a:endParaRPr>
          </a:p>
        </p:txBody>
      </p:sp>
      <p:sp>
        <p:nvSpPr>
          <p:cNvPr id="27" name="四角形: 角を丸くする 41">
            <a:extLst>
              <a:ext uri="{FF2B5EF4-FFF2-40B4-BE49-F238E27FC236}">
                <a16:creationId xmlns:a16="http://schemas.microsoft.com/office/drawing/2014/main" id="{6871F0F3-0E3F-4534-BA27-A65D6BA3120C}"/>
              </a:ext>
            </a:extLst>
          </p:cNvPr>
          <p:cNvSpPr/>
          <p:nvPr/>
        </p:nvSpPr>
        <p:spPr>
          <a:xfrm>
            <a:off x="1086788" y="4056398"/>
            <a:ext cx="5067269" cy="582941"/>
          </a:xfrm>
          <a:prstGeom prst="roundRect">
            <a:avLst/>
          </a:prstGeom>
          <a:noFill/>
          <a:ln w="38100" cap="flat" cmpd="sng" algn="in">
            <a:solidFill>
              <a:schemeClr val="accent2">
                <a:lumMod val="50000"/>
              </a:scheme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37" name="テキスト ボックス 36">
            <a:extLst>
              <a:ext uri="{FF2B5EF4-FFF2-40B4-BE49-F238E27FC236}">
                <a16:creationId xmlns:a16="http://schemas.microsoft.com/office/drawing/2014/main" id="{C4B4A253-2D08-4274-B6D3-D07126E44726}"/>
              </a:ext>
            </a:extLst>
          </p:cNvPr>
          <p:cNvSpPr txBox="1"/>
          <p:nvPr/>
        </p:nvSpPr>
        <p:spPr>
          <a:xfrm>
            <a:off x="221667" y="5597979"/>
            <a:ext cx="3512919" cy="923330"/>
          </a:xfrm>
          <a:prstGeom prst="rect">
            <a:avLst/>
          </a:prstGeom>
          <a:noFill/>
        </p:spPr>
        <p:txBody>
          <a:bodyPr wrap="square" rtlCol="0">
            <a:spAutoFit/>
          </a:bodyPr>
          <a:lstStyle/>
          <a:p>
            <a:r>
              <a:rPr kumimoji="1" lang="en-US" altLang="ja-JP" dirty="0">
                <a:solidFill>
                  <a:prstClr val="black"/>
                </a:solidFill>
                <a:ea typeface="メイリオ" panose="020B0604030504040204" pitchFamily="50" charset="-128"/>
              </a:rPr>
              <a:t>This is about Community  Extension Workers Summary (MOH515). </a:t>
            </a:r>
            <a:endParaRPr kumimoji="1" lang="ja-JP" altLang="en-US" dirty="0">
              <a:solidFill>
                <a:prstClr val="black"/>
              </a:solidFill>
              <a:ea typeface="メイリオ" panose="020B0604030504040204" pitchFamily="50" charset="-128"/>
            </a:endParaRPr>
          </a:p>
        </p:txBody>
      </p:sp>
      <p:sp>
        <p:nvSpPr>
          <p:cNvPr id="50" name="右中かっこ 49"/>
          <p:cNvSpPr/>
          <p:nvPr/>
        </p:nvSpPr>
        <p:spPr>
          <a:xfrm rot="5400000">
            <a:off x="8389363" y="3093468"/>
            <a:ext cx="357656" cy="4828269"/>
          </a:xfrm>
          <a:prstGeom prst="rightBrace">
            <a:avLst>
              <a:gd name="adj1" fmla="val 8332"/>
              <a:gd name="adj2" fmla="val 49605"/>
            </a:avLst>
          </a:prstGeom>
          <a:ln w="38100">
            <a:solidFill>
              <a:srgbClr val="C87D0E"/>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kumimoji="1" lang="ja-JP" altLang="en-US"/>
          </a:p>
        </p:txBody>
      </p:sp>
      <p:sp>
        <p:nvSpPr>
          <p:cNvPr id="53" name="テキスト ボックス 52">
            <a:extLst>
              <a:ext uri="{FF2B5EF4-FFF2-40B4-BE49-F238E27FC236}">
                <a16:creationId xmlns:a16="http://schemas.microsoft.com/office/drawing/2014/main" id="{83C0FCE8-2914-49F8-913B-25A77F18B00A}"/>
              </a:ext>
            </a:extLst>
          </p:cNvPr>
          <p:cNvSpPr txBox="1"/>
          <p:nvPr/>
        </p:nvSpPr>
        <p:spPr>
          <a:xfrm>
            <a:off x="3620422" y="5693042"/>
            <a:ext cx="8396060" cy="646331"/>
          </a:xfrm>
          <a:prstGeom prst="rect">
            <a:avLst/>
          </a:prstGeom>
          <a:noFill/>
        </p:spPr>
        <p:txBody>
          <a:bodyPr wrap="square" rtlCol="0">
            <a:spAutoFit/>
          </a:bodyPr>
          <a:lstStyle/>
          <a:p>
            <a:r>
              <a:rPr kumimoji="1" lang="en-US" altLang="ja-JP" dirty="0">
                <a:solidFill>
                  <a:prstClr val="black"/>
                </a:solidFill>
                <a:ea typeface="メイリオ" panose="020B0604030504040204" pitchFamily="50" charset="-128"/>
              </a:rPr>
              <a:t>If</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your</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health</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facility</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is</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dispensary and health </a:t>
            </a:r>
            <a:r>
              <a:rPr kumimoji="1" lang="en-US" altLang="ja-JP" dirty="0" err="1">
                <a:solidFill>
                  <a:prstClr val="black"/>
                </a:solidFill>
                <a:ea typeface="メイリオ" panose="020B0604030504040204" pitchFamily="50" charset="-128"/>
              </a:rPr>
              <a:t>centre</a:t>
            </a:r>
            <a:r>
              <a:rPr kumimoji="1" lang="en-US" altLang="ja-JP" dirty="0">
                <a:solidFill>
                  <a:prstClr val="black"/>
                </a:solidFill>
                <a:ea typeface="メイリオ" panose="020B0604030504040204" pitchFamily="50" charset="-128"/>
              </a:rPr>
              <a:t>, please fill in the column of “Level Ⅱ</a:t>
            </a:r>
            <a:r>
              <a:rPr kumimoji="1" lang="ja-JP" altLang="en-US" dirty="0">
                <a:solidFill>
                  <a:prstClr val="black"/>
                </a:solidFill>
                <a:ea typeface="メイリオ" panose="020B0604030504040204" pitchFamily="50" charset="-128"/>
              </a:rPr>
              <a:t>”</a:t>
            </a:r>
            <a:r>
              <a:rPr kumimoji="1" lang="en-US" altLang="ja-JP" dirty="0">
                <a:solidFill>
                  <a:prstClr val="black"/>
                </a:solidFill>
                <a:ea typeface="メイリオ" panose="020B0604030504040204" pitchFamily="50" charset="-128"/>
              </a:rPr>
              <a:t>, “Level Ⅲ</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respectively.</a:t>
            </a:r>
            <a:endParaRPr kumimoji="1" lang="ja-JP" altLang="en-US" dirty="0">
              <a:solidFill>
                <a:prstClr val="black"/>
              </a:solidFill>
              <a:ea typeface="メイリオ" panose="020B0604030504040204" pitchFamily="50" charset="-128"/>
            </a:endParaRPr>
          </a:p>
        </p:txBody>
      </p:sp>
      <p:sp>
        <p:nvSpPr>
          <p:cNvPr id="22" name="四角形: 角を丸くする 41">
            <a:extLst>
              <a:ext uri="{FF2B5EF4-FFF2-40B4-BE49-F238E27FC236}">
                <a16:creationId xmlns:a16="http://schemas.microsoft.com/office/drawing/2014/main" id="{D939C463-B645-452D-AEB3-3400FE80E7F3}"/>
              </a:ext>
            </a:extLst>
          </p:cNvPr>
          <p:cNvSpPr/>
          <p:nvPr/>
        </p:nvSpPr>
        <p:spPr>
          <a:xfrm>
            <a:off x="2905573" y="5175498"/>
            <a:ext cx="2679276" cy="277822"/>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68CB378F-B972-48C2-BF99-0B24CE0682A9}"/>
              </a:ext>
            </a:extLst>
          </p:cNvPr>
          <p:cNvSpPr txBox="1"/>
          <p:nvPr/>
        </p:nvSpPr>
        <p:spPr>
          <a:xfrm>
            <a:off x="1746021" y="6488668"/>
            <a:ext cx="8396060" cy="369332"/>
          </a:xfrm>
          <a:prstGeom prst="rect">
            <a:avLst/>
          </a:prstGeom>
          <a:noFill/>
        </p:spPr>
        <p:txBody>
          <a:bodyPr wrap="square" rtlCol="0">
            <a:spAutoFit/>
          </a:bodyPr>
          <a:lstStyle/>
          <a:p>
            <a:r>
              <a:rPr kumimoji="1" lang="en-US" altLang="ja-JP" dirty="0">
                <a:solidFill>
                  <a:prstClr val="black"/>
                </a:solidFill>
                <a:ea typeface="メイリオ" panose="020B0604030504040204" pitchFamily="50" charset="-128"/>
              </a:rPr>
              <a:t>This is about Facility Management Team at level 2-3 HF.</a:t>
            </a:r>
            <a:endParaRPr kumimoji="1" lang="ja-JP" altLang="en-US" dirty="0">
              <a:solidFill>
                <a:prstClr val="black"/>
              </a:solidFill>
              <a:ea typeface="メイリオ" panose="020B0604030504040204" pitchFamily="50" charset="-128"/>
            </a:endParaRPr>
          </a:p>
        </p:txBody>
      </p:sp>
      <p:cxnSp>
        <p:nvCxnSpPr>
          <p:cNvPr id="39" name="直線コネクタ 38">
            <a:extLst>
              <a:ext uri="{FF2B5EF4-FFF2-40B4-BE49-F238E27FC236}">
                <a16:creationId xmlns:a16="http://schemas.microsoft.com/office/drawing/2014/main" id="{A51CDF1D-E92C-4D9B-BC53-DA452D7E0F55}"/>
              </a:ext>
            </a:extLst>
          </p:cNvPr>
          <p:cNvCxnSpPr>
            <a:cxnSpLocks/>
          </p:cNvCxnSpPr>
          <p:nvPr/>
        </p:nvCxnSpPr>
        <p:spPr>
          <a:xfrm flipH="1" flipV="1">
            <a:off x="5944051" y="1779798"/>
            <a:ext cx="1786279" cy="3364477"/>
          </a:xfrm>
          <a:prstGeom prst="line">
            <a:avLst/>
          </a:prstGeom>
          <a:ln w="50800">
            <a:solidFill>
              <a:srgbClr val="843C0C"/>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40" name="直線コネクタ 39">
            <a:extLst>
              <a:ext uri="{FF2B5EF4-FFF2-40B4-BE49-F238E27FC236}">
                <a16:creationId xmlns:a16="http://schemas.microsoft.com/office/drawing/2014/main" id="{D3B14D12-1711-4F8A-9D7E-3832770FA35C}"/>
              </a:ext>
            </a:extLst>
          </p:cNvPr>
          <p:cNvCxnSpPr>
            <a:cxnSpLocks/>
          </p:cNvCxnSpPr>
          <p:nvPr/>
        </p:nvCxnSpPr>
        <p:spPr>
          <a:xfrm>
            <a:off x="1072276" y="4568983"/>
            <a:ext cx="14510" cy="994188"/>
          </a:xfrm>
          <a:prstGeom prst="line">
            <a:avLst/>
          </a:prstGeom>
          <a:ln w="50800">
            <a:solidFill>
              <a:srgbClr val="843C0C"/>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41" name="直線コネクタ 40">
            <a:extLst>
              <a:ext uri="{FF2B5EF4-FFF2-40B4-BE49-F238E27FC236}">
                <a16:creationId xmlns:a16="http://schemas.microsoft.com/office/drawing/2014/main" id="{071C8111-0018-427F-87B6-326F20F612D1}"/>
              </a:ext>
            </a:extLst>
          </p:cNvPr>
          <p:cNvCxnSpPr>
            <a:cxnSpLocks/>
          </p:cNvCxnSpPr>
          <p:nvPr/>
        </p:nvCxnSpPr>
        <p:spPr>
          <a:xfrm>
            <a:off x="3461979" y="5436977"/>
            <a:ext cx="0" cy="1051691"/>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44" name="直線コネクタ 43">
            <a:extLst>
              <a:ext uri="{FF2B5EF4-FFF2-40B4-BE49-F238E27FC236}">
                <a16:creationId xmlns:a16="http://schemas.microsoft.com/office/drawing/2014/main" id="{B7839AD1-CE5D-4C21-AEFD-0CC0E7ACCF87}"/>
              </a:ext>
            </a:extLst>
          </p:cNvPr>
          <p:cNvCxnSpPr>
            <a:cxnSpLocks/>
          </p:cNvCxnSpPr>
          <p:nvPr/>
        </p:nvCxnSpPr>
        <p:spPr>
          <a:xfrm flipV="1">
            <a:off x="1146585" y="2960914"/>
            <a:ext cx="0" cy="581986"/>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45" name="直線コネクタ 44">
            <a:extLst>
              <a:ext uri="{FF2B5EF4-FFF2-40B4-BE49-F238E27FC236}">
                <a16:creationId xmlns:a16="http://schemas.microsoft.com/office/drawing/2014/main" id="{F08A2CD6-236B-4C8E-BAC7-F0B2A210C1A9}"/>
              </a:ext>
            </a:extLst>
          </p:cNvPr>
          <p:cNvCxnSpPr>
            <a:cxnSpLocks/>
          </p:cNvCxnSpPr>
          <p:nvPr/>
        </p:nvCxnSpPr>
        <p:spPr>
          <a:xfrm flipV="1">
            <a:off x="10675214" y="2545695"/>
            <a:ext cx="0" cy="2093644"/>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680752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Contents</a:t>
            </a:r>
            <a:endParaRPr kumimoji="1" lang="ja-JP" altLang="en-US" dirty="0"/>
          </a:p>
        </p:txBody>
      </p:sp>
      <p:sp>
        <p:nvSpPr>
          <p:cNvPr id="4" name="テキスト ボックス 3">
            <a:extLst>
              <a:ext uri="{FF2B5EF4-FFF2-40B4-BE49-F238E27FC236}">
                <a16:creationId xmlns:a16="http://schemas.microsoft.com/office/drawing/2014/main" id="{5D28A571-8200-4895-9AB1-E2C863404C84}"/>
              </a:ext>
            </a:extLst>
          </p:cNvPr>
          <p:cNvSpPr txBox="1"/>
          <p:nvPr/>
        </p:nvSpPr>
        <p:spPr>
          <a:xfrm>
            <a:off x="994524" y="3566584"/>
            <a:ext cx="544513" cy="523220"/>
          </a:xfrm>
          <a:prstGeom prst="rect">
            <a:avLst/>
          </a:prstGeom>
          <a:solidFill>
            <a:schemeClr val="accent4">
              <a:lumMod val="75000"/>
            </a:schemeClr>
          </a:solidFill>
        </p:spPr>
        <p:txBody>
          <a:bodyPr wrap="square" rtlCol="0">
            <a:spAutoFit/>
          </a:bodyPr>
          <a:lstStyle/>
          <a:p>
            <a:pPr algn="ctr"/>
            <a:r>
              <a:rPr kumimoji="1" lang="en-US" altLang="ja-JP" sz="2800" b="1" dirty="0">
                <a:solidFill>
                  <a:schemeClr val="bg1"/>
                </a:solidFill>
              </a:rPr>
              <a:t>2</a:t>
            </a:r>
            <a:endParaRPr kumimoji="1" lang="ja-JP" altLang="en-US" sz="1000" dirty="0"/>
          </a:p>
        </p:txBody>
      </p:sp>
      <p:sp>
        <p:nvSpPr>
          <p:cNvPr id="5" name="コンテンツ プレースホルダー 2">
            <a:extLst>
              <a:ext uri="{FF2B5EF4-FFF2-40B4-BE49-F238E27FC236}">
                <a16:creationId xmlns:a16="http://schemas.microsoft.com/office/drawing/2014/main" id="{A19C1205-2F87-4B60-BE43-202B951175A9}"/>
              </a:ext>
            </a:extLst>
          </p:cNvPr>
          <p:cNvSpPr txBox="1">
            <a:spLocks/>
          </p:cNvSpPr>
          <p:nvPr/>
        </p:nvSpPr>
        <p:spPr>
          <a:xfrm>
            <a:off x="1635110" y="3634343"/>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800" dirty="0"/>
              <a:t>How to develop AWP</a:t>
            </a:r>
          </a:p>
        </p:txBody>
      </p:sp>
      <p:sp>
        <p:nvSpPr>
          <p:cNvPr id="6" name="テキスト ボックス 5">
            <a:extLst>
              <a:ext uri="{FF2B5EF4-FFF2-40B4-BE49-F238E27FC236}">
                <a16:creationId xmlns:a16="http://schemas.microsoft.com/office/drawing/2014/main" id="{56CC4ACE-5618-464D-A5E3-89ADB40708A8}"/>
              </a:ext>
            </a:extLst>
          </p:cNvPr>
          <p:cNvSpPr txBox="1"/>
          <p:nvPr/>
        </p:nvSpPr>
        <p:spPr>
          <a:xfrm>
            <a:off x="994524" y="4964398"/>
            <a:ext cx="544513" cy="523220"/>
          </a:xfrm>
          <a:prstGeom prst="rect">
            <a:avLst/>
          </a:prstGeom>
          <a:solidFill>
            <a:schemeClr val="accent1">
              <a:lumMod val="75000"/>
            </a:schemeClr>
          </a:solidFill>
        </p:spPr>
        <p:txBody>
          <a:bodyPr wrap="square" rtlCol="0">
            <a:spAutoFit/>
          </a:bodyPr>
          <a:lstStyle/>
          <a:p>
            <a:pPr algn="ctr"/>
            <a:r>
              <a:rPr kumimoji="1" lang="en-US" altLang="ja-JP" sz="2800" b="1" dirty="0">
                <a:solidFill>
                  <a:schemeClr val="bg1"/>
                </a:solidFill>
              </a:rPr>
              <a:t>3</a:t>
            </a:r>
            <a:endParaRPr kumimoji="1" lang="ja-JP" altLang="en-US" sz="1000" dirty="0"/>
          </a:p>
        </p:txBody>
      </p:sp>
      <p:sp>
        <p:nvSpPr>
          <p:cNvPr id="7" name="コンテンツ プレースホルダー 2">
            <a:extLst>
              <a:ext uri="{FF2B5EF4-FFF2-40B4-BE49-F238E27FC236}">
                <a16:creationId xmlns:a16="http://schemas.microsoft.com/office/drawing/2014/main" id="{F818BDE2-77FD-4779-91FF-38BC80A7ECB7}"/>
              </a:ext>
            </a:extLst>
          </p:cNvPr>
          <p:cNvSpPr txBox="1">
            <a:spLocks/>
          </p:cNvSpPr>
          <p:nvPr/>
        </p:nvSpPr>
        <p:spPr>
          <a:xfrm>
            <a:off x="1615296" y="5043162"/>
            <a:ext cx="5915025" cy="755136"/>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800" dirty="0"/>
              <a:t>Assessment of the quality of AWP</a:t>
            </a:r>
          </a:p>
        </p:txBody>
      </p:sp>
      <p:sp>
        <p:nvSpPr>
          <p:cNvPr id="8" name="コンテンツ プレースホルダー 2">
            <a:extLst>
              <a:ext uri="{FF2B5EF4-FFF2-40B4-BE49-F238E27FC236}">
                <a16:creationId xmlns:a16="http://schemas.microsoft.com/office/drawing/2014/main" id="{E39E855E-AAF5-4D69-BC8E-E77EEE8ED71C}"/>
              </a:ext>
            </a:extLst>
          </p:cNvPr>
          <p:cNvSpPr txBox="1">
            <a:spLocks/>
          </p:cNvSpPr>
          <p:nvPr/>
        </p:nvSpPr>
        <p:spPr>
          <a:xfrm>
            <a:off x="1672844" y="2266846"/>
            <a:ext cx="5915025" cy="6240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t>Introduction</a:t>
            </a:r>
            <a:r>
              <a:rPr lang="ja-JP" altLang="en-US" dirty="0"/>
              <a:t> </a:t>
            </a:r>
            <a:r>
              <a:rPr lang="en-US" altLang="ja-JP" dirty="0"/>
              <a:t>of</a:t>
            </a:r>
            <a:r>
              <a:rPr lang="ja-JP" altLang="en-US" dirty="0"/>
              <a:t> </a:t>
            </a:r>
            <a:r>
              <a:rPr lang="en-US" altLang="ja-JP" dirty="0"/>
              <a:t>AWP</a:t>
            </a:r>
            <a:endParaRPr lang="en-US" altLang="ja-JP" sz="1600" dirty="0"/>
          </a:p>
        </p:txBody>
      </p:sp>
      <p:sp>
        <p:nvSpPr>
          <p:cNvPr id="9" name="テキスト ボックス 8">
            <a:extLst>
              <a:ext uri="{FF2B5EF4-FFF2-40B4-BE49-F238E27FC236}">
                <a16:creationId xmlns:a16="http://schemas.microsoft.com/office/drawing/2014/main" id="{8AA27931-550B-4FA5-AB9F-600D5335B95A}"/>
              </a:ext>
            </a:extLst>
          </p:cNvPr>
          <p:cNvSpPr txBox="1"/>
          <p:nvPr/>
        </p:nvSpPr>
        <p:spPr>
          <a:xfrm>
            <a:off x="994524" y="2188829"/>
            <a:ext cx="544513" cy="523220"/>
          </a:xfrm>
          <a:prstGeom prst="rect">
            <a:avLst/>
          </a:prstGeom>
          <a:solidFill>
            <a:schemeClr val="accent2">
              <a:lumMod val="75000"/>
            </a:schemeClr>
          </a:solidFill>
        </p:spPr>
        <p:txBody>
          <a:bodyPr wrap="square" rtlCol="0">
            <a:spAutoFit/>
          </a:bodyPr>
          <a:lstStyle/>
          <a:p>
            <a:pPr algn="ctr"/>
            <a:r>
              <a:rPr kumimoji="1" lang="en-US" altLang="ja-JP" sz="2800" b="1" dirty="0">
                <a:solidFill>
                  <a:schemeClr val="bg1"/>
                </a:solidFill>
              </a:rPr>
              <a:t>1</a:t>
            </a:r>
            <a:endParaRPr kumimoji="1" lang="ja-JP" altLang="en-US" sz="1000" dirty="0"/>
          </a:p>
        </p:txBody>
      </p:sp>
    </p:spTree>
    <p:extLst>
      <p:ext uri="{BB962C8B-B14F-4D97-AF65-F5344CB8AC3E}">
        <p14:creationId xmlns:p14="http://schemas.microsoft.com/office/powerpoint/2010/main" val="22965622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4">
            <a:extLst>
              <a:ext uri="{FF2B5EF4-FFF2-40B4-BE49-F238E27FC236}">
                <a16:creationId xmlns:a16="http://schemas.microsoft.com/office/drawing/2014/main" id="{1E2F14F3-C431-41F3-84B4-CD4DBB2A888F}"/>
              </a:ext>
            </a:extLst>
          </p:cNvPr>
          <p:cNvGraphicFramePr>
            <a:graphicFrameLocks/>
          </p:cNvGraphicFramePr>
          <p:nvPr>
            <p:extLst>
              <p:ext uri="{D42A27DB-BD31-4B8C-83A1-F6EECF244321}">
                <p14:modId xmlns:p14="http://schemas.microsoft.com/office/powerpoint/2010/main" val="1841652617"/>
              </p:ext>
            </p:extLst>
          </p:nvPr>
        </p:nvGraphicFramePr>
        <p:xfrm>
          <a:off x="461678" y="985096"/>
          <a:ext cx="11215972" cy="2682240"/>
        </p:xfrm>
        <a:graphic>
          <a:graphicData uri="http://schemas.openxmlformats.org/drawingml/2006/table">
            <a:tbl>
              <a:tblPr firstRow="1" firstCol="1" bandRow="1"/>
              <a:tblGrid>
                <a:gridCol w="470777">
                  <a:extLst>
                    <a:ext uri="{9D8B030D-6E8A-4147-A177-3AD203B41FA5}">
                      <a16:colId xmlns:a16="http://schemas.microsoft.com/office/drawing/2014/main" val="3122048437"/>
                    </a:ext>
                  </a:extLst>
                </a:gridCol>
                <a:gridCol w="5589535">
                  <a:extLst>
                    <a:ext uri="{9D8B030D-6E8A-4147-A177-3AD203B41FA5}">
                      <a16:colId xmlns:a16="http://schemas.microsoft.com/office/drawing/2014/main" val="1356168779"/>
                    </a:ext>
                  </a:extLst>
                </a:gridCol>
                <a:gridCol w="1396842">
                  <a:extLst>
                    <a:ext uri="{9D8B030D-6E8A-4147-A177-3AD203B41FA5}">
                      <a16:colId xmlns:a16="http://schemas.microsoft.com/office/drawing/2014/main" val="2662150192"/>
                    </a:ext>
                  </a:extLst>
                </a:gridCol>
                <a:gridCol w="1736833">
                  <a:extLst>
                    <a:ext uri="{9D8B030D-6E8A-4147-A177-3AD203B41FA5}">
                      <a16:colId xmlns:a16="http://schemas.microsoft.com/office/drawing/2014/main" val="3257839389"/>
                    </a:ext>
                  </a:extLst>
                </a:gridCol>
                <a:gridCol w="2021985">
                  <a:extLst>
                    <a:ext uri="{9D8B030D-6E8A-4147-A177-3AD203B41FA5}">
                      <a16:colId xmlns:a16="http://schemas.microsoft.com/office/drawing/2014/main" val="2611090723"/>
                    </a:ext>
                  </a:extLst>
                </a:gridCol>
              </a:tblGrid>
              <a:tr h="26670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Reporting</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CU</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Level II</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Level III</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87478179"/>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1</a:t>
                      </a:r>
                      <a:endParaRPr lang="ja-JP" sz="22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Community units (linked to facility) with updated household registers</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375260730"/>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2</a:t>
                      </a:r>
                      <a:endParaRPr lang="ja-JP" sz="22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Community units providing monthly reports to facility</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4175908943"/>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3</a:t>
                      </a:r>
                      <a:endParaRPr lang="ja-JP" sz="22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Facilities providing monthly reports</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65000"/>
                        <a:lumOff val="35000"/>
                      </a:sys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479257156"/>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4</a:t>
                      </a:r>
                      <a:endParaRPr lang="ja-JP" sz="22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Quarterly performance reports prepared and discussed by (level) management committee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65000"/>
                        <a:lumOff val="35000"/>
                      </a:sys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1</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988889923"/>
                  </a:ext>
                </a:extLst>
              </a:tr>
            </a:tbl>
          </a:graphicData>
        </a:graphic>
      </p:graphicFrame>
      <p:graphicFrame>
        <p:nvGraphicFramePr>
          <p:cNvPr id="6" name="コンテンツ プレースホルダー 4">
            <a:extLst>
              <a:ext uri="{FF2B5EF4-FFF2-40B4-BE49-F238E27FC236}">
                <a16:creationId xmlns:a16="http://schemas.microsoft.com/office/drawing/2014/main" id="{E165BA4B-EDA5-4C9B-B8D7-7C8D0EB6F4A1}"/>
              </a:ext>
            </a:extLst>
          </p:cNvPr>
          <p:cNvGraphicFramePr>
            <a:graphicFrameLocks/>
          </p:cNvGraphicFramePr>
          <p:nvPr>
            <p:extLst>
              <p:ext uri="{D42A27DB-BD31-4B8C-83A1-F6EECF244321}">
                <p14:modId xmlns:p14="http://schemas.microsoft.com/office/powerpoint/2010/main" val="2890809484"/>
              </p:ext>
            </p:extLst>
          </p:nvPr>
        </p:nvGraphicFramePr>
        <p:xfrm>
          <a:off x="420220" y="4118610"/>
          <a:ext cx="11238379" cy="2682240"/>
        </p:xfrm>
        <a:graphic>
          <a:graphicData uri="http://schemas.openxmlformats.org/drawingml/2006/table">
            <a:tbl>
              <a:tblPr firstRow="1" firstCol="1" bandRow="1"/>
              <a:tblGrid>
                <a:gridCol w="471718">
                  <a:extLst>
                    <a:ext uri="{9D8B030D-6E8A-4147-A177-3AD203B41FA5}">
                      <a16:colId xmlns:a16="http://schemas.microsoft.com/office/drawing/2014/main" val="3122048437"/>
                    </a:ext>
                  </a:extLst>
                </a:gridCol>
                <a:gridCol w="5600701">
                  <a:extLst>
                    <a:ext uri="{9D8B030D-6E8A-4147-A177-3AD203B41FA5}">
                      <a16:colId xmlns:a16="http://schemas.microsoft.com/office/drawing/2014/main" val="1356168779"/>
                    </a:ext>
                  </a:extLst>
                </a:gridCol>
                <a:gridCol w="1399632">
                  <a:extLst>
                    <a:ext uri="{9D8B030D-6E8A-4147-A177-3AD203B41FA5}">
                      <a16:colId xmlns:a16="http://schemas.microsoft.com/office/drawing/2014/main" val="2662150192"/>
                    </a:ext>
                  </a:extLst>
                </a:gridCol>
                <a:gridCol w="1740304">
                  <a:extLst>
                    <a:ext uri="{9D8B030D-6E8A-4147-A177-3AD203B41FA5}">
                      <a16:colId xmlns:a16="http://schemas.microsoft.com/office/drawing/2014/main" val="3257839389"/>
                    </a:ext>
                  </a:extLst>
                </a:gridCol>
                <a:gridCol w="2026024">
                  <a:extLst>
                    <a:ext uri="{9D8B030D-6E8A-4147-A177-3AD203B41FA5}">
                      <a16:colId xmlns:a16="http://schemas.microsoft.com/office/drawing/2014/main" val="2611090723"/>
                    </a:ext>
                  </a:extLst>
                </a:gridCol>
              </a:tblGrid>
              <a:tr h="26670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Reporting</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CU</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Level II</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Level III</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87478179"/>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1</a:t>
                      </a:r>
                      <a:endParaRPr lang="ja-JP" sz="22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Community units (linked to facility) with updated household registers</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alt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375260730"/>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2</a:t>
                      </a:r>
                      <a:endParaRPr lang="ja-JP" sz="22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Community units providing monthly reports to facility</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alt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175908943"/>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3</a:t>
                      </a:r>
                      <a:endParaRPr lang="ja-JP" sz="22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Facilities providing monthly reports</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65000"/>
                        <a:lumOff val="35000"/>
                      </a:sys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alt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479257156"/>
                  </a:ext>
                </a:extLst>
              </a:tr>
              <a:tr h="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200" b="1" dirty="0">
                          <a:effectLst/>
                          <a:latin typeface="Calibri" panose="020F0502020204030204" pitchFamily="34" charset="0"/>
                          <a:ea typeface="Calibri" panose="020F0502020204030204" pitchFamily="34" charset="0"/>
                          <a:cs typeface="Times New Roman" panose="02020603050405020304" pitchFamily="18" charset="0"/>
                        </a:rPr>
                        <a:t>4</a:t>
                      </a:r>
                      <a:endParaRPr lang="ja-JP" sz="22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Quarterly performance reports prepared and discussed by (level) management committee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65000"/>
                        <a:lumOff val="35000"/>
                      </a:sys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alt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4</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88889923"/>
                  </a:ext>
                </a:extLst>
              </a:tr>
            </a:tbl>
          </a:graphicData>
        </a:graphic>
      </p:graphicFrame>
      <p:sp>
        <p:nvSpPr>
          <p:cNvPr id="7" name="テキスト ボックス 6">
            <a:extLst>
              <a:ext uri="{FF2B5EF4-FFF2-40B4-BE49-F238E27FC236}">
                <a16:creationId xmlns:a16="http://schemas.microsoft.com/office/drawing/2014/main" id="{B603964D-48E2-4A5D-AC9A-5BEDC20BA41D}"/>
              </a:ext>
            </a:extLst>
          </p:cNvPr>
          <p:cNvSpPr txBox="1"/>
          <p:nvPr/>
        </p:nvSpPr>
        <p:spPr>
          <a:xfrm>
            <a:off x="477371" y="3710049"/>
            <a:ext cx="1693422" cy="369332"/>
          </a:xfrm>
          <a:prstGeom prst="rect">
            <a:avLst/>
          </a:prstGeom>
          <a:solidFill>
            <a:schemeClr val="accent4">
              <a:lumMod val="75000"/>
            </a:schemeClr>
          </a:solidFill>
        </p:spPr>
        <p:txBody>
          <a:bodyPr wrap="square" rtlCol="0">
            <a:spAutoFit/>
          </a:bodyPr>
          <a:lstStyle/>
          <a:p>
            <a:pPr algn="ctr" defTabSz="914400">
              <a:defRPr/>
            </a:pPr>
            <a:r>
              <a:rPr kumimoji="1" lang="en-US" altLang="ja-JP" b="1" kern="0" dirty="0">
                <a:solidFill>
                  <a:prstClr val="white"/>
                </a:solidFill>
                <a:ea typeface="メイリオ" panose="020B0604030504040204" pitchFamily="50" charset="-128"/>
              </a:rPr>
              <a:t>For Level 2</a:t>
            </a:r>
            <a:endParaRPr kumimoji="1" lang="ja-JP" altLang="en-US" b="1" kern="0" dirty="0">
              <a:solidFill>
                <a:prstClr val="white"/>
              </a:solidFill>
              <a:ea typeface="メイリオ" panose="020B0604030504040204" pitchFamily="50" charset="-128"/>
            </a:endParaRPr>
          </a:p>
        </p:txBody>
      </p:sp>
      <p:cxnSp>
        <p:nvCxnSpPr>
          <p:cNvPr id="8" name="直線コネクタ 7">
            <a:extLst>
              <a:ext uri="{FF2B5EF4-FFF2-40B4-BE49-F238E27FC236}">
                <a16:creationId xmlns:a16="http://schemas.microsoft.com/office/drawing/2014/main" id="{C34455D7-35C9-41EE-AFD8-E5E8A77B3972}"/>
              </a:ext>
            </a:extLst>
          </p:cNvPr>
          <p:cNvCxnSpPr>
            <a:cxnSpLocks/>
          </p:cNvCxnSpPr>
          <p:nvPr/>
        </p:nvCxnSpPr>
        <p:spPr>
          <a:xfrm flipV="1">
            <a:off x="7916835" y="1329357"/>
            <a:ext cx="1680931" cy="233797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F109F4DB-E0E3-422F-B868-88743B35CE28}"/>
              </a:ext>
            </a:extLst>
          </p:cNvPr>
          <p:cNvSpPr txBox="1"/>
          <p:nvPr/>
        </p:nvSpPr>
        <p:spPr>
          <a:xfrm>
            <a:off x="8148162" y="1641691"/>
            <a:ext cx="771063" cy="369332"/>
          </a:xfrm>
          <a:prstGeom prst="rect">
            <a:avLst/>
          </a:prstGeom>
          <a:noFill/>
        </p:spPr>
        <p:txBody>
          <a:bodyPr wrap="square" rtlCol="0">
            <a:spAutoFit/>
          </a:bodyPr>
          <a:lstStyle/>
          <a:p>
            <a:r>
              <a:rPr kumimoji="1" lang="en-US" altLang="ja-JP" b="1" dirty="0">
                <a:solidFill>
                  <a:srgbClr val="FF0000"/>
                </a:solidFill>
              </a:rPr>
              <a:t>N/A</a:t>
            </a:r>
            <a:endParaRPr kumimoji="1" lang="ja-JP" altLang="en-US" b="1" dirty="0">
              <a:solidFill>
                <a:srgbClr val="FF0000"/>
              </a:solidFill>
            </a:endParaRPr>
          </a:p>
        </p:txBody>
      </p:sp>
      <p:cxnSp>
        <p:nvCxnSpPr>
          <p:cNvPr id="10" name="直線コネクタ 9">
            <a:extLst>
              <a:ext uri="{FF2B5EF4-FFF2-40B4-BE49-F238E27FC236}">
                <a16:creationId xmlns:a16="http://schemas.microsoft.com/office/drawing/2014/main" id="{30C85D28-1005-4F38-9966-4E223ED99582}"/>
              </a:ext>
            </a:extLst>
          </p:cNvPr>
          <p:cNvCxnSpPr>
            <a:cxnSpLocks/>
          </p:cNvCxnSpPr>
          <p:nvPr/>
        </p:nvCxnSpPr>
        <p:spPr>
          <a:xfrm flipV="1">
            <a:off x="9597766" y="4481910"/>
            <a:ext cx="1977485" cy="231894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AD437F8D-FB78-4775-BC0B-8EFB76D67DB9}"/>
              </a:ext>
            </a:extLst>
          </p:cNvPr>
          <p:cNvSpPr txBox="1"/>
          <p:nvPr/>
        </p:nvSpPr>
        <p:spPr>
          <a:xfrm>
            <a:off x="9870656" y="4854978"/>
            <a:ext cx="896047" cy="369332"/>
          </a:xfrm>
          <a:prstGeom prst="rect">
            <a:avLst/>
          </a:prstGeom>
          <a:noFill/>
        </p:spPr>
        <p:txBody>
          <a:bodyPr wrap="square" rtlCol="0">
            <a:spAutoFit/>
          </a:bodyPr>
          <a:lstStyle/>
          <a:p>
            <a:r>
              <a:rPr kumimoji="1" lang="en-US" altLang="ja-JP" b="1" dirty="0">
                <a:solidFill>
                  <a:srgbClr val="FF0000"/>
                </a:solidFill>
              </a:rPr>
              <a:t>N/A</a:t>
            </a:r>
            <a:endParaRPr kumimoji="1" lang="ja-JP" altLang="en-US" b="1" dirty="0">
              <a:solidFill>
                <a:srgbClr val="FF0000"/>
              </a:solidFill>
            </a:endParaRPr>
          </a:p>
        </p:txBody>
      </p:sp>
      <p:cxnSp>
        <p:nvCxnSpPr>
          <p:cNvPr id="12" name="直線コネクタ 11">
            <a:extLst>
              <a:ext uri="{FF2B5EF4-FFF2-40B4-BE49-F238E27FC236}">
                <a16:creationId xmlns:a16="http://schemas.microsoft.com/office/drawing/2014/main" id="{AA014265-A6DB-4567-B1B9-F2D9CCA265BE}"/>
              </a:ext>
            </a:extLst>
          </p:cNvPr>
          <p:cNvCxnSpPr>
            <a:cxnSpLocks/>
          </p:cNvCxnSpPr>
          <p:nvPr/>
        </p:nvCxnSpPr>
        <p:spPr>
          <a:xfrm flipV="1">
            <a:off x="6528913" y="1311948"/>
            <a:ext cx="1387922" cy="129790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A33FFC0E-05DE-4E21-A66A-DB51A09ACE20}"/>
              </a:ext>
            </a:extLst>
          </p:cNvPr>
          <p:cNvSpPr txBox="1"/>
          <p:nvPr/>
        </p:nvSpPr>
        <p:spPr>
          <a:xfrm>
            <a:off x="6528913" y="1641691"/>
            <a:ext cx="771063" cy="369332"/>
          </a:xfrm>
          <a:prstGeom prst="rect">
            <a:avLst/>
          </a:prstGeom>
          <a:noFill/>
        </p:spPr>
        <p:txBody>
          <a:bodyPr wrap="square" rtlCol="0">
            <a:spAutoFit/>
          </a:bodyPr>
          <a:lstStyle/>
          <a:p>
            <a:r>
              <a:rPr kumimoji="1" lang="en-US" altLang="ja-JP" b="1" dirty="0">
                <a:solidFill>
                  <a:srgbClr val="FF0000"/>
                </a:solidFill>
              </a:rPr>
              <a:t>N/A</a:t>
            </a:r>
            <a:endParaRPr kumimoji="1" lang="ja-JP" altLang="en-US" b="1" dirty="0">
              <a:solidFill>
                <a:srgbClr val="FF0000"/>
              </a:solidFill>
            </a:endParaRPr>
          </a:p>
        </p:txBody>
      </p:sp>
      <p:cxnSp>
        <p:nvCxnSpPr>
          <p:cNvPr id="14" name="直線コネクタ 13">
            <a:extLst>
              <a:ext uri="{FF2B5EF4-FFF2-40B4-BE49-F238E27FC236}">
                <a16:creationId xmlns:a16="http://schemas.microsoft.com/office/drawing/2014/main" id="{F835470B-2D7D-40FB-9046-0FEED3A84CD6}"/>
              </a:ext>
            </a:extLst>
          </p:cNvPr>
          <p:cNvCxnSpPr>
            <a:cxnSpLocks/>
          </p:cNvCxnSpPr>
          <p:nvPr/>
        </p:nvCxnSpPr>
        <p:spPr>
          <a:xfrm flipV="1">
            <a:off x="6528913" y="4496346"/>
            <a:ext cx="1357278" cy="137033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id="{DB37A1DB-5300-4EE4-914C-F447188621FC}"/>
              </a:ext>
            </a:extLst>
          </p:cNvPr>
          <p:cNvSpPr txBox="1"/>
          <p:nvPr/>
        </p:nvSpPr>
        <p:spPr>
          <a:xfrm>
            <a:off x="6759528" y="4670312"/>
            <a:ext cx="896047" cy="369332"/>
          </a:xfrm>
          <a:prstGeom prst="rect">
            <a:avLst/>
          </a:prstGeom>
          <a:noFill/>
        </p:spPr>
        <p:txBody>
          <a:bodyPr wrap="square" rtlCol="0">
            <a:spAutoFit/>
          </a:bodyPr>
          <a:lstStyle/>
          <a:p>
            <a:r>
              <a:rPr kumimoji="1" lang="en-US" altLang="ja-JP" b="1" dirty="0">
                <a:solidFill>
                  <a:srgbClr val="FF0000"/>
                </a:solidFill>
              </a:rPr>
              <a:t>N/A</a:t>
            </a:r>
            <a:endParaRPr kumimoji="1" lang="ja-JP" altLang="en-US" b="1" dirty="0">
              <a:solidFill>
                <a:srgbClr val="FF0000"/>
              </a:solidFill>
            </a:endParaRPr>
          </a:p>
        </p:txBody>
      </p:sp>
      <p:graphicFrame>
        <p:nvGraphicFramePr>
          <p:cNvPr id="20"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2649947940"/>
              </p:ext>
            </p:extLst>
          </p:nvPr>
        </p:nvGraphicFramePr>
        <p:xfrm>
          <a:off x="124191" y="22369"/>
          <a:ext cx="11110000" cy="701040"/>
        </p:xfrm>
        <a:graphic>
          <a:graphicData uri="http://schemas.openxmlformats.org/drawingml/2006/table">
            <a:tbl>
              <a:tblPr firstRow="1" bandRow="1">
                <a:tableStyleId>{5C22544A-7EE6-4342-B048-85BDC9FD1C3A}</a:tableStyleId>
              </a:tblPr>
              <a:tblGrid>
                <a:gridCol w="11110000">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1.2.4 Health Management Information systems/Monitoring and Evaluation (Example)</a:t>
                      </a:r>
                    </a:p>
                    <a:p>
                      <a:endParaRPr kumimoji="1" lang="en-US" altLang="ja-JP" sz="2000" b="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
        <p:nvSpPr>
          <p:cNvPr id="5" name="テキスト ボックス 4">
            <a:extLst>
              <a:ext uri="{FF2B5EF4-FFF2-40B4-BE49-F238E27FC236}">
                <a16:creationId xmlns:a16="http://schemas.microsoft.com/office/drawing/2014/main" id="{3835762C-31CB-4C09-9DD2-F779AA9075EE}"/>
              </a:ext>
            </a:extLst>
          </p:cNvPr>
          <p:cNvSpPr txBox="1"/>
          <p:nvPr/>
        </p:nvSpPr>
        <p:spPr>
          <a:xfrm>
            <a:off x="382121" y="492452"/>
            <a:ext cx="1693422" cy="369332"/>
          </a:xfrm>
          <a:prstGeom prst="rect">
            <a:avLst/>
          </a:prstGeom>
          <a:solidFill>
            <a:schemeClr val="accent4">
              <a:lumMod val="75000"/>
            </a:schemeClr>
          </a:solidFill>
        </p:spPr>
        <p:txBody>
          <a:bodyPr wrap="square" rtlCol="0">
            <a:spAutoFit/>
          </a:bodyPr>
          <a:lstStyle/>
          <a:p>
            <a:pPr algn="ctr" defTabSz="914400">
              <a:defRPr/>
            </a:pPr>
            <a:r>
              <a:rPr kumimoji="1" lang="en-US" altLang="ja-JP" b="1" kern="0" dirty="0">
                <a:solidFill>
                  <a:prstClr val="white"/>
                </a:solidFill>
                <a:ea typeface="メイリオ" panose="020B0604030504040204" pitchFamily="50" charset="-128"/>
              </a:rPr>
              <a:t>For Level 3</a:t>
            </a:r>
            <a:endParaRPr kumimoji="1" lang="ja-JP" altLang="en-US" b="1" kern="0" dirty="0">
              <a:solidFill>
                <a:prstClr val="white"/>
              </a:solidFill>
              <a:ea typeface="メイリオ" panose="020B0604030504040204" pitchFamily="50" charset="-128"/>
            </a:endParaRPr>
          </a:p>
        </p:txBody>
      </p:sp>
    </p:spTree>
    <p:extLst>
      <p:ext uri="{BB962C8B-B14F-4D97-AF65-F5344CB8AC3E}">
        <p14:creationId xmlns:p14="http://schemas.microsoft.com/office/powerpoint/2010/main" val="6564212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99864014"/>
              </p:ext>
            </p:extLst>
          </p:nvPr>
        </p:nvGraphicFramePr>
        <p:xfrm>
          <a:off x="211142" y="246509"/>
          <a:ext cx="11269657" cy="701040"/>
        </p:xfrm>
        <a:graphic>
          <a:graphicData uri="http://schemas.openxmlformats.org/drawingml/2006/table">
            <a:tbl>
              <a:tblPr firstRow="1" bandRow="1">
                <a:tableStyleId>{5C22544A-7EE6-4342-B048-85BDC9FD1C3A}</a:tableStyleId>
              </a:tblPr>
              <a:tblGrid>
                <a:gridCol w="11269657">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1.2.5 Previous Financial Year Public Health Expenditure</a:t>
                      </a:r>
                    </a:p>
                    <a:p>
                      <a:endParaRPr kumimoji="1" lang="en-US" altLang="ja-JP" sz="2000" b="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
        <p:nvSpPr>
          <p:cNvPr id="24" name="正方形/長方形 23">
            <a:extLst>
              <a:ext uri="{FF2B5EF4-FFF2-40B4-BE49-F238E27FC236}">
                <a16:creationId xmlns:a16="http://schemas.microsoft.com/office/drawing/2014/main" id="{BC5407F1-A5A6-419A-AD9C-6EE7E6A4F174}"/>
              </a:ext>
            </a:extLst>
          </p:cNvPr>
          <p:cNvSpPr/>
          <p:nvPr/>
        </p:nvSpPr>
        <p:spPr>
          <a:xfrm>
            <a:off x="103237" y="676220"/>
            <a:ext cx="11977477" cy="6049045"/>
          </a:xfrm>
          <a:prstGeom prst="rect">
            <a:avLst/>
          </a:prstGeom>
          <a:solidFill>
            <a:schemeClr val="accent4">
              <a:lumMod val="20000"/>
              <a:lumOff val="80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000" dirty="0">
              <a:solidFill>
                <a:schemeClr val="tx1"/>
              </a:solidFill>
              <a:latin typeface="Calibri "/>
            </a:endParaRPr>
          </a:p>
          <a:p>
            <a:endParaRPr kumimoji="1" lang="en-US" altLang="ja-JP" sz="1000" dirty="0">
              <a:solidFill>
                <a:schemeClr val="tx1"/>
              </a:solidFill>
              <a:latin typeface="Calibri "/>
            </a:endParaRPr>
          </a:p>
        </p:txBody>
      </p:sp>
      <p:graphicFrame>
        <p:nvGraphicFramePr>
          <p:cNvPr id="25" name="コンテンツ プレースホルダー 4">
            <a:extLst>
              <a:ext uri="{FF2B5EF4-FFF2-40B4-BE49-F238E27FC236}">
                <a16:creationId xmlns:a16="http://schemas.microsoft.com/office/drawing/2014/main" id="{9D6D38BF-015D-443F-82E1-E0C00452FC03}"/>
              </a:ext>
            </a:extLst>
          </p:cNvPr>
          <p:cNvGraphicFramePr>
            <a:graphicFrameLocks/>
          </p:cNvGraphicFramePr>
          <p:nvPr>
            <p:extLst>
              <p:ext uri="{D42A27DB-BD31-4B8C-83A1-F6EECF244321}">
                <p14:modId xmlns:p14="http://schemas.microsoft.com/office/powerpoint/2010/main" val="2343659707"/>
              </p:ext>
            </p:extLst>
          </p:nvPr>
        </p:nvGraphicFramePr>
        <p:xfrm>
          <a:off x="199819" y="1756932"/>
          <a:ext cx="11378230" cy="3352800"/>
        </p:xfrm>
        <a:graphic>
          <a:graphicData uri="http://schemas.openxmlformats.org/drawingml/2006/table">
            <a:tbl>
              <a:tblPr firstRow="1" firstCol="1" bandRow="1"/>
              <a:tblGrid>
                <a:gridCol w="1339666">
                  <a:extLst>
                    <a:ext uri="{9D8B030D-6E8A-4147-A177-3AD203B41FA5}">
                      <a16:colId xmlns:a16="http://schemas.microsoft.com/office/drawing/2014/main" val="3842966631"/>
                    </a:ext>
                  </a:extLst>
                </a:gridCol>
                <a:gridCol w="2208917">
                  <a:extLst>
                    <a:ext uri="{9D8B030D-6E8A-4147-A177-3AD203B41FA5}">
                      <a16:colId xmlns:a16="http://schemas.microsoft.com/office/drawing/2014/main" val="3320677237"/>
                    </a:ext>
                  </a:extLst>
                </a:gridCol>
                <a:gridCol w="1583086">
                  <a:extLst>
                    <a:ext uri="{9D8B030D-6E8A-4147-A177-3AD203B41FA5}">
                      <a16:colId xmlns:a16="http://schemas.microsoft.com/office/drawing/2014/main" val="640532607"/>
                    </a:ext>
                  </a:extLst>
                </a:gridCol>
                <a:gridCol w="1341682">
                  <a:extLst>
                    <a:ext uri="{9D8B030D-6E8A-4147-A177-3AD203B41FA5}">
                      <a16:colId xmlns:a16="http://schemas.microsoft.com/office/drawing/2014/main" val="3856733267"/>
                    </a:ext>
                  </a:extLst>
                </a:gridCol>
                <a:gridCol w="1120966">
                  <a:extLst>
                    <a:ext uri="{9D8B030D-6E8A-4147-A177-3AD203B41FA5}">
                      <a16:colId xmlns:a16="http://schemas.microsoft.com/office/drawing/2014/main" val="1465519921"/>
                    </a:ext>
                  </a:extLst>
                </a:gridCol>
                <a:gridCol w="1587003">
                  <a:extLst>
                    <a:ext uri="{9D8B030D-6E8A-4147-A177-3AD203B41FA5}">
                      <a16:colId xmlns:a16="http://schemas.microsoft.com/office/drawing/2014/main" val="938341979"/>
                    </a:ext>
                  </a:extLst>
                </a:gridCol>
                <a:gridCol w="1096273">
                  <a:extLst>
                    <a:ext uri="{9D8B030D-6E8A-4147-A177-3AD203B41FA5}">
                      <a16:colId xmlns:a16="http://schemas.microsoft.com/office/drawing/2014/main" val="3685703244"/>
                    </a:ext>
                  </a:extLst>
                </a:gridCol>
                <a:gridCol w="1100637">
                  <a:extLst>
                    <a:ext uri="{9D8B030D-6E8A-4147-A177-3AD203B41FA5}">
                      <a16:colId xmlns:a16="http://schemas.microsoft.com/office/drawing/2014/main" val="1921127284"/>
                    </a:ext>
                  </a:extLst>
                </a:gridCol>
              </a:tblGrid>
              <a:tr h="662547">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Item</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err="1">
                          <a:effectLst/>
                          <a:latin typeface="Calibri" panose="020F0502020204030204" pitchFamily="34" charset="0"/>
                          <a:ea typeface="ＭＳ 明朝" panose="02020609040205080304" pitchFamily="17" charset="-128"/>
                          <a:cs typeface="Times New Roman" panose="02020603050405020304" pitchFamily="18" charset="0"/>
                        </a:rPr>
                        <a:t>GoK</a:t>
                      </a: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/County Gov’t</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(equitable allocation)</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err="1">
                          <a:effectLst/>
                          <a:latin typeface="Calibri" panose="020F0502020204030204" pitchFamily="34" charset="0"/>
                          <a:ea typeface="ＭＳ 明朝" panose="02020609040205080304" pitchFamily="17" charset="-128"/>
                          <a:cs typeface="Times New Roman" panose="02020603050405020304" pitchFamily="18" charset="0"/>
                        </a:rPr>
                        <a:t>GoK</a:t>
                      </a: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 (conditional grants)</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User fees</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Other gov’t sources (CDF/WDF etc.)</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Local donors/Partners</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200" b="1" dirty="0">
                          <a:effectLst/>
                          <a:latin typeface="Calibri" panose="020F0502020204030204" pitchFamily="34" charset="0"/>
                          <a:ea typeface="ＭＳ 明朝" panose="02020609040205080304" pitchFamily="17" charset="-128"/>
                          <a:cs typeface="Times New Roman" panose="02020603050405020304" pitchFamily="18" charset="0"/>
                        </a:rPr>
                        <a:t>Total</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569992404"/>
                  </a:ext>
                </a:extLst>
              </a:tr>
              <a:tr h="294465">
                <a:tc rowSpan="5">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0" algn="l"/>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Level II/III</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Amount allocated</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626647687"/>
                  </a:ext>
                </a:extLst>
              </a:tr>
              <a:tr h="294465">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Amount received</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694937943"/>
                  </a:ext>
                </a:extLst>
              </a:tr>
              <a:tr h="220849">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Expenditure</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688285839"/>
                  </a:ext>
                </a:extLst>
              </a:tr>
              <a:tr h="294465">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Actual requirements</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705805740"/>
                  </a:ext>
                </a:extLst>
              </a:tr>
              <a:tr h="220849">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Gap/Surplus</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22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2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617929328"/>
                  </a:ext>
                </a:extLst>
              </a:tr>
            </a:tbl>
          </a:graphicData>
        </a:graphic>
      </p:graphicFrame>
      <p:sp>
        <p:nvSpPr>
          <p:cNvPr id="26" name="四角形: 角を丸くする 44">
            <a:extLst>
              <a:ext uri="{FF2B5EF4-FFF2-40B4-BE49-F238E27FC236}">
                <a16:creationId xmlns:a16="http://schemas.microsoft.com/office/drawing/2014/main" id="{62907D50-C645-4045-9D86-6062B567DEBE}"/>
              </a:ext>
            </a:extLst>
          </p:cNvPr>
          <p:cNvSpPr/>
          <p:nvPr/>
        </p:nvSpPr>
        <p:spPr>
          <a:xfrm>
            <a:off x="1545169" y="4082856"/>
            <a:ext cx="1810248" cy="719577"/>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29" name="四角形: 角を丸くする 49">
            <a:extLst>
              <a:ext uri="{FF2B5EF4-FFF2-40B4-BE49-F238E27FC236}">
                <a16:creationId xmlns:a16="http://schemas.microsoft.com/office/drawing/2014/main" id="{3046BB23-D33E-415C-9700-EC9209C93199}"/>
              </a:ext>
            </a:extLst>
          </p:cNvPr>
          <p:cNvSpPr/>
          <p:nvPr/>
        </p:nvSpPr>
        <p:spPr>
          <a:xfrm>
            <a:off x="1545169" y="4830745"/>
            <a:ext cx="1810248" cy="301080"/>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8CAF764B-5DAC-4FB5-BB98-141A0A7D4499}"/>
              </a:ext>
            </a:extLst>
          </p:cNvPr>
          <p:cNvSpPr txBox="1"/>
          <p:nvPr/>
        </p:nvSpPr>
        <p:spPr>
          <a:xfrm>
            <a:off x="3530494" y="3994650"/>
            <a:ext cx="8718656" cy="677108"/>
          </a:xfrm>
          <a:prstGeom prst="rect">
            <a:avLst/>
          </a:prstGeom>
          <a:solidFill>
            <a:sysClr val="window" lastClr="FFFFFF"/>
          </a:solidFill>
          <a:ln w="19050">
            <a:solidFill>
              <a:schemeClr val="accent2"/>
            </a:solidFill>
            <a:prstDash val="sysDash"/>
          </a:ln>
        </p:spPr>
        <p:txBody>
          <a:bodyPr wrap="square" rtlCol="0">
            <a:spAutoFit/>
          </a:bodyPr>
          <a:lstStyle/>
          <a:p>
            <a:pPr defTabSz="914400">
              <a:defRPr/>
            </a:pPr>
            <a:r>
              <a:rPr kumimoji="1" lang="en-US" altLang="ja-JP" sz="1900" kern="0" dirty="0">
                <a:solidFill>
                  <a:prstClr val="black"/>
                </a:solidFill>
                <a:ea typeface="メイリオ" panose="020B0604030504040204" pitchFamily="50" charset="-128"/>
              </a:rPr>
              <a:t>This is the amount which HF requested in AWP  for the previous year. </a:t>
            </a:r>
          </a:p>
          <a:p>
            <a:pPr defTabSz="914400">
              <a:defRPr/>
            </a:pPr>
            <a:r>
              <a:rPr kumimoji="1" lang="en-US" altLang="ja-JP" sz="1900" kern="0" dirty="0">
                <a:solidFill>
                  <a:prstClr val="black"/>
                </a:solidFill>
                <a:ea typeface="メイリオ" panose="020B0604030504040204" pitchFamily="50" charset="-128"/>
              </a:rPr>
              <a:t>If you do not have AWP for previous year, please write “data is not available”.</a:t>
            </a:r>
          </a:p>
        </p:txBody>
      </p:sp>
      <p:sp>
        <p:nvSpPr>
          <p:cNvPr id="34" name="テキスト ボックス 33">
            <a:extLst>
              <a:ext uri="{FF2B5EF4-FFF2-40B4-BE49-F238E27FC236}">
                <a16:creationId xmlns:a16="http://schemas.microsoft.com/office/drawing/2014/main" id="{07397F5F-9BFE-4006-9331-C9C0BD1A4FC8}"/>
              </a:ext>
            </a:extLst>
          </p:cNvPr>
          <p:cNvSpPr txBox="1"/>
          <p:nvPr/>
        </p:nvSpPr>
        <p:spPr>
          <a:xfrm>
            <a:off x="3926625" y="3089795"/>
            <a:ext cx="6518651" cy="707886"/>
          </a:xfrm>
          <a:prstGeom prst="rect">
            <a:avLst/>
          </a:prstGeom>
          <a:solidFill>
            <a:sysClr val="window" lastClr="FFFFFF"/>
          </a:solidFill>
          <a:ln w="22225">
            <a:solidFill>
              <a:schemeClr val="accent2"/>
            </a:solidFill>
            <a:prstDash val="sysDash"/>
          </a:ln>
        </p:spPr>
        <p:txBody>
          <a:bodyPr wrap="square" rtlCol="0">
            <a:spAutoFit/>
          </a:bodyPr>
          <a:lstStyle/>
          <a:p>
            <a:pPr defTabSz="914400">
              <a:defRPr/>
            </a:pPr>
            <a:r>
              <a:rPr kumimoji="1" lang="en-US" altLang="ja-JP" sz="2000" kern="0" dirty="0">
                <a:solidFill>
                  <a:prstClr val="black"/>
                </a:solidFill>
                <a:ea typeface="メイリオ" panose="020B0604030504040204" pitchFamily="50" charset="-128"/>
              </a:rPr>
              <a:t>This is the amount which county approved to allocate. </a:t>
            </a:r>
          </a:p>
          <a:p>
            <a:pPr defTabSz="914400">
              <a:defRPr/>
            </a:pPr>
            <a:r>
              <a:rPr kumimoji="1" lang="en-US" altLang="ja-JP" sz="2000" kern="0" dirty="0">
                <a:solidFill>
                  <a:prstClr val="black"/>
                </a:solidFill>
                <a:ea typeface="メイリオ" panose="020B0604030504040204" pitchFamily="50" charset="-128"/>
              </a:rPr>
              <a:t>Get this data from the County budgets. </a:t>
            </a:r>
          </a:p>
        </p:txBody>
      </p:sp>
      <p:sp>
        <p:nvSpPr>
          <p:cNvPr id="35" name="テキスト ボックス 34">
            <a:extLst>
              <a:ext uri="{FF2B5EF4-FFF2-40B4-BE49-F238E27FC236}">
                <a16:creationId xmlns:a16="http://schemas.microsoft.com/office/drawing/2014/main" id="{30C6B00C-6BCE-48B4-85A4-95CA7C5C16D0}"/>
              </a:ext>
            </a:extLst>
          </p:cNvPr>
          <p:cNvSpPr txBox="1"/>
          <p:nvPr/>
        </p:nvSpPr>
        <p:spPr>
          <a:xfrm>
            <a:off x="667314" y="5306701"/>
            <a:ext cx="11310163" cy="738664"/>
          </a:xfrm>
          <a:prstGeom prst="rect">
            <a:avLst/>
          </a:prstGeom>
          <a:noFill/>
        </p:spPr>
        <p:txBody>
          <a:bodyPr wrap="square" rtlCol="0">
            <a:spAutoFit/>
          </a:bodyPr>
          <a:lstStyle/>
          <a:p>
            <a:pPr defTabSz="914400">
              <a:defRPr/>
            </a:pPr>
            <a:r>
              <a:rPr kumimoji="1" lang="en-US" altLang="ja-JP" sz="2100" kern="0" dirty="0">
                <a:solidFill>
                  <a:prstClr val="black"/>
                </a:solidFill>
                <a:ea typeface="メイリオ" panose="020B0604030504040204" pitchFamily="50" charset="-128"/>
              </a:rPr>
              <a:t>Main budget source for HFs is DANIDA (GOK</a:t>
            </a:r>
            <a:r>
              <a:rPr kumimoji="1" lang="ja-JP" altLang="en-US" sz="2100" kern="0" dirty="0">
                <a:solidFill>
                  <a:prstClr val="black"/>
                </a:solidFill>
                <a:ea typeface="メイリオ" panose="020B0604030504040204" pitchFamily="50" charset="-128"/>
              </a:rPr>
              <a:t> </a:t>
            </a:r>
            <a:r>
              <a:rPr kumimoji="1" lang="en-US" altLang="ja-JP" sz="2100" kern="0" dirty="0">
                <a:solidFill>
                  <a:prstClr val="black"/>
                </a:solidFill>
                <a:ea typeface="メイリオ" panose="020B0604030504040204" pitchFamily="50" charset="-128"/>
              </a:rPr>
              <a:t>(conditional</a:t>
            </a:r>
            <a:r>
              <a:rPr kumimoji="1" lang="ja-JP" altLang="en-US" sz="2100" kern="0" dirty="0">
                <a:solidFill>
                  <a:prstClr val="black"/>
                </a:solidFill>
                <a:ea typeface="メイリオ" panose="020B0604030504040204" pitchFamily="50" charset="-128"/>
              </a:rPr>
              <a:t> </a:t>
            </a:r>
            <a:r>
              <a:rPr kumimoji="1" lang="en-US" altLang="ja-JP" sz="2100" kern="0" dirty="0">
                <a:solidFill>
                  <a:prstClr val="black"/>
                </a:solidFill>
                <a:ea typeface="メイリオ" panose="020B0604030504040204" pitchFamily="50" charset="-128"/>
              </a:rPr>
              <a:t>grants).</a:t>
            </a:r>
            <a:r>
              <a:rPr kumimoji="1" lang="ja-JP" altLang="en-US" sz="2100" kern="0" dirty="0">
                <a:solidFill>
                  <a:prstClr val="black"/>
                </a:solidFill>
                <a:ea typeface="メイリオ" panose="020B0604030504040204" pitchFamily="50" charset="-128"/>
              </a:rPr>
              <a:t> </a:t>
            </a:r>
            <a:endParaRPr kumimoji="1" lang="en-US" altLang="ja-JP" sz="2100" kern="0" dirty="0">
              <a:solidFill>
                <a:prstClr val="black"/>
              </a:solidFill>
              <a:ea typeface="メイリオ" panose="020B0604030504040204" pitchFamily="50" charset="-128"/>
            </a:endParaRPr>
          </a:p>
          <a:p>
            <a:pPr defTabSz="914400">
              <a:defRPr/>
            </a:pPr>
            <a:r>
              <a:rPr kumimoji="1" lang="en-US" altLang="ja-JP" sz="2100" kern="0" dirty="0">
                <a:solidFill>
                  <a:prstClr val="black"/>
                </a:solidFill>
                <a:ea typeface="メイリオ" panose="020B0604030504040204" pitchFamily="50" charset="-128"/>
              </a:rPr>
              <a:t>Get the allocated amount of DANIDA fund from CHMT </a:t>
            </a:r>
          </a:p>
        </p:txBody>
      </p:sp>
      <p:sp>
        <p:nvSpPr>
          <p:cNvPr id="36" name="四角形: 角を丸くする 21">
            <a:extLst>
              <a:ext uri="{FF2B5EF4-FFF2-40B4-BE49-F238E27FC236}">
                <a16:creationId xmlns:a16="http://schemas.microsoft.com/office/drawing/2014/main" id="{5E74EF86-6F3A-4774-9471-98E6E7B71A07}"/>
              </a:ext>
            </a:extLst>
          </p:cNvPr>
          <p:cNvSpPr/>
          <p:nvPr/>
        </p:nvSpPr>
        <p:spPr>
          <a:xfrm>
            <a:off x="1545168" y="3112083"/>
            <a:ext cx="2172487" cy="361708"/>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7A1014DF-613D-485B-9516-A293F2CD5938}"/>
              </a:ext>
            </a:extLst>
          </p:cNvPr>
          <p:cNvSpPr txBox="1"/>
          <p:nvPr/>
        </p:nvSpPr>
        <p:spPr>
          <a:xfrm>
            <a:off x="211142" y="752482"/>
            <a:ext cx="11766335" cy="738664"/>
          </a:xfrm>
          <a:prstGeom prst="rect">
            <a:avLst/>
          </a:prstGeom>
          <a:noFill/>
        </p:spPr>
        <p:txBody>
          <a:bodyPr wrap="square" rtlCol="0">
            <a:spAutoFit/>
          </a:bodyPr>
          <a:lstStyle/>
          <a:p>
            <a:pPr>
              <a:defRPr/>
            </a:pPr>
            <a:r>
              <a:rPr lang="en-US" altLang="ja-JP" sz="2100" b="1" kern="0" dirty="0">
                <a:solidFill>
                  <a:prstClr val="black"/>
                </a:solidFill>
                <a:ea typeface="メイリオ" panose="020B0604030504040204" pitchFamily="50" charset="-128"/>
              </a:rPr>
              <a:t>DANIDA,</a:t>
            </a:r>
            <a:r>
              <a:rPr lang="en-US" altLang="ja-JP" sz="2100" kern="0" dirty="0">
                <a:solidFill>
                  <a:prstClr val="black"/>
                </a:solidFill>
                <a:ea typeface="メイリオ" panose="020B0604030504040204" pitchFamily="50" charset="-128"/>
              </a:rPr>
              <a:t> </a:t>
            </a:r>
            <a:r>
              <a:rPr lang="en-US" altLang="ja-JP" sz="2100" b="1" kern="0" dirty="0">
                <a:solidFill>
                  <a:prstClr val="black"/>
                </a:solidFill>
                <a:ea typeface="メイリオ" panose="020B0604030504040204" pitchFamily="50" charset="-128"/>
              </a:rPr>
              <a:t>Linda Mama</a:t>
            </a:r>
            <a:r>
              <a:rPr lang="en-US" altLang="ja-JP" sz="2100" kern="0" dirty="0">
                <a:solidFill>
                  <a:prstClr val="black"/>
                </a:solidFill>
                <a:ea typeface="メイリオ" panose="020B0604030504040204" pitchFamily="50" charset="-128"/>
              </a:rPr>
              <a:t> and </a:t>
            </a:r>
            <a:r>
              <a:rPr lang="en-US" altLang="ja-JP" sz="2100" b="1" kern="0" dirty="0">
                <a:solidFill>
                  <a:prstClr val="black"/>
                </a:solidFill>
                <a:ea typeface="メイリオ" panose="020B0604030504040204" pitchFamily="50" charset="-128"/>
              </a:rPr>
              <a:t>Health</a:t>
            </a:r>
            <a:r>
              <a:rPr lang="ja-JP" altLang="en-US" sz="2100" b="1" kern="0" dirty="0">
                <a:solidFill>
                  <a:prstClr val="black"/>
                </a:solidFill>
                <a:ea typeface="メイリオ" panose="020B0604030504040204" pitchFamily="50" charset="-128"/>
              </a:rPr>
              <a:t> </a:t>
            </a:r>
            <a:r>
              <a:rPr lang="en-US" altLang="ja-JP" sz="2100" b="1" kern="0" dirty="0">
                <a:solidFill>
                  <a:prstClr val="black"/>
                </a:solidFill>
                <a:ea typeface="メイリオ" panose="020B0604030504040204" pitchFamily="50" charset="-128"/>
              </a:rPr>
              <a:t>Sector</a:t>
            </a:r>
            <a:r>
              <a:rPr lang="ja-JP" altLang="en-US" sz="2100" b="1" kern="0" dirty="0">
                <a:solidFill>
                  <a:prstClr val="black"/>
                </a:solidFill>
                <a:ea typeface="メイリオ" panose="020B0604030504040204" pitchFamily="50" charset="-128"/>
              </a:rPr>
              <a:t> </a:t>
            </a:r>
            <a:r>
              <a:rPr lang="en-US" altLang="ja-JP" sz="2100" b="1" kern="0" dirty="0">
                <a:solidFill>
                  <a:prstClr val="black"/>
                </a:solidFill>
                <a:ea typeface="メイリオ" panose="020B0604030504040204" pitchFamily="50" charset="-128"/>
              </a:rPr>
              <a:t>Support</a:t>
            </a:r>
            <a:r>
              <a:rPr lang="ja-JP" altLang="en-US" sz="2100" b="1" kern="0" dirty="0">
                <a:solidFill>
                  <a:prstClr val="black"/>
                </a:solidFill>
                <a:ea typeface="メイリオ" panose="020B0604030504040204" pitchFamily="50" charset="-128"/>
              </a:rPr>
              <a:t> </a:t>
            </a:r>
            <a:r>
              <a:rPr lang="en-US" altLang="ja-JP" sz="2100" b="1" kern="0" dirty="0">
                <a:solidFill>
                  <a:prstClr val="black"/>
                </a:solidFill>
                <a:ea typeface="メイリオ" panose="020B0604030504040204" pitchFamily="50" charset="-128"/>
              </a:rPr>
              <a:t>Fund </a:t>
            </a:r>
            <a:r>
              <a:rPr lang="en-US" altLang="ja-JP" sz="2100" kern="0" dirty="0">
                <a:solidFill>
                  <a:prstClr val="black"/>
                </a:solidFill>
                <a:ea typeface="メイリオ" panose="020B0604030504040204" pitchFamily="50" charset="-128"/>
              </a:rPr>
              <a:t>are to be recorded here under the “</a:t>
            </a:r>
            <a:r>
              <a:rPr lang="en-US" altLang="ja-JP" sz="2100" kern="0" dirty="0" err="1">
                <a:solidFill>
                  <a:prstClr val="black"/>
                </a:solidFill>
                <a:ea typeface="メイリオ" panose="020B0604030504040204" pitchFamily="50" charset="-128"/>
              </a:rPr>
              <a:t>GoK</a:t>
            </a:r>
            <a:r>
              <a:rPr lang="en-US" altLang="ja-JP" sz="2100" kern="0" dirty="0">
                <a:solidFill>
                  <a:prstClr val="black"/>
                </a:solidFill>
                <a:ea typeface="メイリオ" panose="020B0604030504040204" pitchFamily="50" charset="-128"/>
              </a:rPr>
              <a:t> (conditional grants)”. </a:t>
            </a:r>
          </a:p>
        </p:txBody>
      </p:sp>
      <p:sp>
        <p:nvSpPr>
          <p:cNvPr id="39" name="テキスト ボックス 38">
            <a:extLst>
              <a:ext uri="{FF2B5EF4-FFF2-40B4-BE49-F238E27FC236}">
                <a16:creationId xmlns:a16="http://schemas.microsoft.com/office/drawing/2014/main" id="{CF458B45-7B7A-440E-81F4-0B7306E5F08D}"/>
              </a:ext>
            </a:extLst>
          </p:cNvPr>
          <p:cNvSpPr txBox="1"/>
          <p:nvPr/>
        </p:nvSpPr>
        <p:spPr>
          <a:xfrm>
            <a:off x="1204701" y="6201206"/>
            <a:ext cx="5843792" cy="415498"/>
          </a:xfrm>
          <a:prstGeom prst="rect">
            <a:avLst/>
          </a:prstGeom>
          <a:noFill/>
        </p:spPr>
        <p:txBody>
          <a:bodyPr wrap="square" rtlCol="0">
            <a:spAutoFit/>
          </a:bodyPr>
          <a:lstStyle/>
          <a:p>
            <a:r>
              <a:rPr kumimoji="1" lang="en-US" altLang="ja-JP" sz="2100" b="1" dirty="0">
                <a:solidFill>
                  <a:srgbClr val="8D0016"/>
                </a:solidFill>
              </a:rPr>
              <a:t>CHMT</a:t>
            </a:r>
            <a:r>
              <a:rPr kumimoji="1" lang="ja-JP" altLang="en-US" sz="2100" b="1" dirty="0">
                <a:solidFill>
                  <a:srgbClr val="8D0016"/>
                </a:solidFill>
              </a:rPr>
              <a:t> </a:t>
            </a:r>
          </a:p>
        </p:txBody>
      </p:sp>
      <p:grpSp>
        <p:nvGrpSpPr>
          <p:cNvPr id="41" name="グループ化 40"/>
          <p:cNvGrpSpPr/>
          <p:nvPr/>
        </p:nvGrpSpPr>
        <p:grpSpPr>
          <a:xfrm>
            <a:off x="646685" y="6051291"/>
            <a:ext cx="560057" cy="551499"/>
            <a:chOff x="527309" y="5861285"/>
            <a:chExt cx="273733" cy="273733"/>
          </a:xfrm>
        </p:grpSpPr>
        <p:pic>
          <p:nvPicPr>
            <p:cNvPr id="42" name="図 41">
              <a:extLst>
                <a:ext uri="{FF2B5EF4-FFF2-40B4-BE49-F238E27FC236}">
                  <a16:creationId xmlns:a16="http://schemas.microsoft.com/office/drawing/2014/main" id="{DDE5CB7A-CAE5-47EB-8FC8-5EE5B09E8D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2276" y="5890054"/>
              <a:ext cx="182049" cy="210876"/>
            </a:xfrm>
            <a:prstGeom prst="rect">
              <a:avLst/>
            </a:prstGeom>
          </p:spPr>
        </p:pic>
        <p:sp>
          <p:nvSpPr>
            <p:cNvPr id="43" name="楕円 42">
              <a:extLst>
                <a:ext uri="{FF2B5EF4-FFF2-40B4-BE49-F238E27FC236}">
                  <a16:creationId xmlns:a16="http://schemas.microsoft.com/office/drawing/2014/main" id="{D96C51B2-1526-49E8-919C-3A16077284E9}"/>
                </a:ext>
              </a:extLst>
            </p:cNvPr>
            <p:cNvSpPr/>
            <p:nvPr/>
          </p:nvSpPr>
          <p:spPr>
            <a:xfrm>
              <a:off x="527309" y="5861285"/>
              <a:ext cx="273733" cy="273733"/>
            </a:xfrm>
            <a:prstGeom prst="ellipse">
              <a:avLst/>
            </a:prstGeom>
            <a:noFill/>
            <a:ln w="19050">
              <a:solidFill>
                <a:srgbClr val="8D00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Calibri 本文"/>
              </a:endParaRPr>
            </a:p>
          </p:txBody>
        </p:sp>
      </p:grpSp>
      <p:sp>
        <p:nvSpPr>
          <p:cNvPr id="28" name="テキスト ボックス 27">
            <a:extLst>
              <a:ext uri="{FF2B5EF4-FFF2-40B4-BE49-F238E27FC236}">
                <a16:creationId xmlns:a16="http://schemas.microsoft.com/office/drawing/2014/main" id="{B947835D-8BB0-44BB-A462-693F78FEA030}"/>
              </a:ext>
            </a:extLst>
          </p:cNvPr>
          <p:cNvSpPr txBox="1"/>
          <p:nvPr/>
        </p:nvSpPr>
        <p:spPr>
          <a:xfrm>
            <a:off x="3530494" y="4746551"/>
            <a:ext cx="6773296" cy="400110"/>
          </a:xfrm>
          <a:prstGeom prst="rect">
            <a:avLst/>
          </a:prstGeom>
          <a:solidFill>
            <a:schemeClr val="bg1"/>
          </a:solidFill>
          <a:ln w="19050">
            <a:solidFill>
              <a:schemeClr val="accent2"/>
            </a:solidFill>
            <a:prstDash val="sysDash"/>
          </a:ln>
        </p:spPr>
        <p:txBody>
          <a:bodyPr wrap="square" rtlCol="0">
            <a:spAutoFit/>
          </a:bodyPr>
          <a:lstStyle/>
          <a:p>
            <a:r>
              <a:rPr lang="en-US" altLang="ja-JP" sz="2000" dirty="0">
                <a:solidFill>
                  <a:prstClr val="black"/>
                </a:solidFill>
                <a:ea typeface="メイリオ" panose="020B0604030504040204" pitchFamily="50" charset="-128"/>
              </a:rPr>
              <a:t>Amount received - Actual requirements </a:t>
            </a:r>
            <a:endParaRPr kumimoji="1" lang="en-US" altLang="ja-JP" sz="2000" dirty="0">
              <a:solidFill>
                <a:prstClr val="black"/>
              </a:solidFill>
              <a:ea typeface="メイリオ" panose="020B0604030504040204" pitchFamily="50" charset="-128"/>
            </a:endParaRPr>
          </a:p>
        </p:txBody>
      </p:sp>
      <p:sp>
        <p:nvSpPr>
          <p:cNvPr id="32" name="四角形: 角を丸くする 52">
            <a:extLst>
              <a:ext uri="{FF2B5EF4-FFF2-40B4-BE49-F238E27FC236}">
                <a16:creationId xmlns:a16="http://schemas.microsoft.com/office/drawing/2014/main" id="{792F67CA-A0CE-4C55-AABD-B09F8BC1E7AA}"/>
              </a:ext>
            </a:extLst>
          </p:cNvPr>
          <p:cNvSpPr/>
          <p:nvPr/>
        </p:nvSpPr>
        <p:spPr>
          <a:xfrm>
            <a:off x="5274766" y="1727844"/>
            <a:ext cx="1430833" cy="1092399"/>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cxnSp>
        <p:nvCxnSpPr>
          <p:cNvPr id="40" name="直線コネクタ 39">
            <a:extLst>
              <a:ext uri="{FF2B5EF4-FFF2-40B4-BE49-F238E27FC236}">
                <a16:creationId xmlns:a16="http://schemas.microsoft.com/office/drawing/2014/main" id="{313FEFBE-263B-42B9-93AC-06F4D542E4A5}"/>
              </a:ext>
            </a:extLst>
          </p:cNvPr>
          <p:cNvCxnSpPr>
            <a:cxnSpLocks/>
            <a:stCxn id="32" idx="0"/>
          </p:cNvCxnSpPr>
          <p:nvPr/>
        </p:nvCxnSpPr>
        <p:spPr>
          <a:xfrm flipV="1">
            <a:off x="5990183" y="1259353"/>
            <a:ext cx="0" cy="468491"/>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46" name="直線コネクタ 45">
            <a:extLst>
              <a:ext uri="{FF2B5EF4-FFF2-40B4-BE49-F238E27FC236}">
                <a16:creationId xmlns:a16="http://schemas.microsoft.com/office/drawing/2014/main" id="{89042D4F-95C8-4796-9E92-2FED26B0DC6E}"/>
              </a:ext>
            </a:extLst>
          </p:cNvPr>
          <p:cNvCxnSpPr>
            <a:cxnSpLocks/>
          </p:cNvCxnSpPr>
          <p:nvPr/>
        </p:nvCxnSpPr>
        <p:spPr>
          <a:xfrm>
            <a:off x="3678920" y="3292937"/>
            <a:ext cx="247705" cy="0"/>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47" name="直線コネクタ 46">
            <a:extLst>
              <a:ext uri="{FF2B5EF4-FFF2-40B4-BE49-F238E27FC236}">
                <a16:creationId xmlns:a16="http://schemas.microsoft.com/office/drawing/2014/main" id="{A253894B-C34E-4D61-9AD9-9C5EA43A9F01}"/>
              </a:ext>
            </a:extLst>
          </p:cNvPr>
          <p:cNvCxnSpPr>
            <a:cxnSpLocks/>
          </p:cNvCxnSpPr>
          <p:nvPr/>
        </p:nvCxnSpPr>
        <p:spPr>
          <a:xfrm>
            <a:off x="3322285" y="4421283"/>
            <a:ext cx="208209" cy="16627"/>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48" name="直線コネクタ 47">
            <a:extLst>
              <a:ext uri="{FF2B5EF4-FFF2-40B4-BE49-F238E27FC236}">
                <a16:creationId xmlns:a16="http://schemas.microsoft.com/office/drawing/2014/main" id="{FCC1AFB8-C25A-4AD6-B631-7FE133A9B3C1}"/>
              </a:ext>
            </a:extLst>
          </p:cNvPr>
          <p:cNvCxnSpPr>
            <a:cxnSpLocks/>
          </p:cNvCxnSpPr>
          <p:nvPr/>
        </p:nvCxnSpPr>
        <p:spPr>
          <a:xfrm>
            <a:off x="3322285" y="4968506"/>
            <a:ext cx="208209" cy="0"/>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7772005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1942363250"/>
              </p:ext>
            </p:extLst>
          </p:nvPr>
        </p:nvGraphicFramePr>
        <p:xfrm>
          <a:off x="448649" y="258905"/>
          <a:ext cx="11269657" cy="701040"/>
        </p:xfrm>
        <a:graphic>
          <a:graphicData uri="http://schemas.openxmlformats.org/drawingml/2006/table">
            <a:tbl>
              <a:tblPr firstRow="1" bandRow="1">
                <a:tableStyleId>{5C22544A-7EE6-4342-B048-85BDC9FD1C3A}</a:tableStyleId>
              </a:tblPr>
              <a:tblGrid>
                <a:gridCol w="11269657">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1.2.5 Previous Financial Year Public Health Expenditure (Example)</a:t>
                      </a:r>
                    </a:p>
                    <a:p>
                      <a:endParaRPr kumimoji="1" lang="en-US" altLang="ja-JP" sz="2000" b="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graphicFrame>
        <p:nvGraphicFramePr>
          <p:cNvPr id="7" name="コンテンツ プレースホルダー 4">
            <a:extLst>
              <a:ext uri="{FF2B5EF4-FFF2-40B4-BE49-F238E27FC236}">
                <a16:creationId xmlns:a16="http://schemas.microsoft.com/office/drawing/2014/main" id="{540D87AA-6C54-458B-B370-BD32893EFBC3}"/>
              </a:ext>
            </a:extLst>
          </p:cNvPr>
          <p:cNvGraphicFramePr>
            <a:graphicFrameLocks/>
          </p:cNvGraphicFramePr>
          <p:nvPr>
            <p:extLst>
              <p:ext uri="{D42A27DB-BD31-4B8C-83A1-F6EECF244321}">
                <p14:modId xmlns:p14="http://schemas.microsoft.com/office/powerpoint/2010/main" val="1132391668"/>
              </p:ext>
            </p:extLst>
          </p:nvPr>
        </p:nvGraphicFramePr>
        <p:xfrm>
          <a:off x="473694" y="828676"/>
          <a:ext cx="11294702" cy="5451583"/>
        </p:xfrm>
        <a:graphic>
          <a:graphicData uri="http://schemas.openxmlformats.org/drawingml/2006/table">
            <a:tbl>
              <a:tblPr firstRow="1" firstCol="1" bandRow="1"/>
              <a:tblGrid>
                <a:gridCol w="1066011">
                  <a:extLst>
                    <a:ext uri="{9D8B030D-6E8A-4147-A177-3AD203B41FA5}">
                      <a16:colId xmlns:a16="http://schemas.microsoft.com/office/drawing/2014/main" val="3842966631"/>
                    </a:ext>
                  </a:extLst>
                </a:gridCol>
                <a:gridCol w="1757699">
                  <a:extLst>
                    <a:ext uri="{9D8B030D-6E8A-4147-A177-3AD203B41FA5}">
                      <a16:colId xmlns:a16="http://schemas.microsoft.com/office/drawing/2014/main" val="3320677237"/>
                    </a:ext>
                  </a:extLst>
                </a:gridCol>
                <a:gridCol w="1259708">
                  <a:extLst>
                    <a:ext uri="{9D8B030D-6E8A-4147-A177-3AD203B41FA5}">
                      <a16:colId xmlns:a16="http://schemas.microsoft.com/office/drawing/2014/main" val="640532607"/>
                    </a:ext>
                  </a:extLst>
                </a:gridCol>
                <a:gridCol w="1067615">
                  <a:extLst>
                    <a:ext uri="{9D8B030D-6E8A-4147-A177-3AD203B41FA5}">
                      <a16:colId xmlns:a16="http://schemas.microsoft.com/office/drawing/2014/main" val="3856733267"/>
                    </a:ext>
                  </a:extLst>
                </a:gridCol>
                <a:gridCol w="979501">
                  <a:extLst>
                    <a:ext uri="{9D8B030D-6E8A-4147-A177-3AD203B41FA5}">
                      <a16:colId xmlns:a16="http://schemas.microsoft.com/office/drawing/2014/main" val="4175427114"/>
                    </a:ext>
                  </a:extLst>
                </a:gridCol>
                <a:gridCol w="979501">
                  <a:extLst>
                    <a:ext uri="{9D8B030D-6E8A-4147-A177-3AD203B41FA5}">
                      <a16:colId xmlns:a16="http://schemas.microsoft.com/office/drawing/2014/main" val="1744103060"/>
                    </a:ext>
                  </a:extLst>
                </a:gridCol>
                <a:gridCol w="804468">
                  <a:extLst>
                    <a:ext uri="{9D8B030D-6E8A-4147-A177-3AD203B41FA5}">
                      <a16:colId xmlns:a16="http://schemas.microsoft.com/office/drawing/2014/main" val="1465519921"/>
                    </a:ext>
                  </a:extLst>
                </a:gridCol>
                <a:gridCol w="1262825">
                  <a:extLst>
                    <a:ext uri="{9D8B030D-6E8A-4147-A177-3AD203B41FA5}">
                      <a16:colId xmlns:a16="http://schemas.microsoft.com/office/drawing/2014/main" val="938341979"/>
                    </a:ext>
                  </a:extLst>
                </a:gridCol>
                <a:gridCol w="992683">
                  <a:extLst>
                    <a:ext uri="{9D8B030D-6E8A-4147-A177-3AD203B41FA5}">
                      <a16:colId xmlns:a16="http://schemas.microsoft.com/office/drawing/2014/main" val="3685703244"/>
                    </a:ext>
                  </a:extLst>
                </a:gridCol>
                <a:gridCol w="1124691">
                  <a:extLst>
                    <a:ext uri="{9D8B030D-6E8A-4147-A177-3AD203B41FA5}">
                      <a16:colId xmlns:a16="http://schemas.microsoft.com/office/drawing/2014/main" val="1921127284"/>
                    </a:ext>
                  </a:extLst>
                </a:gridCol>
              </a:tblGrid>
              <a:tr h="1276613">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2000" b="1"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2000" b="1" dirty="0">
                          <a:effectLst/>
                          <a:latin typeface="Calibri" panose="020F0502020204030204" pitchFamily="34" charset="0"/>
                          <a:ea typeface="ＭＳ 明朝" panose="02020609040205080304" pitchFamily="17" charset="-128"/>
                          <a:cs typeface="Times New Roman" panose="02020603050405020304" pitchFamily="18" charset="0"/>
                        </a:rPr>
                        <a:t>Item</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000" b="1" dirty="0" err="1">
                          <a:effectLst/>
                          <a:latin typeface="Calibri" panose="020F0502020204030204" pitchFamily="34" charset="0"/>
                          <a:ea typeface="ＭＳ 明朝" panose="02020609040205080304" pitchFamily="17" charset="-128"/>
                          <a:cs typeface="Times New Roman" panose="02020603050405020304" pitchFamily="18" charset="0"/>
                        </a:rPr>
                        <a:t>GoK</a:t>
                      </a:r>
                      <a:r>
                        <a:rPr lang="en-US" sz="2000" b="1" dirty="0">
                          <a:effectLst/>
                          <a:latin typeface="Calibri" panose="020F0502020204030204" pitchFamily="34" charset="0"/>
                          <a:ea typeface="ＭＳ 明朝" panose="02020609040205080304" pitchFamily="17" charset="-128"/>
                          <a:cs typeface="Times New Roman" panose="02020603050405020304" pitchFamily="18" charset="0"/>
                        </a:rPr>
                        <a:t>/County Gov’t</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p>
                      <a:pPr marL="0" indent="0" algn="ctr">
                        <a:spcAft>
                          <a:spcPts val="0"/>
                        </a:spcAft>
                        <a:tabLst>
                          <a:tab pos="2971800" algn="ctr"/>
                          <a:tab pos="5943600" algn="r"/>
                        </a:tabLst>
                      </a:pPr>
                      <a:r>
                        <a:rPr lang="en-US" sz="2000" b="1" dirty="0">
                          <a:effectLst/>
                          <a:latin typeface="Calibri" panose="020F0502020204030204" pitchFamily="34" charset="0"/>
                          <a:ea typeface="ＭＳ 明朝" panose="02020609040205080304" pitchFamily="17" charset="-128"/>
                          <a:cs typeface="Times New Roman" panose="02020603050405020304" pitchFamily="18" charset="0"/>
                        </a:rPr>
                        <a:t>(equitable allocation)</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3">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000" b="1" dirty="0" err="1">
                          <a:effectLst/>
                          <a:latin typeface="Calibri" panose="020F0502020204030204" pitchFamily="34" charset="0"/>
                          <a:ea typeface="ＭＳ 明朝" panose="02020609040205080304" pitchFamily="17" charset="-128"/>
                          <a:cs typeface="Times New Roman" panose="02020603050405020304" pitchFamily="18" charset="0"/>
                        </a:rPr>
                        <a:t>GoK</a:t>
                      </a:r>
                      <a:r>
                        <a:rPr lang="en-US" sz="2000" b="1" dirty="0">
                          <a:effectLst/>
                          <a:latin typeface="Calibri" panose="020F0502020204030204" pitchFamily="34" charset="0"/>
                          <a:ea typeface="ＭＳ 明朝" panose="02020609040205080304" pitchFamily="17" charset="-128"/>
                          <a:cs typeface="Times New Roman" panose="02020603050405020304" pitchFamily="18" charset="0"/>
                        </a:rPr>
                        <a:t> (conditional grants)</a:t>
                      </a:r>
                    </a:p>
                  </a:txBody>
                  <a:tcPr marL="49918" marR="499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indent="0" algn="ctr">
                        <a:spcAft>
                          <a:spcPts val="0"/>
                        </a:spcAft>
                        <a:tabLst>
                          <a:tab pos="2971800" algn="ctr"/>
                          <a:tab pos="5943600" algn="r"/>
                        </a:tabLst>
                      </a:pPr>
                      <a:endParaRPr lang="ja-JP" sz="1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indent="0" algn="ctr">
                        <a:spcAft>
                          <a:spcPts val="0"/>
                        </a:spcAft>
                        <a:tabLst>
                          <a:tab pos="2971800" algn="ctr"/>
                          <a:tab pos="5943600" algn="r"/>
                        </a:tabLst>
                      </a:pPr>
                      <a:endParaRPr lang="en-US" sz="1000" b="1"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000" b="1" dirty="0">
                          <a:effectLst/>
                          <a:latin typeface="Calibri" panose="020F0502020204030204" pitchFamily="34" charset="0"/>
                          <a:ea typeface="ＭＳ 明朝" panose="02020609040205080304" pitchFamily="17" charset="-128"/>
                          <a:cs typeface="Times New Roman" panose="02020603050405020304" pitchFamily="18" charset="0"/>
                        </a:rPr>
                        <a:t>User fees</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000" b="1" dirty="0">
                          <a:effectLst/>
                          <a:latin typeface="Calibri" panose="020F0502020204030204" pitchFamily="34" charset="0"/>
                          <a:ea typeface="ＭＳ 明朝" panose="02020609040205080304" pitchFamily="17" charset="-128"/>
                          <a:cs typeface="Times New Roman" panose="02020603050405020304" pitchFamily="18" charset="0"/>
                        </a:rPr>
                        <a:t>Other gov’t sources (CDF/WDF etc.)</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000" b="1" dirty="0">
                          <a:effectLst/>
                          <a:latin typeface="Calibri" panose="020F0502020204030204" pitchFamily="34" charset="0"/>
                          <a:ea typeface="ＭＳ 明朝" panose="02020609040205080304" pitchFamily="17" charset="-128"/>
                          <a:cs typeface="Times New Roman" panose="02020603050405020304" pitchFamily="18" charset="0"/>
                        </a:rPr>
                        <a:t>Local donors/Partners</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000" b="1" dirty="0">
                          <a:effectLst/>
                          <a:latin typeface="Calibri" panose="020F0502020204030204" pitchFamily="34" charset="0"/>
                          <a:ea typeface="ＭＳ 明朝" panose="02020609040205080304" pitchFamily="17" charset="-128"/>
                          <a:cs typeface="Times New Roman" panose="02020603050405020304" pitchFamily="18" charset="0"/>
                        </a:rPr>
                        <a:t>Total</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569992404"/>
                  </a:ext>
                </a:extLst>
              </a:tr>
              <a:tr h="766170">
                <a:tc vMerge="1">
                  <a:txBody>
                    <a:bodyPr/>
                    <a:lstStyle/>
                    <a:p>
                      <a:pPr marL="0" indent="0">
                        <a:spcAft>
                          <a:spcPts val="0"/>
                        </a:spcAft>
                        <a:tabLst>
                          <a:tab pos="0" algn="l"/>
                          <a:tab pos="2971800" algn="ctr"/>
                          <a:tab pos="5943600" algn="r"/>
                        </a:tabLst>
                      </a:pPr>
                      <a:endParaRPr lang="ja-JP" sz="1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vMerge="1">
                  <a:txBody>
                    <a:bodyPr/>
                    <a:lstStyle/>
                    <a:p>
                      <a:pPr marL="0" indent="0">
                        <a:spcAft>
                          <a:spcPts val="0"/>
                        </a:spcAft>
                        <a:tabLst>
                          <a:tab pos="2971800" algn="ctr"/>
                          <a:tab pos="5943600" algn="r"/>
                        </a:tabLst>
                      </a:pPr>
                      <a:endParaRPr lang="ja-JP" sz="1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vMerge="1">
                  <a:txBody>
                    <a:bodyPr/>
                    <a:lstStyle/>
                    <a:p>
                      <a:pPr indent="228600" algn="r">
                        <a:spcAft>
                          <a:spcPts val="0"/>
                        </a:spcAft>
                        <a:tabLst>
                          <a:tab pos="2971800" algn="ctr"/>
                          <a:tab pos="5943600" algn="r"/>
                        </a:tabLst>
                      </a:pPr>
                      <a:endParaRPr lang="ja-JP" sz="1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lvl="0" indent="0" algn="ctr" defTabSz="755934" rtl="0" eaLnBrk="1" fontAlgn="auto" latinLnBrk="0" hangingPunct="1">
                        <a:lnSpc>
                          <a:spcPct val="100000"/>
                        </a:lnSpc>
                        <a:spcBef>
                          <a:spcPts val="0"/>
                        </a:spcBef>
                        <a:spcAft>
                          <a:spcPts val="0"/>
                        </a:spcAft>
                        <a:buClrTx/>
                        <a:buSzTx/>
                        <a:buFontTx/>
                        <a:buNone/>
                        <a:tabLst>
                          <a:tab pos="2971800" algn="ctr"/>
                          <a:tab pos="5943600" algn="r"/>
                        </a:tabLst>
                        <a:defRPr/>
                      </a:pPr>
                      <a:r>
                        <a:rPr lang="en-US" altLang="ja-JP" sz="2000" b="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DANIDA</a:t>
                      </a:r>
                      <a:endParaRPr lang="ja-JP"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ctr">
                        <a:spcAft>
                          <a:spcPts val="0"/>
                        </a:spcAft>
                        <a:tabLst>
                          <a:tab pos="2971800" algn="ctr"/>
                          <a:tab pos="5943600" algn="r"/>
                        </a:tabLst>
                      </a:pPr>
                      <a:r>
                        <a:rPr lang="en-US" altLang="ja-JP" sz="2000" b="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Linda</a:t>
                      </a:r>
                      <a:r>
                        <a:rPr lang="en-US" altLang="ja-JP" sz="2000" b="1" baseline="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Mama</a:t>
                      </a:r>
                      <a:endParaRPr lang="ja-JP" sz="2000" b="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ctr">
                        <a:spcAft>
                          <a:spcPts val="0"/>
                        </a:spcAft>
                        <a:tabLst>
                          <a:tab pos="2971800" algn="ctr"/>
                          <a:tab pos="5943600" algn="r"/>
                        </a:tabLst>
                      </a:pPr>
                      <a:r>
                        <a:rPr lang="en-US" altLang="ja-JP" sz="2000" b="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HSSF</a:t>
                      </a:r>
                      <a:endParaRPr lang="ja-JP" sz="2000" b="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vMerge="1">
                  <a:txBody>
                    <a:bodyPr/>
                    <a:lstStyle/>
                    <a:p>
                      <a:pPr indent="228600" algn="r">
                        <a:spcAft>
                          <a:spcPts val="0"/>
                        </a:spcAft>
                        <a:tabLst>
                          <a:tab pos="2971800" algn="ctr"/>
                          <a:tab pos="5943600" algn="r"/>
                        </a:tabLst>
                      </a:pPr>
                      <a:endParaRPr lang="ja-JP" sz="1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vMerge="1">
                  <a:txBody>
                    <a:bodyPr/>
                    <a:lstStyle/>
                    <a:p>
                      <a:pPr indent="228600" algn="r">
                        <a:spcAft>
                          <a:spcPts val="0"/>
                        </a:spcAft>
                        <a:tabLst>
                          <a:tab pos="2971800" algn="ctr"/>
                          <a:tab pos="5943600" algn="r"/>
                        </a:tabLst>
                      </a:pPr>
                      <a:endParaRPr lang="ja-JP" sz="1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vMerge="1">
                  <a:txBody>
                    <a:bodyPr/>
                    <a:lstStyle/>
                    <a:p>
                      <a:pPr indent="228600" algn="r">
                        <a:spcAft>
                          <a:spcPts val="0"/>
                        </a:spcAft>
                        <a:tabLst>
                          <a:tab pos="2971800" algn="ctr"/>
                          <a:tab pos="5943600" algn="r"/>
                        </a:tabLst>
                      </a:pPr>
                      <a:endParaRPr lang="ja-JP" sz="1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vMerge="1">
                  <a:txBody>
                    <a:bodyPr/>
                    <a:lstStyle/>
                    <a:p>
                      <a:pPr marL="0" indent="0" algn="r">
                        <a:spcAft>
                          <a:spcPts val="0"/>
                        </a:spcAft>
                        <a:tabLst>
                          <a:tab pos="2971800" algn="ctr"/>
                          <a:tab pos="5943600" algn="r"/>
                        </a:tabLst>
                      </a:pPr>
                      <a:endParaRPr lang="ja-JP" sz="1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841324758"/>
                  </a:ext>
                </a:extLst>
              </a:tr>
              <a:tr h="766170">
                <a:tc rowSpan="5">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0" algn="l"/>
                          <a:tab pos="2971800" algn="ctr"/>
                          <a:tab pos="5943600" algn="r"/>
                        </a:tabLst>
                      </a:pPr>
                      <a:r>
                        <a:rPr lang="en-US" sz="2000" dirty="0">
                          <a:effectLst/>
                          <a:latin typeface="Calibri" panose="020F0502020204030204" pitchFamily="34" charset="0"/>
                          <a:ea typeface="ＭＳ 明朝" panose="02020609040205080304" pitchFamily="17" charset="-128"/>
                          <a:cs typeface="Times New Roman" panose="02020603050405020304" pitchFamily="18" charset="0"/>
                        </a:rPr>
                        <a:t>Level II/III</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000" dirty="0">
                          <a:effectLst/>
                          <a:latin typeface="Calibri" panose="020F0502020204030204" pitchFamily="34" charset="0"/>
                          <a:ea typeface="ＭＳ 明朝" panose="02020609040205080304" pitchFamily="17" charset="-128"/>
                          <a:cs typeface="Times New Roman" panose="02020603050405020304" pitchFamily="18" charset="0"/>
                        </a:rPr>
                        <a:t>Amount allocated</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148,000</a:t>
                      </a: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lgn="r">
                        <a:spcAft>
                          <a:spcPts val="0"/>
                        </a:spcAft>
                        <a:tabLst>
                          <a:tab pos="2971800" algn="ctr"/>
                          <a:tab pos="5943600" algn="r"/>
                        </a:tabLst>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450,000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a:spcAft>
                          <a:spcPts val="0"/>
                        </a:spcAft>
                        <a:tabLst>
                          <a:tab pos="2971800" algn="ctr"/>
                          <a:tab pos="5943600" algn="r"/>
                        </a:tabLst>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160,000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0 </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0 </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758,000</a:t>
                      </a: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6647687"/>
                  </a:ext>
                </a:extLst>
              </a:tr>
              <a:tr h="766170">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000" dirty="0">
                          <a:effectLst/>
                          <a:latin typeface="Calibri" panose="020F0502020204030204" pitchFamily="34" charset="0"/>
                          <a:ea typeface="ＭＳ 明朝" panose="02020609040205080304" pitchFamily="17" charset="-128"/>
                          <a:cs typeface="Times New Roman" panose="02020603050405020304" pitchFamily="18" charset="0"/>
                        </a:rPr>
                        <a:t>Amount received</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148,000 </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lvl="0" indent="0" algn="r" defTabSz="755934" rtl="0" eaLnBrk="1" fontAlgn="auto" latinLnBrk="0" hangingPunct="1">
                        <a:lnSpc>
                          <a:spcPct val="100000"/>
                        </a:lnSpc>
                        <a:spcBef>
                          <a:spcPts val="0"/>
                        </a:spcBef>
                        <a:spcAft>
                          <a:spcPts val="0"/>
                        </a:spcAft>
                        <a:buClrTx/>
                        <a:buSzTx/>
                        <a:buFontTx/>
                        <a:buNone/>
                        <a:tabLst>
                          <a:tab pos="2971800" algn="ctr"/>
                          <a:tab pos="5943600" algn="r"/>
                        </a:tabLst>
                        <a:defRPr/>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450,000</a:t>
                      </a:r>
                      <a:endParaRPr lang="ja-JP"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p>
                      <a:pPr indent="228600" algn="r">
                        <a:spcAft>
                          <a:spcPts val="0"/>
                        </a:spcAft>
                        <a:tabLst>
                          <a:tab pos="2971800" algn="ctr"/>
                          <a:tab pos="5943600" algn="r"/>
                        </a:tabLst>
                      </a:pP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755934" rtl="0" eaLnBrk="1" fontAlgn="auto" latinLnBrk="0" hangingPunct="1">
                        <a:lnSpc>
                          <a:spcPct val="100000"/>
                        </a:lnSpc>
                        <a:spcBef>
                          <a:spcPts val="0"/>
                        </a:spcBef>
                        <a:spcAft>
                          <a:spcPts val="0"/>
                        </a:spcAft>
                        <a:buClrTx/>
                        <a:buSzTx/>
                        <a:buFontTx/>
                        <a:buNone/>
                        <a:tabLst>
                          <a:tab pos="2971800" algn="ctr"/>
                          <a:tab pos="5943600" algn="r"/>
                        </a:tabLst>
                        <a:defRPr/>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160,000</a:t>
                      </a:r>
                      <a:endParaRPr lang="ja-JP"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p>
                      <a:pPr marL="0" indent="0" algn="r">
                        <a:spcAft>
                          <a:spcPts val="0"/>
                        </a:spcAft>
                        <a:tabLst>
                          <a:tab pos="2971800" algn="ctr"/>
                          <a:tab pos="5943600" algn="r"/>
                        </a:tabLst>
                      </a:pP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758,000</a:t>
                      </a: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4937943"/>
                  </a:ext>
                </a:extLst>
              </a:tr>
              <a:tr h="555145">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000" dirty="0">
                          <a:effectLst/>
                          <a:latin typeface="Calibri" panose="020F0502020204030204" pitchFamily="34" charset="0"/>
                          <a:ea typeface="ＭＳ 明朝" panose="02020609040205080304" pitchFamily="17" charset="-128"/>
                          <a:cs typeface="Times New Roman" panose="02020603050405020304" pitchFamily="18" charset="0"/>
                        </a:rPr>
                        <a:t>Expenditure</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148,000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lvl="0" indent="0" algn="r" defTabSz="755934" rtl="0" eaLnBrk="1" fontAlgn="auto" latinLnBrk="0" hangingPunct="1">
                        <a:lnSpc>
                          <a:spcPct val="100000"/>
                        </a:lnSpc>
                        <a:spcBef>
                          <a:spcPts val="0"/>
                        </a:spcBef>
                        <a:spcAft>
                          <a:spcPts val="0"/>
                        </a:spcAft>
                        <a:buClrTx/>
                        <a:buSzTx/>
                        <a:buFontTx/>
                        <a:buNone/>
                        <a:tabLst>
                          <a:tab pos="2971800" algn="ctr"/>
                          <a:tab pos="5943600" algn="r"/>
                        </a:tabLst>
                        <a:defRPr/>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450,000</a:t>
                      </a:r>
                      <a:endParaRPr lang="ja-JP"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755934" rtl="0" eaLnBrk="1" fontAlgn="auto" latinLnBrk="0" hangingPunct="1">
                        <a:lnSpc>
                          <a:spcPct val="100000"/>
                        </a:lnSpc>
                        <a:spcBef>
                          <a:spcPts val="0"/>
                        </a:spcBef>
                        <a:spcAft>
                          <a:spcPts val="0"/>
                        </a:spcAft>
                        <a:buClrTx/>
                        <a:buSzTx/>
                        <a:buFontTx/>
                        <a:buNone/>
                        <a:tabLst>
                          <a:tab pos="2971800" algn="ctr"/>
                          <a:tab pos="5943600" algn="r"/>
                        </a:tabLst>
                        <a:defRPr/>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160,000</a:t>
                      </a:r>
                      <a:endParaRPr lang="ja-JP"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758,000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8285839"/>
                  </a:ext>
                </a:extLst>
              </a:tr>
              <a:tr h="766170">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000" dirty="0">
                          <a:effectLst/>
                          <a:latin typeface="Calibri" panose="020F0502020204030204" pitchFamily="34" charset="0"/>
                          <a:ea typeface="ＭＳ 明朝" panose="02020609040205080304" pitchFamily="17" charset="-128"/>
                          <a:cs typeface="Times New Roman" panose="02020603050405020304" pitchFamily="18" charset="0"/>
                        </a:rPr>
                        <a:t>Actual requirements</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200,000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lvl="0" indent="0" algn="r" defTabSz="755934" rtl="0" eaLnBrk="1" fontAlgn="auto" latinLnBrk="0" hangingPunct="1">
                        <a:lnSpc>
                          <a:spcPct val="100000"/>
                        </a:lnSpc>
                        <a:spcBef>
                          <a:spcPts val="0"/>
                        </a:spcBef>
                        <a:spcAft>
                          <a:spcPts val="0"/>
                        </a:spcAft>
                        <a:buClrTx/>
                        <a:buSzTx/>
                        <a:buFontTx/>
                        <a:buNone/>
                        <a:tabLst>
                          <a:tab pos="2971800" algn="ctr"/>
                          <a:tab pos="5943600" algn="r"/>
                        </a:tabLst>
                        <a:defRPr/>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450,000</a:t>
                      </a:r>
                      <a:endParaRPr lang="ja-JP"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p>
                      <a:pPr indent="228600" algn="r">
                        <a:spcAft>
                          <a:spcPts val="0"/>
                        </a:spcAft>
                        <a:tabLst>
                          <a:tab pos="2971800" algn="ctr"/>
                          <a:tab pos="5943600" algn="r"/>
                        </a:tabLst>
                      </a:pP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a:spcAft>
                          <a:spcPts val="0"/>
                        </a:spcAft>
                        <a:tabLst>
                          <a:tab pos="2971800" algn="ctr"/>
                          <a:tab pos="5943600" algn="r"/>
                        </a:tabLst>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200,000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850,000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5805740"/>
                  </a:ext>
                </a:extLst>
              </a:tr>
              <a:tr h="555145">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000" dirty="0">
                          <a:effectLst/>
                          <a:latin typeface="Calibri" panose="020F0502020204030204" pitchFamily="34" charset="0"/>
                          <a:ea typeface="ＭＳ 明朝" panose="02020609040205080304" pitchFamily="17" charset="-128"/>
                          <a:cs typeface="Times New Roman" panose="02020603050405020304" pitchFamily="18" charset="0"/>
                        </a:rPr>
                        <a:t>Gap/Surplus</a:t>
                      </a:r>
                      <a:endParaRPr lang="ja-JP" sz="20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-52,000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indent="228600" algn="r">
                        <a:spcAft>
                          <a:spcPts val="0"/>
                        </a:spcAft>
                        <a:tabLst>
                          <a:tab pos="2971800" algn="ctr"/>
                          <a:tab pos="5943600" algn="r"/>
                        </a:tabLst>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a:spcAft>
                          <a:spcPts val="0"/>
                        </a:spcAft>
                        <a:tabLst>
                          <a:tab pos="2971800" algn="ctr"/>
                          <a:tab pos="5943600" algn="r"/>
                        </a:tabLst>
                      </a:pPr>
                      <a:r>
                        <a:rPr lang="en-US" alt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-40,000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-92,000</a:t>
                      </a:r>
                      <a:endParaRPr lang="ja-JP" sz="20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9918" marR="499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17929328"/>
                  </a:ext>
                </a:extLst>
              </a:tr>
            </a:tbl>
          </a:graphicData>
        </a:graphic>
      </p:graphicFrame>
    </p:spTree>
    <p:extLst>
      <p:ext uri="{BB962C8B-B14F-4D97-AF65-F5344CB8AC3E}">
        <p14:creationId xmlns:p14="http://schemas.microsoft.com/office/powerpoint/2010/main" val="10491547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2326126584"/>
              </p:ext>
            </p:extLst>
          </p:nvPr>
        </p:nvGraphicFramePr>
        <p:xfrm>
          <a:off x="95029" y="120209"/>
          <a:ext cx="11443828" cy="701040"/>
        </p:xfrm>
        <a:graphic>
          <a:graphicData uri="http://schemas.openxmlformats.org/drawingml/2006/table">
            <a:tbl>
              <a:tblPr firstRow="1" bandRow="1">
                <a:tableStyleId>{5C22544A-7EE6-4342-B048-85BDC9FD1C3A}</a:tableStyleId>
              </a:tblPr>
              <a:tblGrid>
                <a:gridCol w="11443828">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1.2.6  Health Sector Management, Coordination, Leadership and Governance</a:t>
                      </a:r>
                    </a:p>
                    <a:p>
                      <a:endParaRPr kumimoji="1" lang="en-US" altLang="ja-JP" sz="2000" b="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
        <p:nvSpPr>
          <p:cNvPr id="24" name="正方形/長方形 23">
            <a:extLst>
              <a:ext uri="{FF2B5EF4-FFF2-40B4-BE49-F238E27FC236}">
                <a16:creationId xmlns:a16="http://schemas.microsoft.com/office/drawing/2014/main" id="{BC5407F1-A5A6-419A-AD9C-6EE7E6A4F174}"/>
              </a:ext>
            </a:extLst>
          </p:cNvPr>
          <p:cNvSpPr/>
          <p:nvPr/>
        </p:nvSpPr>
        <p:spPr>
          <a:xfrm>
            <a:off x="44228" y="580571"/>
            <a:ext cx="12124099" cy="6196451"/>
          </a:xfrm>
          <a:prstGeom prst="rect">
            <a:avLst/>
          </a:prstGeom>
          <a:solidFill>
            <a:schemeClr val="accent4">
              <a:lumMod val="20000"/>
              <a:lumOff val="80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000" dirty="0">
              <a:solidFill>
                <a:schemeClr val="tx1"/>
              </a:solidFill>
              <a:latin typeface="Calibri "/>
            </a:endParaRPr>
          </a:p>
          <a:p>
            <a:endParaRPr kumimoji="1" lang="en-US" altLang="ja-JP" sz="1000" dirty="0">
              <a:solidFill>
                <a:schemeClr val="tx1"/>
              </a:solidFill>
              <a:latin typeface="Calibri "/>
            </a:endParaRPr>
          </a:p>
        </p:txBody>
      </p:sp>
      <p:graphicFrame>
        <p:nvGraphicFramePr>
          <p:cNvPr id="25" name="コンテンツ プレースホルダー 4">
            <a:extLst>
              <a:ext uri="{FF2B5EF4-FFF2-40B4-BE49-F238E27FC236}">
                <a16:creationId xmlns:a16="http://schemas.microsoft.com/office/drawing/2014/main" id="{F0BD2BC7-57EC-4F86-952D-319807146193}"/>
              </a:ext>
            </a:extLst>
          </p:cNvPr>
          <p:cNvGraphicFramePr>
            <a:graphicFrameLocks/>
          </p:cNvGraphicFramePr>
          <p:nvPr>
            <p:extLst>
              <p:ext uri="{D42A27DB-BD31-4B8C-83A1-F6EECF244321}">
                <p14:modId xmlns:p14="http://schemas.microsoft.com/office/powerpoint/2010/main" val="1475175361"/>
              </p:ext>
            </p:extLst>
          </p:nvPr>
        </p:nvGraphicFramePr>
        <p:xfrm>
          <a:off x="199131" y="1912578"/>
          <a:ext cx="8802227" cy="3577338"/>
        </p:xfrm>
        <a:graphic>
          <a:graphicData uri="http://schemas.openxmlformats.org/drawingml/2006/table">
            <a:tbl>
              <a:tblPr firstRow="1" firstCol="1" bandRow="1"/>
              <a:tblGrid>
                <a:gridCol w="349238">
                  <a:extLst>
                    <a:ext uri="{9D8B030D-6E8A-4147-A177-3AD203B41FA5}">
                      <a16:colId xmlns:a16="http://schemas.microsoft.com/office/drawing/2014/main" val="2764596123"/>
                    </a:ext>
                  </a:extLst>
                </a:gridCol>
                <a:gridCol w="6528343">
                  <a:extLst>
                    <a:ext uri="{9D8B030D-6E8A-4147-A177-3AD203B41FA5}">
                      <a16:colId xmlns:a16="http://schemas.microsoft.com/office/drawing/2014/main" val="665568591"/>
                    </a:ext>
                  </a:extLst>
                </a:gridCol>
                <a:gridCol w="1924646">
                  <a:extLst>
                    <a:ext uri="{9D8B030D-6E8A-4147-A177-3AD203B41FA5}">
                      <a16:colId xmlns:a16="http://schemas.microsoft.com/office/drawing/2014/main" val="977137470"/>
                    </a:ext>
                  </a:extLst>
                </a:gridCol>
              </a:tblGrid>
              <a:tr h="33652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800" b="1">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Intervention</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1800" b="1" dirty="0">
                          <a:effectLst/>
                          <a:latin typeface="Calibri" panose="020F0502020204030204" pitchFamily="34" charset="0"/>
                          <a:ea typeface="ＭＳ 明朝" panose="02020609040205080304" pitchFamily="17" charset="-128"/>
                          <a:cs typeface="Times New Roman" panose="02020603050405020304" pitchFamily="18" charset="0"/>
                        </a:rPr>
                        <a:t>Level II/III</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868118356"/>
                  </a:ext>
                </a:extLst>
              </a:tr>
              <a:tr h="33652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1</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Emergency contingency plans (including referral plans) available</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626643832"/>
                  </a:ext>
                </a:extLst>
              </a:tr>
              <a:tr h="33652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2</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Health service charter is available and is displayed</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l">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516299485"/>
                  </a:ext>
                </a:extLst>
              </a:tr>
              <a:tr h="33652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3</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Outreaches carried out</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l">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14002808"/>
                  </a:ext>
                </a:extLst>
              </a:tr>
              <a:tr h="52590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4</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Drugs and therapeutic committee meetings held in past twelve months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r>
                        <a:rPr lang="en-US"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N/A</a:t>
                      </a:r>
                      <a:endParaRPr lang="ja-JP" sz="18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441536729"/>
                  </a:ext>
                </a:extLst>
              </a:tr>
              <a:tr h="33652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5</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Mortality meetings held in past twelve months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609186671"/>
                  </a:ext>
                </a:extLst>
              </a:tr>
              <a:tr h="33652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6</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Management committee meetings held in past twelve months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47862860"/>
                  </a:ext>
                </a:extLst>
              </a:tr>
              <a:tr h="33652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7</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Quarterly stakeholder meetings held in past twelve months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127532891"/>
                  </a:ext>
                </a:extLst>
              </a:tr>
              <a:tr h="33652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8</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Annual work plan available for past year</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017435756"/>
                  </a:ext>
                </a:extLst>
              </a:tr>
              <a:tr h="33652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9</a:t>
                      </a:r>
                      <a:endParaRPr lang="ja-JP" sz="18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Facility boards/committee meetings held in past twelve months</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spcAft>
                          <a:spcPts val="0"/>
                        </a:spcAft>
                        <a:tabLst>
                          <a:tab pos="2971800" algn="ctr"/>
                          <a:tab pos="5943600" algn="r"/>
                        </a:tabLs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138171194"/>
                  </a:ext>
                </a:extLst>
              </a:tr>
            </a:tbl>
          </a:graphicData>
        </a:graphic>
      </p:graphicFrame>
      <p:sp>
        <p:nvSpPr>
          <p:cNvPr id="26" name="テキスト ボックス 25">
            <a:extLst>
              <a:ext uri="{FF2B5EF4-FFF2-40B4-BE49-F238E27FC236}">
                <a16:creationId xmlns:a16="http://schemas.microsoft.com/office/drawing/2014/main" id="{7999CA01-7BC2-478A-8918-0264092CB24E}"/>
              </a:ext>
            </a:extLst>
          </p:cNvPr>
          <p:cNvSpPr txBox="1"/>
          <p:nvPr/>
        </p:nvSpPr>
        <p:spPr>
          <a:xfrm>
            <a:off x="9148906" y="2192838"/>
            <a:ext cx="2100100" cy="369332"/>
          </a:xfrm>
          <a:prstGeom prst="rect">
            <a:avLst/>
          </a:prstGeom>
          <a:noFill/>
        </p:spPr>
        <p:txBody>
          <a:bodyPr wrap="square" rtlCol="0">
            <a:spAutoFit/>
          </a:bodyPr>
          <a:lstStyle/>
          <a:p>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Yes or No</a:t>
            </a:r>
            <a:r>
              <a:rPr kumimoji="1" lang="ja-JP" altLang="en-US" dirty="0">
                <a:solidFill>
                  <a:prstClr val="black"/>
                </a:solidFill>
                <a:ea typeface="メイリオ" panose="020B0604030504040204" pitchFamily="50" charset="-128"/>
              </a:rPr>
              <a:t>　</a:t>
            </a:r>
          </a:p>
        </p:txBody>
      </p:sp>
      <p:sp>
        <p:nvSpPr>
          <p:cNvPr id="27" name="テキスト ボックス 26">
            <a:extLst>
              <a:ext uri="{FF2B5EF4-FFF2-40B4-BE49-F238E27FC236}">
                <a16:creationId xmlns:a16="http://schemas.microsoft.com/office/drawing/2014/main" id="{A65EA792-9D5C-4194-B520-B2EF39607CA3}"/>
              </a:ext>
            </a:extLst>
          </p:cNvPr>
          <p:cNvSpPr txBox="1"/>
          <p:nvPr/>
        </p:nvSpPr>
        <p:spPr>
          <a:xfrm>
            <a:off x="9148906" y="2588249"/>
            <a:ext cx="2100100" cy="369332"/>
          </a:xfrm>
          <a:prstGeom prst="rect">
            <a:avLst/>
          </a:prstGeom>
          <a:noFill/>
        </p:spPr>
        <p:txBody>
          <a:bodyPr wrap="square" rtlCol="0">
            <a:spAutoFit/>
          </a:bodyPr>
          <a:lstStyle/>
          <a:p>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Yes or No</a:t>
            </a:r>
            <a:r>
              <a:rPr kumimoji="1" lang="ja-JP" altLang="en-US" dirty="0">
                <a:solidFill>
                  <a:prstClr val="black"/>
                </a:solidFill>
                <a:ea typeface="メイリオ" panose="020B0604030504040204" pitchFamily="50" charset="-128"/>
              </a:rPr>
              <a:t>　</a:t>
            </a:r>
          </a:p>
        </p:txBody>
      </p:sp>
      <p:sp>
        <p:nvSpPr>
          <p:cNvPr id="28" name="テキスト ボックス 27">
            <a:extLst>
              <a:ext uri="{FF2B5EF4-FFF2-40B4-BE49-F238E27FC236}">
                <a16:creationId xmlns:a16="http://schemas.microsoft.com/office/drawing/2014/main" id="{B68ED6F4-B2C1-4A58-B36C-798169CB1E48}"/>
              </a:ext>
            </a:extLst>
          </p:cNvPr>
          <p:cNvSpPr txBox="1"/>
          <p:nvPr/>
        </p:nvSpPr>
        <p:spPr>
          <a:xfrm>
            <a:off x="9206960" y="4162068"/>
            <a:ext cx="3019423" cy="369332"/>
          </a:xfrm>
          <a:prstGeom prst="rect">
            <a:avLst/>
          </a:prstGeom>
          <a:noFill/>
        </p:spPr>
        <p:txBody>
          <a:bodyPr wrap="square" rtlCol="0">
            <a:spAutoFit/>
          </a:bodyPr>
          <a:lstStyle/>
          <a:p>
            <a:r>
              <a:rPr kumimoji="1" lang="ja-JP" altLang="en-US" dirty="0">
                <a:solidFill>
                  <a:prstClr val="black"/>
                </a:solidFill>
                <a:ea typeface="メイリオ" panose="020B0604030504040204" pitchFamily="50" charset="-128"/>
              </a:rPr>
              <a:t>← </a:t>
            </a:r>
            <a:r>
              <a:rPr lang="en-US" altLang="ja-JP" dirty="0">
                <a:solidFill>
                  <a:prstClr val="black"/>
                </a:solidFill>
                <a:ea typeface="メイリオ" panose="020B0604030504040204" pitchFamily="50" charset="-128"/>
              </a:rPr>
              <a:t>Number (0,1,2,3</a:t>
            </a:r>
            <a:r>
              <a:rPr lang="ja-JP" altLang="en-US" dirty="0">
                <a:solidFill>
                  <a:prstClr val="black"/>
                </a:solidFill>
                <a:ea typeface="メイリオ" panose="020B0604030504040204" pitchFamily="50" charset="-128"/>
              </a:rPr>
              <a:t>・・）</a:t>
            </a:r>
            <a:r>
              <a:rPr lang="en-US" altLang="ja-JP" dirty="0">
                <a:solidFill>
                  <a:prstClr val="black"/>
                </a:solidFill>
                <a:ea typeface="メイリオ" panose="020B0604030504040204" pitchFamily="50" charset="-128"/>
              </a:rPr>
              <a:t> </a:t>
            </a:r>
            <a:endParaRPr kumimoji="1" lang="ja-JP" altLang="en-US" dirty="0">
              <a:solidFill>
                <a:prstClr val="black"/>
              </a:solidFill>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7B9796AB-8F49-4054-92D9-D7F88590B453}"/>
              </a:ext>
            </a:extLst>
          </p:cNvPr>
          <p:cNvSpPr txBox="1"/>
          <p:nvPr/>
        </p:nvSpPr>
        <p:spPr>
          <a:xfrm>
            <a:off x="9170205" y="3185673"/>
            <a:ext cx="3056178" cy="646331"/>
          </a:xfrm>
          <a:prstGeom prst="rect">
            <a:avLst/>
          </a:prstGeom>
          <a:noFill/>
        </p:spPr>
        <p:txBody>
          <a:bodyPr wrap="square" rtlCol="0">
            <a:spAutoFit/>
          </a:bodyPr>
          <a:lstStyle/>
          <a:p>
            <a:r>
              <a:rPr kumimoji="1" lang="ja-JP" altLang="en-US" dirty="0">
                <a:solidFill>
                  <a:prstClr val="black"/>
                </a:solidFill>
                <a:ea typeface="メイリオ" panose="020B0604030504040204" pitchFamily="50" charset="-128"/>
              </a:rPr>
              <a:t>←</a:t>
            </a:r>
            <a:r>
              <a:rPr kumimoji="1" lang="en-US" altLang="ja-JP" dirty="0">
                <a:solidFill>
                  <a:prstClr val="black"/>
                </a:solidFill>
                <a:ea typeface="メイリオ" panose="020B0604030504040204" pitchFamily="50" charset="-128"/>
              </a:rPr>
              <a:t>HFs</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do</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not</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have</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this</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committee.</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Write</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“N/A”.</a:t>
            </a:r>
            <a:endParaRPr kumimoji="1" lang="ja-JP" altLang="en-US" dirty="0">
              <a:solidFill>
                <a:prstClr val="black"/>
              </a:solidFill>
              <a:ea typeface="メイリオ" panose="020B0604030504040204" pitchFamily="50" charset="-128"/>
            </a:endParaRPr>
          </a:p>
        </p:txBody>
      </p:sp>
      <p:sp>
        <p:nvSpPr>
          <p:cNvPr id="30" name="四角形: 角を丸くする 24">
            <a:extLst>
              <a:ext uri="{FF2B5EF4-FFF2-40B4-BE49-F238E27FC236}">
                <a16:creationId xmlns:a16="http://schemas.microsoft.com/office/drawing/2014/main" id="{4ABA3962-91D6-4F1B-BE3F-20A72E76ACDE}"/>
              </a:ext>
            </a:extLst>
          </p:cNvPr>
          <p:cNvSpPr/>
          <p:nvPr/>
        </p:nvSpPr>
        <p:spPr>
          <a:xfrm>
            <a:off x="581050" y="2225212"/>
            <a:ext cx="6501922" cy="348516"/>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32" name="テキスト ボックス 31">
            <a:extLst>
              <a:ext uri="{FF2B5EF4-FFF2-40B4-BE49-F238E27FC236}">
                <a16:creationId xmlns:a16="http://schemas.microsoft.com/office/drawing/2014/main" id="{4665E0BC-9463-4DBA-A1A3-CB7EBA25CF9F}"/>
              </a:ext>
            </a:extLst>
          </p:cNvPr>
          <p:cNvSpPr txBox="1"/>
          <p:nvPr/>
        </p:nvSpPr>
        <p:spPr>
          <a:xfrm>
            <a:off x="147914" y="593057"/>
            <a:ext cx="11896171" cy="1261884"/>
          </a:xfrm>
          <a:prstGeom prst="rect">
            <a:avLst/>
          </a:prstGeom>
          <a:noFill/>
        </p:spPr>
        <p:txBody>
          <a:bodyPr wrap="square" rtlCol="0">
            <a:spAutoFit/>
          </a:bodyPr>
          <a:lstStyle/>
          <a:p>
            <a:pPr algn="just"/>
            <a:r>
              <a:rPr lang="en-US" altLang="ja-JP" sz="1900" dirty="0">
                <a:ea typeface="メイリオ" panose="020B0604030504040204" pitchFamily="50" charset="-128"/>
              </a:rPr>
              <a:t>Plans should include contingency plans for the continuity of essential building systems, such as electricity, water, ventilation, fire, and communication systems at the time of emergency. This plan is about disaster management and response plan. This is to be facilitated by CHMT to develop, together with Facility Management Team. </a:t>
            </a:r>
            <a:endParaRPr lang="ja-JP" altLang="en-US" sz="1900" dirty="0">
              <a:ea typeface="メイリオ" panose="020B0604030504040204" pitchFamily="50" charset="-128"/>
            </a:endParaRPr>
          </a:p>
        </p:txBody>
      </p:sp>
      <p:sp>
        <p:nvSpPr>
          <p:cNvPr id="33" name="四角形: 角を丸くする 28">
            <a:extLst>
              <a:ext uri="{FF2B5EF4-FFF2-40B4-BE49-F238E27FC236}">
                <a16:creationId xmlns:a16="http://schemas.microsoft.com/office/drawing/2014/main" id="{79C73167-1221-41E3-AF9C-09D1A216E185}"/>
              </a:ext>
            </a:extLst>
          </p:cNvPr>
          <p:cNvSpPr/>
          <p:nvPr/>
        </p:nvSpPr>
        <p:spPr>
          <a:xfrm>
            <a:off x="581049" y="4157215"/>
            <a:ext cx="3294265" cy="300711"/>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sp>
        <p:nvSpPr>
          <p:cNvPr id="35" name="テキスト ボックス 34">
            <a:extLst>
              <a:ext uri="{FF2B5EF4-FFF2-40B4-BE49-F238E27FC236}">
                <a16:creationId xmlns:a16="http://schemas.microsoft.com/office/drawing/2014/main" id="{53F1AC33-F337-4470-BC22-1D34CE4EF11D}"/>
              </a:ext>
            </a:extLst>
          </p:cNvPr>
          <p:cNvSpPr txBox="1"/>
          <p:nvPr/>
        </p:nvSpPr>
        <p:spPr>
          <a:xfrm>
            <a:off x="211142" y="5761359"/>
            <a:ext cx="10809283" cy="1015663"/>
          </a:xfrm>
          <a:prstGeom prst="rect">
            <a:avLst/>
          </a:prstGeom>
          <a:noFill/>
        </p:spPr>
        <p:txBody>
          <a:bodyPr wrap="square" rtlCol="0">
            <a:spAutoFit/>
          </a:bodyPr>
          <a:lstStyle/>
          <a:p>
            <a:r>
              <a:rPr lang="en-US" altLang="ja-JP" sz="2000" dirty="0">
                <a:ea typeface="メイリオ" panose="020B0604030504040204" pitchFamily="50" charset="-128"/>
              </a:rPr>
              <a:t>This committee is applicable for level 4&amp;5 hospital. At the HF level, write “Yes or No” for </a:t>
            </a:r>
            <a:r>
              <a:rPr lang="en-US" altLang="ja-JP" sz="2000" b="1" dirty="0">
                <a:ea typeface="メイリオ" panose="020B0604030504040204" pitchFamily="50" charset="-128"/>
              </a:rPr>
              <a:t>Facility</a:t>
            </a:r>
            <a:r>
              <a:rPr lang="en-US" altLang="ja-JP" sz="2000" dirty="0">
                <a:ea typeface="メイリオ" panose="020B0604030504040204" pitchFamily="50" charset="-128"/>
              </a:rPr>
              <a:t> </a:t>
            </a:r>
            <a:r>
              <a:rPr lang="en-US" altLang="ja-JP" sz="2000" b="1" dirty="0">
                <a:ea typeface="メイリオ" panose="020B0604030504040204" pitchFamily="50" charset="-128"/>
              </a:rPr>
              <a:t>Management team meeting</a:t>
            </a:r>
            <a:r>
              <a:rPr lang="en-US" altLang="ja-JP" sz="2000" dirty="0">
                <a:ea typeface="メイリオ" panose="020B0604030504040204" pitchFamily="50" charset="-128"/>
              </a:rPr>
              <a:t> </a:t>
            </a:r>
            <a:r>
              <a:rPr lang="en-US" altLang="ja-JP" sz="2000" b="1" dirty="0">
                <a:ea typeface="メイリオ" panose="020B0604030504040204" pitchFamily="50" charset="-128"/>
              </a:rPr>
              <a:t>(Staff meeting)</a:t>
            </a:r>
            <a:r>
              <a:rPr lang="en-US" altLang="ja-JP" sz="2000" dirty="0">
                <a:ea typeface="メイリオ" panose="020B0604030504040204" pitchFamily="50" charset="-128"/>
              </a:rPr>
              <a:t>, and the number of the meeting held in the past twelve months </a:t>
            </a:r>
            <a:endParaRPr lang="ja-JP" altLang="en-US" sz="2000" dirty="0">
              <a:ea typeface="メイリオ" panose="020B0604030504040204" pitchFamily="50" charset="-128"/>
            </a:endParaRPr>
          </a:p>
        </p:txBody>
      </p:sp>
      <p:sp>
        <p:nvSpPr>
          <p:cNvPr id="36" name="テキスト ボックス 35">
            <a:extLst>
              <a:ext uri="{FF2B5EF4-FFF2-40B4-BE49-F238E27FC236}">
                <a16:creationId xmlns:a16="http://schemas.microsoft.com/office/drawing/2014/main" id="{FC7A6F03-BEF7-4F67-B973-4BC2D07D6C81}"/>
              </a:ext>
            </a:extLst>
          </p:cNvPr>
          <p:cNvSpPr txBox="1"/>
          <p:nvPr/>
        </p:nvSpPr>
        <p:spPr>
          <a:xfrm>
            <a:off x="9206958" y="4478827"/>
            <a:ext cx="3019425" cy="369332"/>
          </a:xfrm>
          <a:prstGeom prst="rect">
            <a:avLst/>
          </a:prstGeom>
          <a:noFill/>
        </p:spPr>
        <p:txBody>
          <a:bodyPr wrap="square" rtlCol="0">
            <a:spAutoFit/>
          </a:bodyPr>
          <a:lstStyle/>
          <a:p>
            <a:r>
              <a:rPr kumimoji="1" lang="ja-JP" altLang="en-US" dirty="0">
                <a:solidFill>
                  <a:prstClr val="black"/>
                </a:solidFill>
                <a:ea typeface="メイリオ" panose="020B0604030504040204" pitchFamily="50" charset="-128"/>
              </a:rPr>
              <a:t>← </a:t>
            </a:r>
            <a:r>
              <a:rPr lang="en-US" altLang="ja-JP" dirty="0">
                <a:solidFill>
                  <a:prstClr val="black"/>
                </a:solidFill>
                <a:ea typeface="メイリオ" panose="020B0604030504040204" pitchFamily="50" charset="-128"/>
              </a:rPr>
              <a:t>Number (0,1,2,3</a:t>
            </a:r>
            <a:r>
              <a:rPr lang="ja-JP" altLang="en-US" dirty="0">
                <a:solidFill>
                  <a:prstClr val="black"/>
                </a:solidFill>
                <a:ea typeface="メイリオ" panose="020B0604030504040204" pitchFamily="50" charset="-128"/>
              </a:rPr>
              <a:t>・・）</a:t>
            </a:r>
            <a:r>
              <a:rPr lang="en-US" altLang="ja-JP" dirty="0">
                <a:solidFill>
                  <a:prstClr val="black"/>
                </a:solidFill>
                <a:ea typeface="メイリオ" panose="020B0604030504040204" pitchFamily="50" charset="-128"/>
              </a:rPr>
              <a:t> </a:t>
            </a:r>
            <a:endParaRPr kumimoji="1" lang="ja-JP" altLang="en-US" dirty="0">
              <a:solidFill>
                <a:prstClr val="black"/>
              </a:solidFill>
              <a:ea typeface="メイリオ" panose="020B0604030504040204" pitchFamily="50" charset="-128"/>
            </a:endParaRPr>
          </a:p>
        </p:txBody>
      </p:sp>
      <p:sp>
        <p:nvSpPr>
          <p:cNvPr id="37" name="テキスト ボックス 36">
            <a:extLst>
              <a:ext uri="{FF2B5EF4-FFF2-40B4-BE49-F238E27FC236}">
                <a16:creationId xmlns:a16="http://schemas.microsoft.com/office/drawing/2014/main" id="{DE1CBF7C-19E2-4FAA-9808-F01E27F1A780}"/>
              </a:ext>
            </a:extLst>
          </p:cNvPr>
          <p:cNvSpPr txBox="1"/>
          <p:nvPr/>
        </p:nvSpPr>
        <p:spPr>
          <a:xfrm>
            <a:off x="9206961" y="5170895"/>
            <a:ext cx="3248697" cy="369332"/>
          </a:xfrm>
          <a:prstGeom prst="rect">
            <a:avLst/>
          </a:prstGeom>
          <a:noFill/>
        </p:spPr>
        <p:txBody>
          <a:bodyPr wrap="square" rtlCol="0">
            <a:spAutoFit/>
          </a:bodyPr>
          <a:lstStyle/>
          <a:p>
            <a:r>
              <a:rPr kumimoji="1" lang="ja-JP" altLang="en-US" dirty="0">
                <a:solidFill>
                  <a:prstClr val="black"/>
                </a:solidFill>
                <a:ea typeface="メイリオ" panose="020B0604030504040204" pitchFamily="50" charset="-128"/>
              </a:rPr>
              <a:t>← </a:t>
            </a:r>
            <a:r>
              <a:rPr lang="en-US" altLang="ja-JP" dirty="0">
                <a:solidFill>
                  <a:prstClr val="black"/>
                </a:solidFill>
                <a:ea typeface="メイリオ" panose="020B0604030504040204" pitchFamily="50" charset="-128"/>
              </a:rPr>
              <a:t>Number (0,1,2,3</a:t>
            </a:r>
            <a:r>
              <a:rPr lang="ja-JP" altLang="en-US" dirty="0">
                <a:solidFill>
                  <a:prstClr val="black"/>
                </a:solidFill>
                <a:ea typeface="メイリオ" panose="020B0604030504040204" pitchFamily="50" charset="-128"/>
              </a:rPr>
              <a:t>・・）</a:t>
            </a:r>
            <a:r>
              <a:rPr lang="en-US" altLang="ja-JP" dirty="0">
                <a:solidFill>
                  <a:prstClr val="black"/>
                </a:solidFill>
                <a:ea typeface="メイリオ" panose="020B0604030504040204" pitchFamily="50" charset="-128"/>
              </a:rPr>
              <a:t> </a:t>
            </a:r>
            <a:endParaRPr kumimoji="1" lang="ja-JP" altLang="en-US" dirty="0">
              <a:solidFill>
                <a:prstClr val="black"/>
              </a:solidFill>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F2350C3C-EC45-48D2-8FB4-658085F25305}"/>
              </a:ext>
            </a:extLst>
          </p:cNvPr>
          <p:cNvSpPr txBox="1"/>
          <p:nvPr/>
        </p:nvSpPr>
        <p:spPr>
          <a:xfrm>
            <a:off x="9206962" y="4813839"/>
            <a:ext cx="2842296" cy="369332"/>
          </a:xfrm>
          <a:prstGeom prst="rect">
            <a:avLst/>
          </a:prstGeom>
          <a:noFill/>
        </p:spPr>
        <p:txBody>
          <a:bodyPr wrap="square" rtlCol="0">
            <a:spAutoFit/>
          </a:bodyPr>
          <a:lstStyle/>
          <a:p>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Yes or No</a:t>
            </a:r>
            <a:r>
              <a:rPr kumimoji="1" lang="ja-JP" altLang="en-US" dirty="0">
                <a:solidFill>
                  <a:prstClr val="black"/>
                </a:solidFill>
                <a:ea typeface="メイリオ" panose="020B0604030504040204" pitchFamily="50" charset="-128"/>
              </a:rPr>
              <a:t>　</a:t>
            </a:r>
          </a:p>
        </p:txBody>
      </p:sp>
      <p:sp>
        <p:nvSpPr>
          <p:cNvPr id="39" name="テキスト ボックス 38">
            <a:extLst>
              <a:ext uri="{FF2B5EF4-FFF2-40B4-BE49-F238E27FC236}">
                <a16:creationId xmlns:a16="http://schemas.microsoft.com/office/drawing/2014/main" id="{8D3FF688-302A-41E5-A682-BF10C33FE465}"/>
              </a:ext>
            </a:extLst>
          </p:cNvPr>
          <p:cNvSpPr txBox="1"/>
          <p:nvPr/>
        </p:nvSpPr>
        <p:spPr>
          <a:xfrm>
            <a:off x="9250503" y="3838052"/>
            <a:ext cx="3248697" cy="369332"/>
          </a:xfrm>
          <a:prstGeom prst="rect">
            <a:avLst/>
          </a:prstGeom>
          <a:noFill/>
        </p:spPr>
        <p:txBody>
          <a:bodyPr wrap="square" rtlCol="0">
            <a:spAutoFit/>
          </a:bodyPr>
          <a:lstStyle/>
          <a:p>
            <a:r>
              <a:rPr kumimoji="1" lang="ja-JP" altLang="en-US" dirty="0">
                <a:solidFill>
                  <a:prstClr val="black"/>
                </a:solidFill>
                <a:ea typeface="メイリオ" panose="020B0604030504040204" pitchFamily="50" charset="-128"/>
              </a:rPr>
              <a:t>← </a:t>
            </a:r>
            <a:r>
              <a:rPr lang="en-US" altLang="ja-JP" dirty="0">
                <a:solidFill>
                  <a:prstClr val="black"/>
                </a:solidFill>
                <a:ea typeface="メイリオ" panose="020B0604030504040204" pitchFamily="50" charset="-128"/>
              </a:rPr>
              <a:t>Number (0,1,2,3</a:t>
            </a:r>
            <a:r>
              <a:rPr lang="ja-JP" altLang="en-US" dirty="0">
                <a:solidFill>
                  <a:prstClr val="black"/>
                </a:solidFill>
                <a:ea typeface="メイリオ" panose="020B0604030504040204" pitchFamily="50" charset="-128"/>
              </a:rPr>
              <a:t>・・）</a:t>
            </a:r>
            <a:r>
              <a:rPr lang="en-US" altLang="ja-JP" dirty="0">
                <a:solidFill>
                  <a:prstClr val="black"/>
                </a:solidFill>
                <a:ea typeface="メイリオ" panose="020B0604030504040204" pitchFamily="50" charset="-128"/>
              </a:rPr>
              <a:t> </a:t>
            </a:r>
            <a:endParaRPr kumimoji="1" lang="ja-JP" altLang="en-US" dirty="0">
              <a:solidFill>
                <a:prstClr val="black"/>
              </a:solidFill>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381CB283-1075-4BAB-9F19-633A66D2CE85}"/>
              </a:ext>
            </a:extLst>
          </p:cNvPr>
          <p:cNvSpPr txBox="1"/>
          <p:nvPr/>
        </p:nvSpPr>
        <p:spPr>
          <a:xfrm>
            <a:off x="9148902" y="2912116"/>
            <a:ext cx="3019425" cy="369332"/>
          </a:xfrm>
          <a:prstGeom prst="rect">
            <a:avLst/>
          </a:prstGeom>
          <a:noFill/>
        </p:spPr>
        <p:txBody>
          <a:bodyPr wrap="square" rtlCol="0">
            <a:spAutoFit/>
          </a:bodyPr>
          <a:lstStyle/>
          <a:p>
            <a:r>
              <a:rPr kumimoji="1" lang="ja-JP" altLang="en-US" dirty="0">
                <a:solidFill>
                  <a:prstClr val="black"/>
                </a:solidFill>
                <a:ea typeface="メイリオ" panose="020B0604030504040204" pitchFamily="50" charset="-128"/>
              </a:rPr>
              <a:t>←</a:t>
            </a:r>
            <a:r>
              <a:rPr kumimoji="1" lang="en-US" altLang="ja-JP" dirty="0">
                <a:solidFill>
                  <a:prstClr val="black"/>
                </a:solidFill>
                <a:ea typeface="メイリオ" panose="020B0604030504040204" pitchFamily="50" charset="-128"/>
              </a:rPr>
              <a:t>Number (0,1,2,3</a:t>
            </a:r>
            <a:r>
              <a:rPr kumimoji="1" lang="ja-JP" altLang="en-US" dirty="0">
                <a:solidFill>
                  <a:prstClr val="black"/>
                </a:solidFill>
                <a:ea typeface="メイリオ" panose="020B0604030504040204" pitchFamily="50" charset="-128"/>
              </a:rPr>
              <a:t>・・）</a:t>
            </a:r>
            <a:r>
              <a:rPr kumimoji="1" lang="en-US" altLang="ja-JP" dirty="0">
                <a:solidFill>
                  <a:prstClr val="black"/>
                </a:solidFill>
                <a:ea typeface="メイリオ" panose="020B0604030504040204" pitchFamily="50" charset="-128"/>
              </a:rPr>
              <a:t> </a:t>
            </a:r>
            <a:r>
              <a:rPr kumimoji="1" lang="ja-JP" altLang="en-US" dirty="0">
                <a:solidFill>
                  <a:prstClr val="black"/>
                </a:solidFill>
                <a:ea typeface="メイリオ" panose="020B0604030504040204" pitchFamily="50" charset="-128"/>
              </a:rPr>
              <a:t>　</a:t>
            </a:r>
          </a:p>
        </p:txBody>
      </p:sp>
      <p:cxnSp>
        <p:nvCxnSpPr>
          <p:cNvPr id="22" name="直線コネクタ 21">
            <a:extLst>
              <a:ext uri="{FF2B5EF4-FFF2-40B4-BE49-F238E27FC236}">
                <a16:creationId xmlns:a16="http://schemas.microsoft.com/office/drawing/2014/main" id="{EE1AE56B-C8E7-469F-8EFF-187ED459BFB2}"/>
              </a:ext>
            </a:extLst>
          </p:cNvPr>
          <p:cNvCxnSpPr>
            <a:cxnSpLocks/>
          </p:cNvCxnSpPr>
          <p:nvPr/>
        </p:nvCxnSpPr>
        <p:spPr>
          <a:xfrm flipV="1">
            <a:off x="5115950" y="1654629"/>
            <a:ext cx="0" cy="582007"/>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23" name="直線コネクタ 22">
            <a:extLst>
              <a:ext uri="{FF2B5EF4-FFF2-40B4-BE49-F238E27FC236}">
                <a16:creationId xmlns:a16="http://schemas.microsoft.com/office/drawing/2014/main" id="{1DBA2259-1E5F-4618-A403-12207AB05C1E}"/>
              </a:ext>
            </a:extLst>
          </p:cNvPr>
          <p:cNvCxnSpPr>
            <a:cxnSpLocks/>
          </p:cNvCxnSpPr>
          <p:nvPr/>
        </p:nvCxnSpPr>
        <p:spPr>
          <a:xfrm>
            <a:off x="640107" y="4457926"/>
            <a:ext cx="0" cy="1303433"/>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958048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4">
            <a:extLst>
              <a:ext uri="{FF2B5EF4-FFF2-40B4-BE49-F238E27FC236}">
                <a16:creationId xmlns:a16="http://schemas.microsoft.com/office/drawing/2014/main" id="{8AF26C3C-C7D7-4212-B0A0-21EA5276BAF2}"/>
              </a:ext>
            </a:extLst>
          </p:cNvPr>
          <p:cNvGraphicFramePr>
            <a:graphicFrameLocks/>
          </p:cNvGraphicFramePr>
          <p:nvPr>
            <p:extLst>
              <p:ext uri="{D42A27DB-BD31-4B8C-83A1-F6EECF244321}">
                <p14:modId xmlns:p14="http://schemas.microsoft.com/office/powerpoint/2010/main" val="3947652556"/>
              </p:ext>
            </p:extLst>
          </p:nvPr>
        </p:nvGraphicFramePr>
        <p:xfrm>
          <a:off x="493622" y="1348593"/>
          <a:ext cx="11021374" cy="4085529"/>
        </p:xfrm>
        <a:graphic>
          <a:graphicData uri="http://schemas.openxmlformats.org/drawingml/2006/table">
            <a:tbl>
              <a:tblPr firstRow="1" firstCol="1" bandRow="1"/>
              <a:tblGrid>
                <a:gridCol w="405399">
                  <a:extLst>
                    <a:ext uri="{9D8B030D-6E8A-4147-A177-3AD203B41FA5}">
                      <a16:colId xmlns:a16="http://schemas.microsoft.com/office/drawing/2014/main" val="2764596123"/>
                    </a:ext>
                  </a:extLst>
                </a:gridCol>
                <a:gridCol w="7834085">
                  <a:extLst>
                    <a:ext uri="{9D8B030D-6E8A-4147-A177-3AD203B41FA5}">
                      <a16:colId xmlns:a16="http://schemas.microsoft.com/office/drawing/2014/main" val="665568591"/>
                    </a:ext>
                  </a:extLst>
                </a:gridCol>
                <a:gridCol w="2781890">
                  <a:extLst>
                    <a:ext uri="{9D8B030D-6E8A-4147-A177-3AD203B41FA5}">
                      <a16:colId xmlns:a16="http://schemas.microsoft.com/office/drawing/2014/main" val="977137470"/>
                    </a:ext>
                  </a:extLst>
                </a:gridCol>
              </a:tblGrid>
              <a:tr h="29016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2300" b="1">
                          <a:effectLst/>
                          <a:latin typeface="Calibri" panose="020F0502020204030204" pitchFamily="34" charset="0"/>
                          <a:ea typeface="ＭＳ 明朝" panose="02020609040205080304" pitchFamily="17" charset="-128"/>
                          <a:cs typeface="Times New Roman" panose="02020603050405020304" pitchFamily="18" charset="0"/>
                        </a:rPr>
                        <a:t> </a:t>
                      </a:r>
                      <a:endParaRPr lang="ja-JP" sz="230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indent="228600" algn="ctr">
                        <a:spcAft>
                          <a:spcPts val="0"/>
                        </a:spcAft>
                        <a:tabLst>
                          <a:tab pos="2971800" algn="ctr"/>
                          <a:tab pos="5943600" algn="r"/>
                        </a:tabLst>
                      </a:pPr>
                      <a:r>
                        <a:rPr lang="en-US" sz="2300" b="1" dirty="0">
                          <a:effectLst/>
                          <a:latin typeface="Calibri" panose="020F0502020204030204" pitchFamily="34" charset="0"/>
                          <a:ea typeface="ＭＳ 明朝" panose="02020609040205080304" pitchFamily="17" charset="-128"/>
                          <a:cs typeface="Times New Roman" panose="02020603050405020304" pitchFamily="18" charset="0"/>
                        </a:rPr>
                        <a:t>Intervention</a:t>
                      </a:r>
                      <a:endParaRPr lang="ja-JP" sz="23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tabLst>
                          <a:tab pos="2971800" algn="ctr"/>
                          <a:tab pos="5943600" algn="r"/>
                        </a:tabLst>
                      </a:pPr>
                      <a:r>
                        <a:rPr lang="en-US" sz="2300" b="1" dirty="0">
                          <a:effectLst/>
                          <a:latin typeface="Calibri" panose="020F0502020204030204" pitchFamily="34" charset="0"/>
                          <a:ea typeface="ＭＳ 明朝" panose="02020609040205080304" pitchFamily="17" charset="-128"/>
                          <a:cs typeface="Times New Roman" panose="02020603050405020304" pitchFamily="18" charset="0"/>
                        </a:rPr>
                        <a:t>Level II/III</a:t>
                      </a:r>
                      <a:endParaRPr lang="ja-JP" sz="23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868118356"/>
                  </a:ext>
                </a:extLst>
              </a:tr>
              <a:tr h="58032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300" b="1" dirty="0">
                          <a:effectLst/>
                          <a:latin typeface="Calibri" panose="020F0502020204030204" pitchFamily="34" charset="0"/>
                          <a:ea typeface="Calibri" panose="020F0502020204030204" pitchFamily="34" charset="0"/>
                          <a:cs typeface="Times New Roman" panose="02020603050405020304" pitchFamily="18" charset="0"/>
                        </a:rPr>
                        <a:t>1</a:t>
                      </a:r>
                      <a:endParaRPr lang="ja-JP" sz="23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300" dirty="0">
                          <a:effectLst/>
                          <a:latin typeface="Calibri" panose="020F0502020204030204" pitchFamily="34" charset="0"/>
                          <a:ea typeface="ＭＳ 明朝" panose="02020609040205080304" pitchFamily="17" charset="-128"/>
                          <a:cs typeface="Times New Roman" panose="02020603050405020304" pitchFamily="18" charset="0"/>
                        </a:rPr>
                        <a:t>Emergency contingency plans (including referral plans) available</a:t>
                      </a:r>
                      <a:endParaRPr lang="ja-JP" sz="23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No </a:t>
                      </a:r>
                      <a:endParaRPr lang="ja-JP"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626643832"/>
                  </a:ext>
                </a:extLst>
              </a:tr>
              <a:tr h="29016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300" b="1" dirty="0">
                          <a:effectLst/>
                          <a:latin typeface="Calibri" panose="020F0502020204030204" pitchFamily="34" charset="0"/>
                          <a:ea typeface="Calibri" panose="020F0502020204030204" pitchFamily="34" charset="0"/>
                          <a:cs typeface="Times New Roman" panose="02020603050405020304" pitchFamily="18" charset="0"/>
                        </a:rPr>
                        <a:t>2</a:t>
                      </a:r>
                      <a:endParaRPr lang="ja-JP" sz="23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300" dirty="0">
                          <a:effectLst/>
                          <a:latin typeface="Calibri" panose="020F0502020204030204" pitchFamily="34" charset="0"/>
                          <a:ea typeface="ＭＳ 明朝" panose="02020609040205080304" pitchFamily="17" charset="-128"/>
                          <a:cs typeface="Times New Roman" panose="02020603050405020304" pitchFamily="18" charset="0"/>
                        </a:rPr>
                        <a:t>Health service charter is available and is displayed</a:t>
                      </a:r>
                      <a:endParaRPr lang="ja-JP" sz="23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No</a:t>
                      </a:r>
                      <a:endParaRPr lang="ja-JP"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516299485"/>
                  </a:ext>
                </a:extLst>
              </a:tr>
              <a:tr h="29016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300" b="1" dirty="0">
                          <a:effectLst/>
                          <a:latin typeface="Calibri" panose="020F0502020204030204" pitchFamily="34" charset="0"/>
                          <a:ea typeface="Calibri" panose="020F0502020204030204" pitchFamily="34" charset="0"/>
                          <a:cs typeface="Times New Roman" panose="02020603050405020304" pitchFamily="18" charset="0"/>
                        </a:rPr>
                        <a:t>3</a:t>
                      </a:r>
                      <a:endParaRPr lang="ja-JP" sz="23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300" dirty="0">
                          <a:effectLst/>
                          <a:latin typeface="Calibri" panose="020F0502020204030204" pitchFamily="34" charset="0"/>
                          <a:ea typeface="ＭＳ 明朝" panose="02020609040205080304" pitchFamily="17" charset="-128"/>
                          <a:cs typeface="Times New Roman" panose="02020603050405020304" pitchFamily="18" charset="0"/>
                        </a:rPr>
                        <a:t>Outreaches carried out</a:t>
                      </a:r>
                      <a:endParaRPr lang="ja-JP" sz="23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3</a:t>
                      </a:r>
                      <a:endParaRPr lang="ja-JP"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14002808"/>
                  </a:ext>
                </a:extLst>
              </a:tr>
              <a:tr h="580329">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300" b="1" dirty="0">
                          <a:effectLst/>
                          <a:latin typeface="Calibri" panose="020F0502020204030204" pitchFamily="34" charset="0"/>
                          <a:ea typeface="Calibri" panose="020F0502020204030204" pitchFamily="34" charset="0"/>
                          <a:cs typeface="Times New Roman" panose="02020603050405020304" pitchFamily="18" charset="0"/>
                        </a:rPr>
                        <a:t>4</a:t>
                      </a:r>
                      <a:endParaRPr lang="ja-JP" sz="23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300" dirty="0">
                          <a:effectLst/>
                          <a:latin typeface="Calibri" panose="020F0502020204030204" pitchFamily="34" charset="0"/>
                          <a:ea typeface="ＭＳ 明朝" panose="02020609040205080304" pitchFamily="17" charset="-128"/>
                          <a:cs typeface="Times New Roman" panose="02020603050405020304" pitchFamily="18" charset="0"/>
                        </a:rPr>
                        <a:t>Drugs and therapeutic committee meetings held in past twelve months</a:t>
                      </a:r>
                      <a:endParaRPr lang="ja-JP" sz="23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N/A</a:t>
                      </a:r>
                      <a:endParaRPr lang="ja-JP"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441536729"/>
                  </a:ext>
                </a:extLst>
              </a:tr>
              <a:tr h="29016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300" b="1" dirty="0">
                          <a:effectLst/>
                          <a:latin typeface="Calibri" panose="020F0502020204030204" pitchFamily="34" charset="0"/>
                          <a:ea typeface="Calibri" panose="020F0502020204030204" pitchFamily="34" charset="0"/>
                          <a:cs typeface="Times New Roman" panose="02020603050405020304" pitchFamily="18" charset="0"/>
                        </a:rPr>
                        <a:t>5</a:t>
                      </a:r>
                      <a:endParaRPr lang="ja-JP" sz="23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300" dirty="0">
                          <a:effectLst/>
                          <a:latin typeface="Calibri" panose="020F0502020204030204" pitchFamily="34" charset="0"/>
                          <a:ea typeface="ＭＳ 明朝" panose="02020609040205080304" pitchFamily="17" charset="-128"/>
                          <a:cs typeface="Times New Roman" panose="02020603050405020304" pitchFamily="18" charset="0"/>
                        </a:rPr>
                        <a:t>Mortality meetings held in past twelve months</a:t>
                      </a:r>
                      <a:endParaRPr lang="ja-JP" sz="23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0  </a:t>
                      </a:r>
                      <a:endParaRPr lang="ja-JP"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609186671"/>
                  </a:ext>
                </a:extLst>
              </a:tr>
              <a:tr h="29016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300" b="1" dirty="0">
                          <a:effectLst/>
                          <a:latin typeface="Calibri" panose="020F0502020204030204" pitchFamily="34" charset="0"/>
                          <a:ea typeface="Calibri" panose="020F0502020204030204" pitchFamily="34" charset="0"/>
                          <a:cs typeface="Times New Roman" panose="02020603050405020304" pitchFamily="18" charset="0"/>
                        </a:rPr>
                        <a:t>6</a:t>
                      </a:r>
                      <a:endParaRPr lang="ja-JP" sz="23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300" dirty="0">
                          <a:effectLst/>
                          <a:latin typeface="Calibri" panose="020F0502020204030204" pitchFamily="34" charset="0"/>
                          <a:ea typeface="ＭＳ 明朝" panose="02020609040205080304" pitchFamily="17" charset="-128"/>
                          <a:cs typeface="Times New Roman" panose="02020603050405020304" pitchFamily="18" charset="0"/>
                        </a:rPr>
                        <a:t>Management committee meetings held in past twelve months</a:t>
                      </a:r>
                      <a:endParaRPr lang="ja-JP" sz="23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4</a:t>
                      </a:r>
                      <a:endParaRPr lang="ja-JP"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47862860"/>
                  </a:ext>
                </a:extLst>
              </a:tr>
              <a:tr h="29016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300" b="1" dirty="0">
                          <a:effectLst/>
                          <a:latin typeface="Calibri" panose="020F0502020204030204" pitchFamily="34" charset="0"/>
                          <a:ea typeface="Calibri" panose="020F0502020204030204" pitchFamily="34" charset="0"/>
                          <a:cs typeface="Times New Roman" panose="02020603050405020304" pitchFamily="18" charset="0"/>
                        </a:rPr>
                        <a:t>7</a:t>
                      </a:r>
                      <a:endParaRPr lang="ja-JP" sz="23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300" dirty="0">
                          <a:effectLst/>
                          <a:latin typeface="Calibri" panose="020F0502020204030204" pitchFamily="34" charset="0"/>
                          <a:ea typeface="ＭＳ 明朝" panose="02020609040205080304" pitchFamily="17" charset="-128"/>
                          <a:cs typeface="Times New Roman" panose="02020603050405020304" pitchFamily="18" charset="0"/>
                        </a:rPr>
                        <a:t>Quarterly stakeholder meetings held in past twelve months </a:t>
                      </a:r>
                      <a:endParaRPr lang="ja-JP" sz="23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3</a:t>
                      </a:r>
                      <a:endParaRPr lang="ja-JP"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127532891"/>
                  </a:ext>
                </a:extLst>
              </a:tr>
              <a:tr h="29016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300" b="1" dirty="0">
                          <a:effectLst/>
                          <a:latin typeface="Calibri" panose="020F0502020204030204" pitchFamily="34" charset="0"/>
                          <a:ea typeface="Calibri" panose="020F0502020204030204" pitchFamily="34" charset="0"/>
                          <a:cs typeface="Times New Roman" panose="02020603050405020304" pitchFamily="18" charset="0"/>
                        </a:rPr>
                        <a:t>8</a:t>
                      </a:r>
                      <a:endParaRPr lang="ja-JP" sz="23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300" dirty="0">
                          <a:effectLst/>
                          <a:latin typeface="Calibri" panose="020F0502020204030204" pitchFamily="34" charset="0"/>
                          <a:ea typeface="ＭＳ 明朝" panose="02020609040205080304" pitchFamily="17" charset="-128"/>
                          <a:cs typeface="Times New Roman" panose="02020603050405020304" pitchFamily="18" charset="0"/>
                        </a:rPr>
                        <a:t>Annual work plan available for past year</a:t>
                      </a:r>
                      <a:endParaRPr lang="ja-JP" sz="23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Yes </a:t>
                      </a:r>
                      <a:endParaRPr lang="ja-JP"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017435756"/>
                  </a:ext>
                </a:extLst>
              </a:tr>
              <a:tr h="29016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2300" b="1" dirty="0">
                          <a:effectLst/>
                          <a:latin typeface="Calibri" panose="020F0502020204030204" pitchFamily="34" charset="0"/>
                          <a:ea typeface="Calibri" panose="020F0502020204030204" pitchFamily="34" charset="0"/>
                          <a:cs typeface="Times New Roman" panose="02020603050405020304" pitchFamily="18" charset="0"/>
                        </a:rPr>
                        <a:t>9</a:t>
                      </a:r>
                      <a:endParaRPr lang="ja-JP" sz="2300" dirty="0">
                        <a:effectLst/>
                        <a:latin typeface="Times New Roman" panose="02020603050405020304" pitchFamily="18" charset="0"/>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tabLst>
                          <a:tab pos="2971800" algn="ctr"/>
                          <a:tab pos="5943600" algn="r"/>
                        </a:tabLst>
                      </a:pPr>
                      <a:r>
                        <a:rPr lang="en-US" sz="2300" dirty="0">
                          <a:effectLst/>
                          <a:latin typeface="Calibri" panose="020F0502020204030204" pitchFamily="34" charset="0"/>
                          <a:ea typeface="ＭＳ 明朝" panose="02020609040205080304" pitchFamily="17" charset="-128"/>
                          <a:cs typeface="Times New Roman" panose="02020603050405020304" pitchFamily="18" charset="0"/>
                        </a:rPr>
                        <a:t>Facility boards/committee meetings held in past twelve months</a:t>
                      </a:r>
                      <a:endParaRPr lang="ja-JP" sz="23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r">
                        <a:spcAft>
                          <a:spcPts val="0"/>
                        </a:spcAft>
                        <a:tabLst>
                          <a:tab pos="2971800" algn="ctr"/>
                          <a:tab pos="5943600" algn="r"/>
                        </a:tabLst>
                      </a:pPr>
                      <a:r>
                        <a:rPr lang="en-US"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3 </a:t>
                      </a:r>
                      <a:endParaRPr lang="ja-JP" sz="23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138171194"/>
                  </a:ext>
                </a:extLst>
              </a:tr>
            </a:tbl>
          </a:graphicData>
        </a:graphic>
      </p:graphicFrame>
      <p:graphicFrame>
        <p:nvGraphicFramePr>
          <p:cNvPr id="5" name="コンテンツ プレースホルダー 56">
            <a:extLst>
              <a:ext uri="{FF2B5EF4-FFF2-40B4-BE49-F238E27FC236}">
                <a16:creationId xmlns:a16="http://schemas.microsoft.com/office/drawing/2014/main" id="{6263719A-E301-4964-9D16-5DAD5BB9AF80}"/>
              </a:ext>
            </a:extLst>
          </p:cNvPr>
          <p:cNvGraphicFramePr>
            <a:graphicFrameLocks/>
          </p:cNvGraphicFramePr>
          <p:nvPr>
            <p:extLst>
              <p:ext uri="{D42A27DB-BD31-4B8C-83A1-F6EECF244321}">
                <p14:modId xmlns:p14="http://schemas.microsoft.com/office/powerpoint/2010/main" val="537202421"/>
              </p:ext>
            </p:extLst>
          </p:nvPr>
        </p:nvGraphicFramePr>
        <p:xfrm>
          <a:off x="282395" y="268941"/>
          <a:ext cx="11443828" cy="701040"/>
        </p:xfrm>
        <a:graphic>
          <a:graphicData uri="http://schemas.openxmlformats.org/drawingml/2006/table">
            <a:tbl>
              <a:tblPr firstRow="1" bandRow="1">
                <a:tableStyleId>{5C22544A-7EE6-4342-B048-85BDC9FD1C3A}</a:tableStyleId>
              </a:tblPr>
              <a:tblGrid>
                <a:gridCol w="11443828">
                  <a:extLst>
                    <a:ext uri="{9D8B030D-6E8A-4147-A177-3AD203B41FA5}">
                      <a16:colId xmlns:a16="http://schemas.microsoft.com/office/drawing/2014/main" val="1607708785"/>
                    </a:ext>
                  </a:extLst>
                </a:gridCol>
              </a:tblGrid>
              <a:tr h="298678">
                <a:tc>
                  <a:txBody>
                    <a:bodyPr/>
                    <a:lstStyle/>
                    <a:p>
                      <a:r>
                        <a:rPr kumimoji="1" lang="en-US" altLang="ja-JP" sz="2000" b="0" dirty="0">
                          <a:solidFill>
                            <a:schemeClr val="tx1"/>
                          </a:solidFill>
                          <a:latin typeface="+mn-lt"/>
                        </a:rPr>
                        <a:t>1.2.6  Health Sector Management, Coordination, Leadership and Governance (Example)</a:t>
                      </a:r>
                    </a:p>
                    <a:p>
                      <a:endParaRPr kumimoji="1" lang="en-US" altLang="ja-JP" sz="2000" b="0" dirty="0">
                        <a:solidFill>
                          <a:schemeClr val="tx1"/>
                        </a:solidFill>
                        <a:latin typeface="+mn-lt"/>
                      </a:endParaRPr>
                    </a:p>
                  </a:txBody>
                  <a:tcPr>
                    <a:lnL w="76200" cap="flat" cmpd="sng" algn="ctr">
                      <a:no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6469557"/>
                  </a:ext>
                </a:extLst>
              </a:tr>
            </a:tbl>
          </a:graphicData>
        </a:graphic>
      </p:graphicFrame>
    </p:spTree>
    <p:extLst>
      <p:ext uri="{BB962C8B-B14F-4D97-AF65-F5344CB8AC3E}">
        <p14:creationId xmlns:p14="http://schemas.microsoft.com/office/powerpoint/2010/main" val="19694815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コンテンツ プレースホルダー 56">
            <a:extLst>
              <a:ext uri="{FF2B5EF4-FFF2-40B4-BE49-F238E27FC236}">
                <a16:creationId xmlns:a16="http://schemas.microsoft.com/office/drawing/2014/main" id="{5BB45D3A-14FB-48B7-9569-D120D996327D}"/>
              </a:ext>
            </a:extLst>
          </p:cNvPr>
          <p:cNvGraphicFramePr>
            <a:graphicFrameLocks/>
          </p:cNvGraphicFramePr>
          <p:nvPr>
            <p:extLst>
              <p:ext uri="{D42A27DB-BD31-4B8C-83A1-F6EECF244321}">
                <p14:modId xmlns:p14="http://schemas.microsoft.com/office/powerpoint/2010/main" val="1672958252"/>
              </p:ext>
            </p:extLst>
          </p:nvPr>
        </p:nvGraphicFramePr>
        <p:xfrm>
          <a:off x="2329057" y="2550175"/>
          <a:ext cx="8788885" cy="944880"/>
        </p:xfrm>
        <a:graphic>
          <a:graphicData uri="http://schemas.openxmlformats.org/drawingml/2006/table">
            <a:tbl>
              <a:tblPr firstRow="1" bandRow="1">
                <a:tableStyleId>{5C22544A-7EE6-4342-B048-85BDC9FD1C3A}</a:tableStyleId>
              </a:tblPr>
              <a:tblGrid>
                <a:gridCol w="8788885">
                  <a:extLst>
                    <a:ext uri="{9D8B030D-6E8A-4147-A177-3AD203B41FA5}">
                      <a16:colId xmlns:a16="http://schemas.microsoft.com/office/drawing/2014/main" val="1607708785"/>
                    </a:ext>
                  </a:extLst>
                </a:gridCol>
              </a:tblGrid>
              <a:tr h="298678">
                <a:tc>
                  <a:txBody>
                    <a:bodyPr/>
                    <a:lstStyle/>
                    <a:p>
                      <a:r>
                        <a:rPr kumimoji="1" lang="en-US" altLang="ja-JP" sz="2800" dirty="0">
                          <a:solidFill>
                            <a:schemeClr val="tx1"/>
                          </a:solidFill>
                          <a:latin typeface="+mn-lt"/>
                        </a:rPr>
                        <a:t>Section 2</a:t>
                      </a:r>
                    </a:p>
                    <a:p>
                      <a:r>
                        <a:rPr kumimoji="1" lang="en-US" altLang="ja-JP" sz="2800" b="0" dirty="0">
                          <a:solidFill>
                            <a:schemeClr val="tx1"/>
                          </a:solidFill>
                          <a:latin typeface="+mn-lt"/>
                        </a:rPr>
                        <a:t>Situation analysis and priority setting</a:t>
                      </a:r>
                    </a:p>
                  </a:txBody>
                  <a:tcPr>
                    <a:lnL w="76200" cap="flat" cmpd="sng" algn="ctr">
                      <a:solidFill>
                        <a:schemeClr val="accent4">
                          <a:lumMod val="7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1576469557"/>
                  </a:ext>
                </a:extLst>
              </a:tr>
            </a:tbl>
          </a:graphicData>
        </a:graphic>
      </p:graphicFrame>
      <p:sp>
        <p:nvSpPr>
          <p:cNvPr id="3"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1087432" y="459782"/>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4" name="テキスト ボックス 3">
            <a:extLst>
              <a:ext uri="{FF2B5EF4-FFF2-40B4-BE49-F238E27FC236}">
                <a16:creationId xmlns:a16="http://schemas.microsoft.com/office/drawing/2014/main" id="{358F5783-0B8B-4488-BB5A-BCA173B8D441}"/>
              </a:ext>
            </a:extLst>
          </p:cNvPr>
          <p:cNvSpPr txBox="1"/>
          <p:nvPr/>
        </p:nvSpPr>
        <p:spPr>
          <a:xfrm>
            <a:off x="409112" y="381765"/>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spTree>
    <p:extLst>
      <p:ext uri="{BB962C8B-B14F-4D97-AF65-F5344CB8AC3E}">
        <p14:creationId xmlns:p14="http://schemas.microsoft.com/office/powerpoint/2010/main" val="42672700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D14E6854-4BF2-4F46-877D-3BAAD5289617}"/>
              </a:ext>
            </a:extLst>
          </p:cNvPr>
          <p:cNvGraphicFramePr>
            <a:graphicFrameLocks/>
          </p:cNvGraphicFramePr>
          <p:nvPr>
            <p:extLst>
              <p:ext uri="{D42A27DB-BD31-4B8C-83A1-F6EECF244321}">
                <p14:modId xmlns:p14="http://schemas.microsoft.com/office/powerpoint/2010/main" val="1336408575"/>
              </p:ext>
            </p:extLst>
          </p:nvPr>
        </p:nvGraphicFramePr>
        <p:xfrm>
          <a:off x="174173" y="69279"/>
          <a:ext cx="9887857" cy="457200"/>
        </p:xfrm>
        <a:graphic>
          <a:graphicData uri="http://schemas.openxmlformats.org/drawingml/2006/table">
            <a:tbl>
              <a:tblPr firstRow="1" bandRow="1">
                <a:tableStyleId>{5C22544A-7EE6-4342-B048-85BDC9FD1C3A}</a:tableStyleId>
              </a:tblPr>
              <a:tblGrid>
                <a:gridCol w="9887857">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2.1 Major Health Problems observed in the Facility catchment area</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sp>
        <p:nvSpPr>
          <p:cNvPr id="5" name="正方形/長方形 4">
            <a:extLst>
              <a:ext uri="{FF2B5EF4-FFF2-40B4-BE49-F238E27FC236}">
                <a16:creationId xmlns:a16="http://schemas.microsoft.com/office/drawing/2014/main" id="{E779B589-B71B-4291-8C41-4D786789F5F9}"/>
              </a:ext>
            </a:extLst>
          </p:cNvPr>
          <p:cNvSpPr/>
          <p:nvPr/>
        </p:nvSpPr>
        <p:spPr>
          <a:xfrm>
            <a:off x="304800" y="599051"/>
            <a:ext cx="11611429" cy="6258949"/>
          </a:xfrm>
          <a:prstGeom prst="rect">
            <a:avLst/>
          </a:prstGeom>
          <a:solidFill>
            <a:schemeClr val="accent4">
              <a:lumMod val="20000"/>
              <a:lumOff val="80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000" dirty="0">
              <a:solidFill>
                <a:schemeClr val="tx1"/>
              </a:solidFill>
              <a:latin typeface="Calibri "/>
            </a:endParaRPr>
          </a:p>
          <a:p>
            <a:endParaRPr kumimoji="1" lang="en-US" altLang="ja-JP" sz="1000" dirty="0">
              <a:solidFill>
                <a:schemeClr val="tx1"/>
              </a:solidFill>
              <a:latin typeface="Calibri "/>
            </a:endParaRPr>
          </a:p>
        </p:txBody>
      </p:sp>
      <p:graphicFrame>
        <p:nvGraphicFramePr>
          <p:cNvPr id="6" name="コンテンツ プレースホルダー 4">
            <a:extLst>
              <a:ext uri="{FF2B5EF4-FFF2-40B4-BE49-F238E27FC236}">
                <a16:creationId xmlns:a16="http://schemas.microsoft.com/office/drawing/2014/main" id="{2FD399C3-0200-4623-9CA7-653B7A20000F}"/>
              </a:ext>
            </a:extLst>
          </p:cNvPr>
          <p:cNvGraphicFramePr>
            <a:graphicFrameLocks/>
          </p:cNvGraphicFramePr>
          <p:nvPr>
            <p:extLst>
              <p:ext uri="{D42A27DB-BD31-4B8C-83A1-F6EECF244321}">
                <p14:modId xmlns:p14="http://schemas.microsoft.com/office/powerpoint/2010/main" val="3182678702"/>
              </p:ext>
            </p:extLst>
          </p:nvPr>
        </p:nvGraphicFramePr>
        <p:xfrm>
          <a:off x="1079805" y="1899838"/>
          <a:ext cx="10061418" cy="4185518"/>
        </p:xfrm>
        <a:graphic>
          <a:graphicData uri="http://schemas.openxmlformats.org/drawingml/2006/table">
            <a:tbl>
              <a:tblPr firstRow="1" firstCol="1" bandRow="1"/>
              <a:tblGrid>
                <a:gridCol w="1373915">
                  <a:extLst>
                    <a:ext uri="{9D8B030D-6E8A-4147-A177-3AD203B41FA5}">
                      <a16:colId xmlns:a16="http://schemas.microsoft.com/office/drawing/2014/main" val="2682098113"/>
                    </a:ext>
                  </a:extLst>
                </a:gridCol>
                <a:gridCol w="2253036">
                  <a:extLst>
                    <a:ext uri="{9D8B030D-6E8A-4147-A177-3AD203B41FA5}">
                      <a16:colId xmlns:a16="http://schemas.microsoft.com/office/drawing/2014/main" val="95035967"/>
                    </a:ext>
                  </a:extLst>
                </a:gridCol>
                <a:gridCol w="2164851">
                  <a:extLst>
                    <a:ext uri="{9D8B030D-6E8A-4147-A177-3AD203B41FA5}">
                      <a16:colId xmlns:a16="http://schemas.microsoft.com/office/drawing/2014/main" val="3088987231"/>
                    </a:ext>
                  </a:extLst>
                </a:gridCol>
                <a:gridCol w="2042867">
                  <a:extLst>
                    <a:ext uri="{9D8B030D-6E8A-4147-A177-3AD203B41FA5}">
                      <a16:colId xmlns:a16="http://schemas.microsoft.com/office/drawing/2014/main" val="4001257984"/>
                    </a:ext>
                  </a:extLst>
                </a:gridCol>
                <a:gridCol w="2226749">
                  <a:extLst>
                    <a:ext uri="{9D8B030D-6E8A-4147-A177-3AD203B41FA5}">
                      <a16:colId xmlns:a16="http://schemas.microsoft.com/office/drawing/2014/main" val="1569832900"/>
                    </a:ext>
                  </a:extLst>
                </a:gridCol>
              </a:tblGrid>
              <a:tr h="380934">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lgn="ctr">
                        <a:spcAft>
                          <a:spcPts val="0"/>
                        </a:spcAft>
                      </a:pPr>
                      <a:r>
                        <a:rPr lang="en-US" sz="1600" b="1" dirty="0">
                          <a:effectLst/>
                          <a:latin typeface="+mn-lt"/>
                          <a:ea typeface="ＭＳ 明朝" panose="02020609040205080304" pitchFamily="17" charset="-128"/>
                          <a:cs typeface="Calibri" panose="020F0502020204030204" pitchFamily="34" charset="0"/>
                        </a:rPr>
                        <a:t> </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4">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Calibri" panose="020F0502020204030204" pitchFamily="34" charset="0"/>
                        </a:rPr>
                        <a:t> Top ten most common health conditions/Issue/Challenges</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70053744"/>
                  </a:ext>
                </a:extLst>
              </a:tr>
              <a:tr h="414289">
                <a:tc vMerge="1">
                  <a:txBody>
                    <a:bodyPr/>
                    <a:lstStyle/>
                    <a:p>
                      <a:endParaRPr kumimoji="1" lang="ja-JP" altLang="en-US"/>
                    </a:p>
                  </a:txBody>
                  <a:tcPr/>
                </a:tc>
                <a:tc grid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66700" indent="0" algn="ctr">
                        <a:spcAft>
                          <a:spcPts val="0"/>
                        </a:spcAft>
                      </a:pPr>
                      <a:r>
                        <a:rPr lang="en-US" sz="1600" b="1" dirty="0">
                          <a:effectLst/>
                          <a:latin typeface="+mn-lt"/>
                          <a:ea typeface="ＭＳ 明朝" panose="02020609040205080304" pitchFamily="17" charset="-128"/>
                          <a:cs typeface="Calibri" panose="020F0502020204030204" pitchFamily="34" charset="0"/>
                        </a:rPr>
                        <a:t>Under five years </a:t>
                      </a:r>
                      <a:r>
                        <a:rPr lang="en-US" sz="1600" b="1" dirty="0">
                          <a:solidFill>
                            <a:srgbClr val="FF0000"/>
                          </a:solidFill>
                          <a:effectLst/>
                          <a:latin typeface="+mn-lt"/>
                          <a:ea typeface="ＭＳ 明朝" panose="02020609040205080304" pitchFamily="17" charset="-128"/>
                          <a:cs typeface="Calibri" panose="020F0502020204030204" pitchFamily="34" charset="0"/>
                        </a:rPr>
                        <a:t>( aged 0-59months)</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grid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Calibri" panose="020F0502020204030204" pitchFamily="34" charset="0"/>
                        </a:rPr>
                        <a:t>Over five years </a:t>
                      </a:r>
                      <a:r>
                        <a:rPr lang="en-US" sz="1600" b="1" dirty="0">
                          <a:solidFill>
                            <a:srgbClr val="FF0000"/>
                          </a:solidFill>
                          <a:effectLst/>
                          <a:latin typeface="+mn-lt"/>
                          <a:ea typeface="ＭＳ 明朝" panose="02020609040205080304" pitchFamily="17" charset="-128"/>
                          <a:cs typeface="Calibri" panose="020F0502020204030204" pitchFamily="34" charset="0"/>
                        </a:rPr>
                        <a:t>(aged 60 months over)</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extLst>
                  <a:ext uri="{0D108BD9-81ED-4DB2-BD59-A6C34878D82A}">
                    <a16:rowId xmlns:a16="http://schemas.microsoft.com/office/drawing/2014/main" val="1996278824"/>
                  </a:ext>
                </a:extLst>
              </a:tr>
              <a:tr h="103572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Calibri" panose="020F0502020204030204" pitchFamily="34" charset="0"/>
                        </a:rPr>
                        <a:t>Category</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Condition/Issue</a:t>
                      </a:r>
                      <a:endParaRPr lang="ja-JP" sz="1600" dirty="0">
                        <a:effectLst/>
                        <a:latin typeface="+mn-lt"/>
                        <a:ea typeface="ＭＳ 明朝" panose="02020609040205080304" pitchFamily="17" charset="-128"/>
                        <a:cs typeface="Calibri" panose="020F0502020204030204" pitchFamily="34" charset="0"/>
                      </a:endParaRPr>
                    </a:p>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(In order of priority relevance to the sub-county)</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altLang="ja-JP" sz="1600" b="1" dirty="0">
                          <a:effectLst/>
                          <a:latin typeface="+mn-lt"/>
                          <a:ea typeface="ＭＳ 明朝" panose="02020609040205080304" pitchFamily="17" charset="-128"/>
                          <a:cs typeface="Calibri" panose="020F0502020204030204" pitchFamily="34" charset="0"/>
                        </a:rPr>
                        <a:t>Numbers/Prevalence </a:t>
                      </a:r>
                      <a:r>
                        <a:rPr lang="en-US" sz="1600" b="1" dirty="0">
                          <a:effectLst/>
                          <a:latin typeface="+mn-lt"/>
                          <a:ea typeface="ＭＳ 明朝" panose="02020609040205080304" pitchFamily="17" charset="-128"/>
                          <a:cs typeface="Calibri" panose="020F0502020204030204" pitchFamily="34" charset="0"/>
                        </a:rPr>
                        <a:t>Occurrence (quantitative or qualitative rating)</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Condition/Issue</a:t>
                      </a:r>
                      <a:endParaRPr lang="ja-JP" sz="1600" dirty="0">
                        <a:effectLst/>
                        <a:latin typeface="+mn-lt"/>
                        <a:ea typeface="ＭＳ 明朝" panose="02020609040205080304" pitchFamily="17" charset="-128"/>
                        <a:cs typeface="Calibri" panose="020F0502020204030204" pitchFamily="34" charset="0"/>
                      </a:endParaRPr>
                    </a:p>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(In order of priority relevance to the sub-county)</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Numbers/Prevalence occurrence (quantitative or qualitative rating)</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679508682"/>
                  </a:ext>
                </a:extLst>
              </a:tr>
              <a:tr h="414289">
                <a:tc rowSpan="5">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i="0" dirty="0">
                          <a:effectLst/>
                          <a:latin typeface="+mn-lt"/>
                          <a:ea typeface="ＭＳ 明朝" panose="02020609040205080304" pitchFamily="17" charset="-128"/>
                          <a:cs typeface="Calibri" panose="020F0502020204030204" pitchFamily="34" charset="0"/>
                        </a:rPr>
                        <a:t>Linked to </a:t>
                      </a:r>
                      <a:r>
                        <a:rPr lang="en-US" sz="1600" b="1" i="0" dirty="0">
                          <a:solidFill>
                            <a:srgbClr val="FF0000"/>
                          </a:solidFill>
                          <a:effectLst/>
                          <a:latin typeface="+mn-lt"/>
                          <a:ea typeface="ＭＳ 明朝" panose="02020609040205080304" pitchFamily="17" charset="-128"/>
                          <a:cs typeface="Calibri" panose="020F0502020204030204" pitchFamily="34" charset="0"/>
                        </a:rPr>
                        <a:t>communicable conditions</a:t>
                      </a:r>
                      <a:endParaRPr lang="ja-JP" sz="1600" b="1" i="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marR="0" lvl="0" indent="0" algn="l" defTabSz="6858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cs typeface="Calibri" panose="020F0502020204030204" pitchFamily="34" charset="0"/>
                        </a:rPr>
                        <a:t>Upper Respiratory Tract Infections</a:t>
                      </a:r>
                      <a:endParaRPr lang="ja-JP" altLang="ja-JP" sz="1600" i="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marR="0" lvl="0" indent="0" algn="l" defTabSz="6858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cs typeface="Calibri" panose="020F0502020204030204" pitchFamily="34" charset="0"/>
                        </a:rPr>
                        <a:t>Upper Respiratory Tract Infections</a:t>
                      </a:r>
                      <a:endParaRPr lang="ja-JP" altLang="ja-JP" sz="1600" i="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30734894"/>
                  </a:ext>
                </a:extLst>
              </a:tr>
              <a:tr h="414289">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marR="0" lvl="0" indent="0" algn="l" defTabSz="6858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cs typeface="Calibri" panose="020F0502020204030204" pitchFamily="34" charset="0"/>
                        </a:rPr>
                        <a:t>Malaria</a:t>
                      </a:r>
                      <a:endParaRPr lang="ja-JP" altLang="ja-JP" sz="1600" i="0" dirty="0">
                        <a:effectLst/>
                        <a:latin typeface="+mn-lt"/>
                        <a:ea typeface="ＭＳ 明朝" panose="02020609040205080304" pitchFamily="17" charset="-128"/>
                        <a:cs typeface="Calibri" panose="020F0502020204030204" pitchFamily="34" charset="0"/>
                      </a:endParaRPr>
                    </a:p>
                    <a:p>
                      <a:pPr marL="27940">
                        <a:spcAft>
                          <a:spcPts val="0"/>
                        </a:spcAft>
                      </a:pPr>
                      <a:endParaRPr lang="ja-JP" sz="1600" i="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i="0" dirty="0">
                          <a:solidFill>
                            <a:srgbClr val="FF0000"/>
                          </a:solidFill>
                          <a:effectLst/>
                          <a:latin typeface="+mn-lt"/>
                          <a:ea typeface="ＭＳ 明朝" panose="02020609040205080304" pitchFamily="17" charset="-128"/>
                          <a:cs typeface="Calibri" panose="020F0502020204030204" pitchFamily="34" charset="0"/>
                        </a:rPr>
                        <a:t> </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marR="0" lvl="0" indent="0" algn="l" defTabSz="685800" rtl="0" eaLnBrk="1" fontAlgn="auto" latinLnBrk="0" hangingPunct="1">
                        <a:lnSpc>
                          <a:spcPct val="100000"/>
                        </a:lnSpc>
                        <a:spcBef>
                          <a:spcPts val="0"/>
                        </a:spcBef>
                        <a:spcAft>
                          <a:spcPts val="0"/>
                        </a:spcAft>
                        <a:buClrTx/>
                        <a:buSzTx/>
                        <a:buFontTx/>
                        <a:buNone/>
                        <a:tabLst/>
                        <a:defRPr/>
                      </a:pPr>
                      <a:r>
                        <a:rPr lang="en-US" altLang="ja-JP" sz="1600" i="0" dirty="0">
                          <a:solidFill>
                            <a:srgbClr val="000000"/>
                          </a:solidFill>
                          <a:effectLst/>
                          <a:latin typeface="+mn-lt"/>
                          <a:ea typeface="ＭＳ 明朝" panose="02020609040205080304" pitchFamily="17" charset="-128"/>
                          <a:cs typeface="Calibri" panose="020F0502020204030204" pitchFamily="34" charset="0"/>
                        </a:rPr>
                        <a:t>STD</a:t>
                      </a:r>
                      <a:endParaRPr lang="ja-JP" altLang="ja-JP" sz="1600" i="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dirty="0">
                          <a:solidFill>
                            <a:srgbClr val="FF0000"/>
                          </a:solidFill>
                          <a:effectLst/>
                          <a:latin typeface="+mn-lt"/>
                          <a:ea typeface="ＭＳ 明朝" panose="02020609040205080304" pitchFamily="17" charset="-128"/>
                          <a:cs typeface="Calibri" panose="020F0502020204030204" pitchFamily="34" charset="0"/>
                        </a:rPr>
                        <a:t> </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67776318"/>
                  </a:ext>
                </a:extLst>
              </a:tr>
              <a:tr h="488919">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marR="0" lvl="0" indent="0" algn="l" defTabSz="6858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cs typeface="Calibri" panose="020F0502020204030204" pitchFamily="34" charset="0"/>
                        </a:rPr>
                        <a:t>Worm infestations</a:t>
                      </a:r>
                      <a:endParaRPr lang="ja-JP" altLang="ja-JP" sz="1600" i="0" dirty="0">
                        <a:effectLst/>
                        <a:latin typeface="+mn-lt"/>
                        <a:ea typeface="ＭＳ 明朝" panose="02020609040205080304" pitchFamily="17" charset="-128"/>
                        <a:cs typeface="Calibri" panose="020F0502020204030204" pitchFamily="34" charset="0"/>
                      </a:endParaRPr>
                    </a:p>
                    <a:p>
                      <a:pPr marL="27940" marR="0" lvl="0" indent="0" algn="l" defTabSz="685800" rtl="0" eaLnBrk="1" fontAlgn="auto" latinLnBrk="0" hangingPunct="1">
                        <a:lnSpc>
                          <a:spcPct val="100000"/>
                        </a:lnSpc>
                        <a:spcBef>
                          <a:spcPts val="0"/>
                        </a:spcBef>
                        <a:spcAft>
                          <a:spcPts val="0"/>
                        </a:spcAft>
                        <a:buClrTx/>
                        <a:buSzTx/>
                        <a:buFontTx/>
                        <a:buNone/>
                        <a:tabLst/>
                        <a:defRPr/>
                      </a:pPr>
                      <a:endParaRPr lang="ja-JP" altLang="ja-JP" sz="1600" i="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i="0" dirty="0">
                          <a:solidFill>
                            <a:srgbClr val="FF0000"/>
                          </a:solidFill>
                          <a:effectLst/>
                          <a:latin typeface="+mn-lt"/>
                          <a:ea typeface="ＭＳ 明朝" panose="02020609040205080304" pitchFamily="17" charset="-128"/>
                          <a:cs typeface="Calibri" panose="020F0502020204030204" pitchFamily="34" charset="0"/>
                        </a:rPr>
                        <a:t> </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spcAft>
                          <a:spcPts val="0"/>
                        </a:spcAft>
                      </a:pPr>
                      <a:r>
                        <a:rPr lang="en-US" altLang="ja-JP" sz="1600" i="0" dirty="0">
                          <a:effectLst/>
                          <a:latin typeface="+mn-lt"/>
                          <a:ea typeface="ＭＳ 明朝" panose="02020609040205080304" pitchFamily="17" charset="-128"/>
                          <a:cs typeface="Calibri" panose="020F0502020204030204" pitchFamily="34" charset="0"/>
                        </a:rPr>
                        <a:t>Malaria</a:t>
                      </a:r>
                      <a:endParaRPr lang="ja-JP" sz="1600" i="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dirty="0">
                          <a:solidFill>
                            <a:srgbClr val="FF0000"/>
                          </a:solidFill>
                          <a:effectLst/>
                          <a:latin typeface="+mn-lt"/>
                          <a:ea typeface="ＭＳ 明朝" panose="02020609040205080304" pitchFamily="17" charset="-128"/>
                          <a:cs typeface="Calibri" panose="020F0502020204030204" pitchFamily="34" charset="0"/>
                        </a:rPr>
                        <a:t> </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824502735"/>
                  </a:ext>
                </a:extLst>
              </a:tr>
              <a:tr h="488919">
                <a:tc vMerge="1">
                  <a:txBody>
                    <a:bodyPr/>
                    <a:lstStyle/>
                    <a:p>
                      <a:endParaRPr kumimoji="1" lang="ja-JP" altLang="en-US"/>
                    </a:p>
                  </a:txBody>
                  <a:tcPr/>
                </a:tc>
                <a:tc>
                  <a:txBody>
                    <a:bodyPr/>
                    <a:lstStyle/>
                    <a:p>
                      <a:r>
                        <a:rPr lang="en-US" altLang="ja-JP" sz="1600" i="0" dirty="0">
                          <a:latin typeface="+mn-lt"/>
                        </a:rPr>
                        <a:t>Disease of the skin</a:t>
                      </a: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i="0" dirty="0">
                          <a:solidFill>
                            <a:srgbClr val="FF0000"/>
                          </a:solidFill>
                          <a:effectLst/>
                          <a:latin typeface="+mn-lt"/>
                          <a:ea typeface="ＭＳ 明朝" panose="02020609040205080304" pitchFamily="17" charset="-128"/>
                          <a:cs typeface="Calibri" panose="020F0502020204030204" pitchFamily="34" charset="0"/>
                        </a:rPr>
                        <a:t> </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marR="0" lvl="0" indent="0" algn="l" defTabSz="9144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cs typeface="Calibri" panose="020F0502020204030204" pitchFamily="34" charset="0"/>
                        </a:rPr>
                        <a:t>Viral hepatitis</a:t>
                      </a:r>
                      <a:endParaRPr lang="ja-JP" altLang="ja-JP" sz="1600" i="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dirty="0">
                          <a:solidFill>
                            <a:srgbClr val="FF0000"/>
                          </a:solidFill>
                          <a:effectLst/>
                          <a:latin typeface="+mn-lt"/>
                          <a:ea typeface="ＭＳ 明朝" panose="02020609040205080304" pitchFamily="17" charset="-128"/>
                          <a:cs typeface="Calibri" panose="020F0502020204030204" pitchFamily="34" charset="0"/>
                        </a:rPr>
                        <a:t> </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672626977"/>
                  </a:ext>
                </a:extLst>
              </a:tr>
              <a:tr h="401375">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marR="0" lvl="0" indent="0" algn="l" defTabSz="6858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cs typeface="Calibri" panose="020F0502020204030204" pitchFamily="34" charset="0"/>
                        </a:rPr>
                        <a:t>Others (specify)</a:t>
                      </a:r>
                      <a:endParaRPr lang="ja-JP" altLang="ja-JP" sz="1600" i="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dirty="0">
                          <a:solidFill>
                            <a:srgbClr val="FF0000"/>
                          </a:solidFill>
                          <a:effectLst/>
                          <a:latin typeface="+mn-lt"/>
                          <a:ea typeface="ＭＳ 明朝" panose="02020609040205080304" pitchFamily="17" charset="-128"/>
                          <a:cs typeface="Calibri" panose="020F0502020204030204" pitchFamily="34" charset="0"/>
                        </a:rPr>
                        <a:t> </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spcAft>
                          <a:spcPts val="0"/>
                        </a:spcAft>
                      </a:pPr>
                      <a:r>
                        <a:rPr lang="en-US" altLang="ja-JP" sz="1600" i="0" dirty="0">
                          <a:effectLst/>
                          <a:latin typeface="+mn-lt"/>
                          <a:ea typeface="ＭＳ 明朝" panose="02020609040205080304" pitchFamily="17" charset="-128"/>
                          <a:cs typeface="Calibri" panose="020F0502020204030204" pitchFamily="34" charset="0"/>
                        </a:rPr>
                        <a:t>Others (specify)</a:t>
                      </a:r>
                      <a:endParaRPr lang="ja-JP" sz="1600" i="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dirty="0">
                          <a:solidFill>
                            <a:srgbClr val="FF0000"/>
                          </a:solidFill>
                          <a:effectLst/>
                          <a:latin typeface="+mn-lt"/>
                          <a:ea typeface="ＭＳ 明朝" panose="02020609040205080304" pitchFamily="17" charset="-128"/>
                          <a:cs typeface="Calibri" panose="020F0502020204030204" pitchFamily="34" charset="0"/>
                        </a:rPr>
                        <a:t> </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203905458"/>
                  </a:ext>
                </a:extLst>
              </a:tr>
            </a:tbl>
          </a:graphicData>
        </a:graphic>
      </p:graphicFrame>
      <p:sp>
        <p:nvSpPr>
          <p:cNvPr id="7" name="コンテンツ プレースホルダー 2">
            <a:extLst>
              <a:ext uri="{FF2B5EF4-FFF2-40B4-BE49-F238E27FC236}">
                <a16:creationId xmlns:a16="http://schemas.microsoft.com/office/drawing/2014/main" id="{E2FA3697-9DAE-4885-943D-982A72C7C244}"/>
              </a:ext>
            </a:extLst>
          </p:cNvPr>
          <p:cNvSpPr txBox="1">
            <a:spLocks/>
          </p:cNvSpPr>
          <p:nvPr/>
        </p:nvSpPr>
        <p:spPr>
          <a:xfrm>
            <a:off x="355599" y="6062962"/>
            <a:ext cx="11450558" cy="571376"/>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0" indent="0">
              <a:buNone/>
            </a:pPr>
            <a:r>
              <a:rPr lang="en-US" altLang="ja-JP" sz="1800" dirty="0">
                <a:solidFill>
                  <a:schemeClr val="tx1"/>
                </a:solidFill>
              </a:rPr>
              <a:t>In the original template,  there are some examples of disease in italics. You can change disease names based on the reality of your catchment areas. </a:t>
            </a:r>
            <a:endParaRPr lang="ja-JP" altLang="en-US" sz="1800" dirty="0">
              <a:solidFill>
                <a:schemeClr val="tx1"/>
              </a:solidFill>
            </a:endParaRPr>
          </a:p>
        </p:txBody>
      </p:sp>
      <p:grpSp>
        <p:nvGrpSpPr>
          <p:cNvPr id="13" name="グループ化 12"/>
          <p:cNvGrpSpPr/>
          <p:nvPr/>
        </p:nvGrpSpPr>
        <p:grpSpPr>
          <a:xfrm>
            <a:off x="4685843" y="1799036"/>
            <a:ext cx="6417072" cy="4323485"/>
            <a:chOff x="2969785" y="3085048"/>
            <a:chExt cx="4018755" cy="3188163"/>
          </a:xfrm>
        </p:grpSpPr>
        <p:sp>
          <p:nvSpPr>
            <p:cNvPr id="8" name="四角形: 角を丸くする 30">
              <a:extLst>
                <a:ext uri="{FF2B5EF4-FFF2-40B4-BE49-F238E27FC236}">
                  <a16:creationId xmlns:a16="http://schemas.microsoft.com/office/drawing/2014/main" id="{D80134CA-9E3B-4985-9F9A-A81F75D4F274}"/>
                </a:ext>
              </a:extLst>
            </p:cNvPr>
            <p:cNvSpPr/>
            <p:nvPr/>
          </p:nvSpPr>
          <p:spPr>
            <a:xfrm>
              <a:off x="2969785" y="3767821"/>
              <a:ext cx="1391830" cy="2505390"/>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cxnSp>
          <p:nvCxnSpPr>
            <p:cNvPr id="9" name="直線コネクタ 8">
              <a:extLst>
                <a:ext uri="{FF2B5EF4-FFF2-40B4-BE49-F238E27FC236}">
                  <a16:creationId xmlns:a16="http://schemas.microsoft.com/office/drawing/2014/main" id="{713776D9-B8D6-4387-9C77-87F99158F958}"/>
                </a:ext>
              </a:extLst>
            </p:cNvPr>
            <p:cNvCxnSpPr>
              <a:cxnSpLocks/>
            </p:cNvCxnSpPr>
            <p:nvPr/>
          </p:nvCxnSpPr>
          <p:spPr>
            <a:xfrm>
              <a:off x="4106650" y="3085048"/>
              <a:ext cx="884" cy="724789"/>
            </a:xfrm>
            <a:prstGeom prst="line">
              <a:avLst/>
            </a:prstGeom>
            <a:noFill/>
            <a:ln w="38100" cap="flat" cmpd="sng" algn="in">
              <a:solidFill>
                <a:srgbClr val="F0A22E">
                  <a:lumMod val="75000"/>
                </a:srgbClr>
              </a:solidFill>
              <a:prstDash val="solid"/>
            </a:ln>
            <a:effectLst/>
          </p:spPr>
        </p:cxnSp>
        <p:sp>
          <p:nvSpPr>
            <p:cNvPr id="10" name="四角形: 角を丸くする 32">
              <a:extLst>
                <a:ext uri="{FF2B5EF4-FFF2-40B4-BE49-F238E27FC236}">
                  <a16:creationId xmlns:a16="http://schemas.microsoft.com/office/drawing/2014/main" id="{449B224B-1C45-4B0F-9470-C6144EB6C4DD}"/>
                </a:ext>
              </a:extLst>
            </p:cNvPr>
            <p:cNvSpPr/>
            <p:nvPr/>
          </p:nvSpPr>
          <p:spPr>
            <a:xfrm>
              <a:off x="5600247" y="3743203"/>
              <a:ext cx="1388293" cy="2505390"/>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cxnSp>
          <p:nvCxnSpPr>
            <p:cNvPr id="11" name="直線コネクタ 10">
              <a:extLst>
                <a:ext uri="{FF2B5EF4-FFF2-40B4-BE49-F238E27FC236}">
                  <a16:creationId xmlns:a16="http://schemas.microsoft.com/office/drawing/2014/main" id="{22958175-6853-471C-B2E5-AE27959809A4}"/>
                </a:ext>
              </a:extLst>
            </p:cNvPr>
            <p:cNvCxnSpPr>
              <a:cxnSpLocks/>
            </p:cNvCxnSpPr>
            <p:nvPr/>
          </p:nvCxnSpPr>
          <p:spPr>
            <a:xfrm>
              <a:off x="4106650" y="3085048"/>
              <a:ext cx="2488921" cy="666461"/>
            </a:xfrm>
            <a:prstGeom prst="line">
              <a:avLst/>
            </a:prstGeom>
            <a:noFill/>
            <a:ln w="38100" cap="flat" cmpd="sng" algn="in">
              <a:solidFill>
                <a:srgbClr val="F0A22E">
                  <a:lumMod val="75000"/>
                </a:srgbClr>
              </a:solidFill>
              <a:prstDash val="solid"/>
            </a:ln>
            <a:effectLst/>
          </p:spPr>
        </p:cxnSp>
      </p:grpSp>
      <p:sp>
        <p:nvSpPr>
          <p:cNvPr id="12" name="コンテンツ プレースホルダー 2">
            <a:extLst>
              <a:ext uri="{FF2B5EF4-FFF2-40B4-BE49-F238E27FC236}">
                <a16:creationId xmlns:a16="http://schemas.microsoft.com/office/drawing/2014/main" id="{98F00EA8-7E84-4552-AC68-252E0887FC5B}"/>
              </a:ext>
            </a:extLst>
          </p:cNvPr>
          <p:cNvSpPr txBox="1">
            <a:spLocks/>
          </p:cNvSpPr>
          <p:nvPr/>
        </p:nvSpPr>
        <p:spPr>
          <a:xfrm>
            <a:off x="304800" y="576511"/>
            <a:ext cx="11509829" cy="1229536"/>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0" indent="0" algn="just">
              <a:buClr>
                <a:srgbClr val="4E3B30"/>
              </a:buClr>
              <a:buNone/>
            </a:pPr>
            <a:r>
              <a:rPr lang="en-US" altLang="ja-JP" sz="1800" dirty="0">
                <a:solidFill>
                  <a:schemeClr val="tx1"/>
                </a:solidFill>
              </a:rPr>
              <a:t>For quantitative data, sum up the total number on MOH705A, 705B and MOH711 of FY(X-1) respectively. In some category, such as “common health risk factors” and “collaboration with health-related sectors”, write the qualitative data “High”, “Moderate” and “Low”, based on your experience as a health professional.</a:t>
            </a:r>
            <a:r>
              <a:rPr lang="en-US" altLang="ja-JP" sz="1800" dirty="0">
                <a:solidFill>
                  <a:prstClr val="black"/>
                </a:solidFill>
                <a:ea typeface="メイリオ" panose="020B0604030504040204" pitchFamily="50" charset="-128"/>
              </a:rPr>
              <a:t> If you get the number, write both qualitative and quantitative data. </a:t>
            </a:r>
          </a:p>
        </p:txBody>
      </p:sp>
    </p:spTree>
    <p:extLst>
      <p:ext uri="{BB962C8B-B14F-4D97-AF65-F5344CB8AC3E}">
        <p14:creationId xmlns:p14="http://schemas.microsoft.com/office/powerpoint/2010/main" val="8826347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4">
            <a:extLst>
              <a:ext uri="{FF2B5EF4-FFF2-40B4-BE49-F238E27FC236}">
                <a16:creationId xmlns:a16="http://schemas.microsoft.com/office/drawing/2014/main" id="{49C15082-CF55-4249-954B-7B08C797BB4A}"/>
              </a:ext>
            </a:extLst>
          </p:cNvPr>
          <p:cNvGraphicFramePr>
            <a:graphicFrameLocks/>
          </p:cNvGraphicFramePr>
          <p:nvPr>
            <p:extLst>
              <p:ext uri="{D42A27DB-BD31-4B8C-83A1-F6EECF244321}">
                <p14:modId xmlns:p14="http://schemas.microsoft.com/office/powerpoint/2010/main" val="3641692049"/>
              </p:ext>
            </p:extLst>
          </p:nvPr>
        </p:nvGraphicFramePr>
        <p:xfrm>
          <a:off x="436612" y="1150007"/>
          <a:ext cx="11058701" cy="3195398"/>
        </p:xfrm>
        <a:graphic>
          <a:graphicData uri="http://schemas.openxmlformats.org/drawingml/2006/table">
            <a:tbl>
              <a:tblPr firstRow="1" firstCol="1" bandRow="1"/>
              <a:tblGrid>
                <a:gridCol w="1538209">
                  <a:extLst>
                    <a:ext uri="{9D8B030D-6E8A-4147-A177-3AD203B41FA5}">
                      <a16:colId xmlns:a16="http://schemas.microsoft.com/office/drawing/2014/main" val="2682098113"/>
                    </a:ext>
                  </a:extLst>
                </a:gridCol>
                <a:gridCol w="2727808">
                  <a:extLst>
                    <a:ext uri="{9D8B030D-6E8A-4147-A177-3AD203B41FA5}">
                      <a16:colId xmlns:a16="http://schemas.microsoft.com/office/drawing/2014/main" val="95035967"/>
                    </a:ext>
                  </a:extLst>
                </a:gridCol>
                <a:gridCol w="2218374">
                  <a:extLst>
                    <a:ext uri="{9D8B030D-6E8A-4147-A177-3AD203B41FA5}">
                      <a16:colId xmlns:a16="http://schemas.microsoft.com/office/drawing/2014/main" val="3088987231"/>
                    </a:ext>
                  </a:extLst>
                </a:gridCol>
                <a:gridCol w="2287155">
                  <a:extLst>
                    <a:ext uri="{9D8B030D-6E8A-4147-A177-3AD203B41FA5}">
                      <a16:colId xmlns:a16="http://schemas.microsoft.com/office/drawing/2014/main" val="4001257984"/>
                    </a:ext>
                  </a:extLst>
                </a:gridCol>
                <a:gridCol w="2287155">
                  <a:extLst>
                    <a:ext uri="{9D8B030D-6E8A-4147-A177-3AD203B41FA5}">
                      <a16:colId xmlns:a16="http://schemas.microsoft.com/office/drawing/2014/main" val="1569832900"/>
                    </a:ext>
                  </a:extLst>
                </a:gridCol>
              </a:tblGrid>
              <a:tr h="215687">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lgn="ctr">
                        <a:spcAft>
                          <a:spcPts val="0"/>
                        </a:spcAft>
                      </a:pPr>
                      <a:r>
                        <a:rPr lang="en-US" sz="1600" b="1" dirty="0">
                          <a:effectLst/>
                          <a:latin typeface="+mn-lt"/>
                          <a:ea typeface="ＭＳ 明朝" panose="02020609040205080304" pitchFamily="17" charset="-128"/>
                          <a:cs typeface="Calibri" panose="020F0502020204030204" pitchFamily="34" charset="0"/>
                        </a:rPr>
                        <a:t> </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4">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lgn="ctr">
                        <a:spcAft>
                          <a:spcPts val="0"/>
                        </a:spcAft>
                      </a:pPr>
                      <a:r>
                        <a:rPr lang="en-US" sz="1600" b="1" dirty="0">
                          <a:effectLst/>
                          <a:latin typeface="+mn-lt"/>
                          <a:ea typeface="ＭＳ 明朝" panose="02020609040205080304" pitchFamily="17" charset="-128"/>
                          <a:cs typeface="Calibri" panose="020F0502020204030204" pitchFamily="34" charset="0"/>
                        </a:rPr>
                        <a:t> Top ten most common health conditions/Issue/Challenges</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A6A6A6"/>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70053744"/>
                  </a:ext>
                </a:extLst>
              </a:tr>
              <a:tr h="284080">
                <a:tc vMerge="1">
                  <a:txBody>
                    <a:bodyPr/>
                    <a:lstStyle/>
                    <a:p>
                      <a:endParaRPr kumimoji="1" lang="ja-JP" altLang="en-US"/>
                    </a:p>
                  </a:txBody>
                  <a:tcPr/>
                </a:tc>
                <a:tc grid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Calibri" panose="020F0502020204030204" pitchFamily="34" charset="0"/>
                        </a:rPr>
                        <a:t>Under five years </a:t>
                      </a:r>
                      <a:r>
                        <a:rPr lang="en-US" sz="1600" b="1" dirty="0">
                          <a:solidFill>
                            <a:srgbClr val="FF0000"/>
                          </a:solidFill>
                          <a:effectLst/>
                          <a:latin typeface="+mn-lt"/>
                          <a:ea typeface="ＭＳ 明朝" panose="02020609040205080304" pitchFamily="17" charset="-128"/>
                          <a:cs typeface="Calibri" panose="020F0502020204030204" pitchFamily="34" charset="0"/>
                        </a:rPr>
                        <a:t>( aged 0-59months)</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grid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Calibri" panose="020F0502020204030204" pitchFamily="34" charset="0"/>
                        </a:rPr>
                        <a:t>Over five years </a:t>
                      </a:r>
                      <a:r>
                        <a:rPr lang="en-US" sz="1600" b="1" dirty="0">
                          <a:solidFill>
                            <a:srgbClr val="FF0000"/>
                          </a:solidFill>
                          <a:effectLst/>
                          <a:latin typeface="+mn-lt"/>
                          <a:ea typeface="ＭＳ 明朝" panose="02020609040205080304" pitchFamily="17" charset="-128"/>
                          <a:cs typeface="Calibri" panose="020F0502020204030204" pitchFamily="34" charset="0"/>
                        </a:rPr>
                        <a:t>(aged 60 months over)</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extLst>
                  <a:ext uri="{0D108BD9-81ED-4DB2-BD59-A6C34878D82A}">
                    <a16:rowId xmlns:a16="http://schemas.microsoft.com/office/drawing/2014/main" val="1996278824"/>
                  </a:ext>
                </a:extLst>
              </a:tr>
              <a:tr h="79637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Calibri" panose="020F0502020204030204" pitchFamily="34" charset="0"/>
                        </a:rPr>
                        <a:t>Category</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Condition/Issue</a:t>
                      </a:r>
                      <a:endParaRPr lang="ja-JP" sz="1600" dirty="0">
                        <a:effectLst/>
                        <a:latin typeface="+mn-lt"/>
                        <a:ea typeface="ＭＳ 明朝" panose="02020609040205080304" pitchFamily="17" charset="-128"/>
                        <a:cs typeface="Calibri" panose="020F0502020204030204" pitchFamily="34" charset="0"/>
                      </a:endParaRPr>
                    </a:p>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(In order of priority relevance to the sub-county)</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altLang="ja-JP" sz="1600" b="1" dirty="0">
                          <a:effectLst/>
                          <a:latin typeface="+mn-lt"/>
                          <a:ea typeface="ＭＳ 明朝" panose="02020609040205080304" pitchFamily="17" charset="-128"/>
                          <a:cs typeface="Calibri" panose="020F0502020204030204" pitchFamily="34" charset="0"/>
                        </a:rPr>
                        <a:t>Numbers/Prevalence </a:t>
                      </a:r>
                      <a:r>
                        <a:rPr lang="en-US" sz="1600" b="1" dirty="0">
                          <a:effectLst/>
                          <a:latin typeface="+mn-lt"/>
                          <a:ea typeface="ＭＳ 明朝" panose="02020609040205080304" pitchFamily="17" charset="-128"/>
                          <a:cs typeface="Calibri" panose="020F0502020204030204" pitchFamily="34" charset="0"/>
                        </a:rPr>
                        <a:t>Occurrence (quantitative or qualitative rating)</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85725" indent="0" algn="l">
                        <a:spcAft>
                          <a:spcPts val="0"/>
                        </a:spcAft>
                      </a:pPr>
                      <a:r>
                        <a:rPr lang="en-US" sz="1600" b="1" dirty="0">
                          <a:effectLst/>
                          <a:latin typeface="+mn-lt"/>
                          <a:ea typeface="ＭＳ 明朝" panose="02020609040205080304" pitchFamily="17" charset="-128"/>
                          <a:cs typeface="Calibri" panose="020F0502020204030204" pitchFamily="34" charset="0"/>
                        </a:rPr>
                        <a:t>Condition/Issue</a:t>
                      </a:r>
                      <a:endParaRPr lang="ja-JP" sz="1600" dirty="0">
                        <a:effectLst/>
                        <a:latin typeface="+mn-lt"/>
                        <a:ea typeface="ＭＳ 明朝" panose="02020609040205080304" pitchFamily="17" charset="-128"/>
                        <a:cs typeface="Calibri" panose="020F0502020204030204" pitchFamily="34" charset="0"/>
                      </a:endParaRPr>
                    </a:p>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(In order of priority relevance to the sub-county)</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Numbers/Prevalence occurrence (quantitative or qualitative rating)</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679508682"/>
                  </a:ext>
                </a:extLst>
              </a:tr>
              <a:tr h="199093">
                <a:tc rowSpan="6">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600" dirty="0">
                          <a:effectLst/>
                          <a:latin typeface="+mn-lt"/>
                          <a:ea typeface="ＭＳ 明朝" panose="02020609040205080304" pitchFamily="17" charset="-128"/>
                          <a:cs typeface="Times New Roman" panose="02020603050405020304" pitchFamily="18" charset="0"/>
                        </a:rPr>
                        <a:t>Linked to the increasing burden of </a:t>
                      </a:r>
                      <a:r>
                        <a:rPr lang="en-US" sz="1600" dirty="0">
                          <a:solidFill>
                            <a:srgbClr val="FF0000"/>
                          </a:solidFill>
                          <a:effectLst/>
                          <a:latin typeface="+mn-lt"/>
                          <a:ea typeface="ＭＳ 明朝" panose="02020609040205080304" pitchFamily="17" charset="-128"/>
                          <a:cs typeface="Times New Roman" panose="02020603050405020304" pitchFamily="18" charset="0"/>
                        </a:rPr>
                        <a:t>non- communicable conditions</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spcAft>
                          <a:spcPts val="0"/>
                        </a:spcAft>
                      </a:pPr>
                      <a:r>
                        <a:rPr lang="en-US" altLang="ja-JP" sz="1600" i="0" dirty="0">
                          <a:effectLst/>
                          <a:latin typeface="+mn-lt"/>
                          <a:ea typeface="ＭＳ 明朝" panose="02020609040205080304" pitchFamily="17" charset="-128"/>
                          <a:cs typeface="Calibri" panose="020F0502020204030204" pitchFamily="34" charset="0"/>
                        </a:rPr>
                        <a:t>Asthma</a:t>
                      </a: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altLang="ja-JP" sz="1600" i="0" dirty="0">
                          <a:solidFill>
                            <a:srgbClr val="FF0000"/>
                          </a:solidFill>
                          <a:effectLst/>
                          <a:latin typeface="+mn-lt"/>
                          <a:ea typeface="ＭＳ 明朝" panose="02020609040205080304" pitchFamily="17" charset="-128"/>
                          <a:cs typeface="Calibri" panose="020F0502020204030204" pitchFamily="34" charset="0"/>
                        </a:rPr>
                        <a:t>44</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spcAft>
                          <a:spcPts val="0"/>
                        </a:spcAft>
                      </a:pPr>
                      <a:r>
                        <a:rPr lang="en-US" altLang="ja-JP" sz="1600" i="0" dirty="0">
                          <a:solidFill>
                            <a:srgbClr val="000000"/>
                          </a:solidFill>
                          <a:effectLst/>
                          <a:latin typeface="+mn-lt"/>
                          <a:ea typeface="ＭＳ 明朝" panose="02020609040205080304" pitchFamily="17" charset="-128"/>
                          <a:cs typeface="Calibri" panose="020F0502020204030204" pitchFamily="34" charset="0"/>
                        </a:rPr>
                        <a:t>Hypertension</a:t>
                      </a: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dirty="0">
                          <a:solidFill>
                            <a:srgbClr val="FF0000"/>
                          </a:solidFill>
                          <a:effectLst/>
                          <a:latin typeface="+mn-lt"/>
                          <a:ea typeface="ＭＳ 明朝" panose="02020609040205080304" pitchFamily="17" charset="-128"/>
                          <a:cs typeface="Calibri" panose="020F0502020204030204" pitchFamily="34" charset="0"/>
                        </a:rPr>
                        <a:t> 93</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30734894"/>
                  </a:ext>
                </a:extLst>
              </a:tr>
              <a:tr h="199093">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spcAft>
                          <a:spcPts val="0"/>
                        </a:spcAft>
                      </a:pPr>
                      <a:r>
                        <a:rPr lang="en-US" altLang="ja-JP" sz="1600" i="0" dirty="0">
                          <a:effectLst/>
                          <a:latin typeface="+mn-lt"/>
                          <a:ea typeface="ＭＳ 明朝" panose="02020609040205080304" pitchFamily="17" charset="-128"/>
                          <a:cs typeface="Calibri" panose="020F0502020204030204" pitchFamily="34" charset="0"/>
                        </a:rPr>
                        <a:t>Dental Disorder</a:t>
                      </a: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altLang="ja-JP" sz="1600" i="0" dirty="0">
                          <a:solidFill>
                            <a:srgbClr val="FF0000"/>
                          </a:solidFill>
                          <a:effectLst/>
                          <a:latin typeface="+mn-lt"/>
                          <a:ea typeface="ＭＳ 明朝" panose="02020609040205080304" pitchFamily="17" charset="-128"/>
                          <a:cs typeface="Calibri" panose="020F0502020204030204" pitchFamily="34" charset="0"/>
                        </a:rPr>
                        <a:t>15   </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spcAft>
                          <a:spcPts val="0"/>
                        </a:spcAft>
                      </a:pPr>
                      <a:r>
                        <a:rPr lang="en-US" altLang="ja-JP" sz="1600" i="0" dirty="0">
                          <a:effectLst/>
                          <a:latin typeface="+mn-lt"/>
                          <a:ea typeface="ＭＳ 明朝" panose="02020609040205080304" pitchFamily="17" charset="-128"/>
                          <a:cs typeface="Calibri" panose="020F0502020204030204" pitchFamily="34" charset="0"/>
                        </a:rPr>
                        <a:t>Asthma</a:t>
                      </a: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dirty="0">
                          <a:solidFill>
                            <a:srgbClr val="FF0000"/>
                          </a:solidFill>
                          <a:effectLst/>
                          <a:latin typeface="+mn-lt"/>
                          <a:ea typeface="ＭＳ 明朝" panose="02020609040205080304" pitchFamily="17" charset="-128"/>
                          <a:cs typeface="Calibri" panose="020F0502020204030204" pitchFamily="34" charset="0"/>
                        </a:rPr>
                        <a:t> 43</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67776318"/>
                  </a:ext>
                </a:extLst>
              </a:tr>
              <a:tr h="276829">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spcAft>
                          <a:spcPts val="0"/>
                        </a:spcAft>
                      </a:pPr>
                      <a:r>
                        <a:rPr lang="en-US" altLang="ja-JP" sz="1600" i="0" dirty="0">
                          <a:effectLst/>
                          <a:latin typeface="+mn-lt"/>
                          <a:ea typeface="ＭＳ 明朝" panose="02020609040205080304" pitchFamily="17" charset="-128"/>
                          <a:cs typeface="Calibri" panose="020F0502020204030204" pitchFamily="34" charset="0"/>
                        </a:rPr>
                        <a:t>Undernutrition</a:t>
                      </a: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altLang="ja-JP" sz="1600" i="0" dirty="0">
                          <a:solidFill>
                            <a:srgbClr val="FF0000"/>
                          </a:solidFill>
                          <a:effectLst/>
                          <a:latin typeface="+mn-lt"/>
                          <a:ea typeface="ＭＳ 明朝" panose="02020609040205080304" pitchFamily="17" charset="-128"/>
                          <a:cs typeface="Calibri" panose="020F0502020204030204" pitchFamily="34" charset="0"/>
                        </a:rPr>
                        <a:t>10</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spcAft>
                          <a:spcPts val="0"/>
                        </a:spcAft>
                      </a:pPr>
                      <a:r>
                        <a:rPr lang="en-US" altLang="ja-JP" sz="1600" i="0" dirty="0">
                          <a:solidFill>
                            <a:srgbClr val="000000"/>
                          </a:solidFill>
                          <a:effectLst/>
                          <a:latin typeface="+mn-lt"/>
                          <a:ea typeface="ＭＳ 明朝" panose="02020609040205080304" pitchFamily="17" charset="-128"/>
                          <a:cs typeface="Calibri" panose="020F0502020204030204" pitchFamily="34" charset="0"/>
                        </a:rPr>
                        <a:t>Dental disorders</a:t>
                      </a: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dirty="0">
                          <a:solidFill>
                            <a:srgbClr val="FF0000"/>
                          </a:solidFill>
                          <a:effectLst/>
                          <a:latin typeface="+mn-lt"/>
                          <a:ea typeface="ＭＳ 明朝" panose="02020609040205080304" pitchFamily="17" charset="-128"/>
                          <a:cs typeface="Calibri" panose="020F0502020204030204" pitchFamily="34" charset="0"/>
                        </a:rPr>
                        <a:t> 40</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824502735"/>
                  </a:ext>
                </a:extLst>
              </a:tr>
              <a:tr h="276829">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marR="0" lvl="0" indent="0" algn="l" defTabSz="685800" rtl="0" eaLnBrk="1" fontAlgn="auto" latinLnBrk="0" hangingPunct="1">
                        <a:lnSpc>
                          <a:spcPct val="100000"/>
                        </a:lnSpc>
                        <a:spcBef>
                          <a:spcPts val="0"/>
                        </a:spcBef>
                        <a:spcAft>
                          <a:spcPts val="0"/>
                        </a:spcAft>
                        <a:buClrTx/>
                        <a:buSzTx/>
                        <a:buFontTx/>
                        <a:buNone/>
                        <a:tabLst/>
                        <a:defRPr/>
                      </a:pPr>
                      <a:endParaRPr lang="ja-JP" alt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i="0" dirty="0">
                          <a:solidFill>
                            <a:srgbClr val="FF0000"/>
                          </a:solidFill>
                          <a:effectLst/>
                          <a:latin typeface="+mn-lt"/>
                          <a:ea typeface="ＭＳ 明朝" panose="02020609040205080304" pitchFamily="17" charset="-128"/>
                          <a:cs typeface="Calibri" panose="020F0502020204030204" pitchFamily="34" charset="0"/>
                        </a:rPr>
                        <a:t> </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spcAft>
                          <a:spcPts val="0"/>
                        </a:spcAft>
                      </a:pPr>
                      <a:r>
                        <a:rPr lang="en-US" altLang="ja-JP" sz="1600" i="0" dirty="0">
                          <a:solidFill>
                            <a:srgbClr val="000000"/>
                          </a:solidFill>
                          <a:effectLst/>
                          <a:latin typeface="+mn-lt"/>
                          <a:ea typeface="ＭＳ 明朝" panose="02020609040205080304" pitchFamily="17" charset="-128"/>
                          <a:cs typeface="Calibri" panose="020F0502020204030204" pitchFamily="34" charset="0"/>
                        </a:rPr>
                        <a:t>Diabetes </a:t>
                      </a: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dirty="0">
                          <a:solidFill>
                            <a:srgbClr val="FF0000"/>
                          </a:solidFill>
                          <a:effectLst/>
                          <a:latin typeface="+mn-lt"/>
                          <a:ea typeface="ＭＳ 明朝" panose="02020609040205080304" pitchFamily="17" charset="-128"/>
                          <a:cs typeface="Calibri" panose="020F0502020204030204" pitchFamily="34" charset="0"/>
                        </a:rPr>
                        <a:t>8</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672626977"/>
                  </a:ext>
                </a:extLst>
              </a:tr>
              <a:tr h="398189">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spcAft>
                          <a:spcPts val="0"/>
                        </a:spcAft>
                      </a:pP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i="0" dirty="0">
                          <a:solidFill>
                            <a:srgbClr val="FF0000"/>
                          </a:solidFill>
                          <a:effectLst/>
                          <a:latin typeface="+mn-lt"/>
                          <a:ea typeface="ＭＳ 明朝" panose="02020609040205080304" pitchFamily="17" charset="-128"/>
                          <a:cs typeface="Calibri" panose="020F0502020204030204" pitchFamily="34" charset="0"/>
                        </a:rPr>
                        <a:t> </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marR="0" lvl="0" indent="0" algn="l" defTabSz="914400" rtl="0" eaLnBrk="1" fontAlgn="auto" latinLnBrk="0" hangingPunct="1">
                        <a:lnSpc>
                          <a:spcPct val="100000"/>
                        </a:lnSpc>
                        <a:spcBef>
                          <a:spcPts val="0"/>
                        </a:spcBef>
                        <a:spcAft>
                          <a:spcPts val="0"/>
                        </a:spcAft>
                        <a:buClrTx/>
                        <a:buSzTx/>
                        <a:buFontTx/>
                        <a:buNone/>
                        <a:tabLst/>
                        <a:defRPr/>
                      </a:pP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r>
                        <a:rPr lang="en-US" sz="1600" dirty="0">
                          <a:solidFill>
                            <a:srgbClr val="FF0000"/>
                          </a:solidFill>
                          <a:effectLst/>
                          <a:latin typeface="+mn-lt"/>
                          <a:ea typeface="ＭＳ 明朝" panose="02020609040205080304" pitchFamily="17" charset="-128"/>
                          <a:cs typeface="Calibri" panose="020F0502020204030204" pitchFamily="34" charset="0"/>
                        </a:rPr>
                        <a:t> </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203905458"/>
                  </a:ext>
                </a:extLst>
              </a:tr>
              <a:tr h="252591">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marR="0" lvl="0" indent="0" algn="l" defTabSz="9144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cs typeface="Calibri" panose="020F0502020204030204" pitchFamily="34" charset="0"/>
                        </a:rPr>
                        <a:t>Others (specify)</a:t>
                      </a: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marR="0" lvl="0" indent="0" algn="l" defTabSz="9144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cs typeface="Calibri" panose="020F0502020204030204" pitchFamily="34" charset="0"/>
                        </a:rPr>
                        <a:t>Others (specify)</a:t>
                      </a:r>
                      <a:endParaRPr lang="ja-JP" alt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7940" algn="r">
                        <a:spcAft>
                          <a:spcPts val="0"/>
                        </a:spcAft>
                      </a:pP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63391514"/>
                  </a:ext>
                </a:extLst>
              </a:tr>
            </a:tbl>
          </a:graphicData>
        </a:graphic>
      </p:graphicFrame>
      <p:graphicFrame>
        <p:nvGraphicFramePr>
          <p:cNvPr id="5" name="表 4">
            <a:extLst>
              <a:ext uri="{FF2B5EF4-FFF2-40B4-BE49-F238E27FC236}">
                <a16:creationId xmlns:a16="http://schemas.microsoft.com/office/drawing/2014/main" id="{25973ADC-468F-4B35-BE6B-055489C93379}"/>
              </a:ext>
            </a:extLst>
          </p:cNvPr>
          <p:cNvGraphicFramePr>
            <a:graphicFrameLocks noGrp="1"/>
          </p:cNvGraphicFramePr>
          <p:nvPr>
            <p:extLst>
              <p:ext uri="{D42A27DB-BD31-4B8C-83A1-F6EECF244321}">
                <p14:modId xmlns:p14="http://schemas.microsoft.com/office/powerpoint/2010/main" val="1493906306"/>
              </p:ext>
            </p:extLst>
          </p:nvPr>
        </p:nvGraphicFramePr>
        <p:xfrm>
          <a:off x="436612" y="4502996"/>
          <a:ext cx="11058701" cy="1983191"/>
        </p:xfrm>
        <a:graphic>
          <a:graphicData uri="http://schemas.openxmlformats.org/drawingml/2006/table">
            <a:tbl>
              <a:tblPr firstRow="1" firstCol="1" bandRow="1"/>
              <a:tblGrid>
                <a:gridCol w="1538209">
                  <a:extLst>
                    <a:ext uri="{9D8B030D-6E8A-4147-A177-3AD203B41FA5}">
                      <a16:colId xmlns:a16="http://schemas.microsoft.com/office/drawing/2014/main" val="894008735"/>
                    </a:ext>
                  </a:extLst>
                </a:gridCol>
                <a:gridCol w="2739683">
                  <a:extLst>
                    <a:ext uri="{9D8B030D-6E8A-4147-A177-3AD203B41FA5}">
                      <a16:colId xmlns:a16="http://schemas.microsoft.com/office/drawing/2014/main" val="762330795"/>
                    </a:ext>
                  </a:extLst>
                </a:gridCol>
                <a:gridCol w="2206499">
                  <a:extLst>
                    <a:ext uri="{9D8B030D-6E8A-4147-A177-3AD203B41FA5}">
                      <a16:colId xmlns:a16="http://schemas.microsoft.com/office/drawing/2014/main" val="1534178079"/>
                    </a:ext>
                  </a:extLst>
                </a:gridCol>
                <a:gridCol w="2287155">
                  <a:extLst>
                    <a:ext uri="{9D8B030D-6E8A-4147-A177-3AD203B41FA5}">
                      <a16:colId xmlns:a16="http://schemas.microsoft.com/office/drawing/2014/main" val="2804752706"/>
                    </a:ext>
                  </a:extLst>
                </a:gridCol>
                <a:gridCol w="2287155">
                  <a:extLst>
                    <a:ext uri="{9D8B030D-6E8A-4147-A177-3AD203B41FA5}">
                      <a16:colId xmlns:a16="http://schemas.microsoft.com/office/drawing/2014/main" val="1902296234"/>
                    </a:ext>
                  </a:extLst>
                </a:gridCol>
              </a:tblGrid>
              <a:tr h="258699">
                <a:tc rowSpan="5">
                  <a:txBody>
                    <a:bodyPr/>
                    <a:lstStyle/>
                    <a:p>
                      <a:pPr marL="0" indent="0">
                        <a:spcAft>
                          <a:spcPts val="0"/>
                        </a:spcAft>
                      </a:pPr>
                      <a:r>
                        <a:rPr lang="en-US" sz="1600" dirty="0">
                          <a:effectLst/>
                          <a:latin typeface="+mn-lt"/>
                          <a:ea typeface="ＭＳ 明朝" panose="02020609040205080304" pitchFamily="17" charset="-128"/>
                          <a:cs typeface="Times New Roman" panose="02020603050405020304" pitchFamily="18" charset="0"/>
                        </a:rPr>
                        <a:t>Linked to </a:t>
                      </a:r>
                      <a:r>
                        <a:rPr lang="en-US" sz="1600" dirty="0">
                          <a:solidFill>
                            <a:srgbClr val="FF0000"/>
                          </a:solidFill>
                          <a:effectLst/>
                          <a:latin typeface="+mn-lt"/>
                          <a:ea typeface="ＭＳ 明朝" panose="02020609040205080304" pitchFamily="17" charset="-128"/>
                          <a:cs typeface="Times New Roman" panose="02020603050405020304" pitchFamily="18" charset="0"/>
                        </a:rPr>
                        <a:t>violence &amp; injuries</a:t>
                      </a:r>
                      <a:endParaRPr 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spcAft>
                          <a:spcPts val="0"/>
                        </a:spcAft>
                      </a:pPr>
                      <a:r>
                        <a:rPr lang="en-US" sz="1600" i="0" dirty="0">
                          <a:effectLst/>
                          <a:latin typeface="+mn-lt"/>
                          <a:ea typeface="ＭＳ 明朝" panose="02020609040205080304" pitchFamily="17" charset="-128"/>
                          <a:cs typeface="Times New Roman" panose="02020603050405020304" pitchFamily="18" charset="0"/>
                        </a:rPr>
                        <a:t>Burns</a:t>
                      </a:r>
                      <a:endParaRPr lang="ja-JP" sz="1600" i="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r>
                        <a:rPr lang="en-US" sz="1600" i="0" dirty="0">
                          <a:solidFill>
                            <a:srgbClr val="FF0000"/>
                          </a:solidFill>
                          <a:effectLst/>
                          <a:latin typeface="+mn-lt"/>
                          <a:ea typeface="ＭＳ 明朝" panose="02020609040205080304" pitchFamily="17" charset="-128"/>
                          <a:cs typeface="Times New Roman" panose="02020603050405020304" pitchFamily="18" charset="0"/>
                        </a:rPr>
                        <a:t> 20</a:t>
                      </a:r>
                      <a:endParaRPr lang="ja-JP" sz="1600" i="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marR="0" lvl="0" indent="0" algn="l" defTabSz="914400" rtl="0" eaLnBrk="1" fontAlgn="auto" latinLnBrk="0" hangingPunct="1">
                        <a:lnSpc>
                          <a:spcPct val="100000"/>
                        </a:lnSpc>
                        <a:spcBef>
                          <a:spcPts val="0"/>
                        </a:spcBef>
                        <a:spcAft>
                          <a:spcPts val="0"/>
                        </a:spcAft>
                        <a:buClrTx/>
                        <a:buSzTx/>
                        <a:buFontTx/>
                        <a:buNone/>
                        <a:tabLst/>
                        <a:defRPr/>
                      </a:pPr>
                      <a:r>
                        <a:rPr lang="en-US" sz="1600" i="0" dirty="0">
                          <a:solidFill>
                            <a:srgbClr val="000000"/>
                          </a:solidFill>
                          <a:effectLst/>
                          <a:latin typeface="+mn-lt"/>
                          <a:ea typeface="ＭＳ 明朝" panose="02020609040205080304" pitchFamily="17" charset="-128"/>
                          <a:cs typeface="Times New Roman" panose="02020603050405020304" pitchFamily="18" charset="0"/>
                        </a:rPr>
                        <a:t> </a:t>
                      </a:r>
                      <a:r>
                        <a:rPr lang="en-US" altLang="ja-JP" sz="1600" i="0" dirty="0">
                          <a:solidFill>
                            <a:srgbClr val="000000"/>
                          </a:solidFill>
                          <a:effectLst/>
                          <a:latin typeface="+mn-lt"/>
                          <a:ea typeface="ＭＳ 明朝" panose="02020609040205080304" pitchFamily="17" charset="-128"/>
                          <a:cs typeface="Times New Roman" panose="02020603050405020304" pitchFamily="18" charset="0"/>
                        </a:rPr>
                        <a:t>Burns</a:t>
                      </a:r>
                      <a:endParaRPr lang="ja-JP" altLang="ja-JP" sz="1600" i="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r>
                        <a:rPr lang="en-US" sz="1600" i="0" dirty="0">
                          <a:solidFill>
                            <a:srgbClr val="FF0000"/>
                          </a:solidFill>
                          <a:effectLst/>
                          <a:latin typeface="+mn-lt"/>
                          <a:ea typeface="ＭＳ 明朝" panose="02020609040205080304" pitchFamily="17" charset="-128"/>
                          <a:cs typeface="Times New Roman" panose="02020603050405020304" pitchFamily="18" charset="0"/>
                        </a:rPr>
                        <a:t> </a:t>
                      </a:r>
                      <a:r>
                        <a:rPr lang="en-US" altLang="ja-JP" sz="1600" i="0" dirty="0">
                          <a:solidFill>
                            <a:srgbClr val="FF0000"/>
                          </a:solidFill>
                          <a:effectLst/>
                          <a:latin typeface="+mn-lt"/>
                          <a:ea typeface="ＭＳ 明朝" panose="02020609040205080304" pitchFamily="17" charset="-128"/>
                          <a:cs typeface="Times New Roman" panose="02020603050405020304" pitchFamily="18" charset="0"/>
                        </a:rPr>
                        <a:t>43</a:t>
                      </a:r>
                      <a:endParaRPr lang="ja-JP" sz="1600" i="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006740593"/>
                  </a:ext>
                </a:extLst>
              </a:tr>
              <a:tr h="258699">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marL="27940" marR="0" lvl="0" indent="0" algn="l" defTabSz="6858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rPr>
                        <a:t>Dog</a:t>
                      </a:r>
                      <a:r>
                        <a:rPr lang="ja-JP" altLang="en-US" sz="1600" i="0" dirty="0">
                          <a:effectLst/>
                          <a:latin typeface="+mn-lt"/>
                          <a:ea typeface="ＭＳ 明朝" panose="02020609040205080304" pitchFamily="17" charset="-128"/>
                        </a:rPr>
                        <a:t> </a:t>
                      </a:r>
                      <a:r>
                        <a:rPr lang="en-US" altLang="ja-JP" sz="1600" i="0" dirty="0">
                          <a:effectLst/>
                          <a:latin typeface="+mn-lt"/>
                          <a:ea typeface="ＭＳ 明朝" panose="02020609040205080304" pitchFamily="17" charset="-128"/>
                        </a:rPr>
                        <a:t>bites</a:t>
                      </a:r>
                      <a:endParaRPr lang="ja-JP" altLang="ja-JP" sz="1600" i="0" dirty="0">
                        <a:effectLst/>
                        <a:latin typeface="+mn-lt"/>
                        <a:ea typeface="ＭＳ 明朝" panose="02020609040205080304" pitchFamily="17" charset="-128"/>
                      </a:endParaRPr>
                    </a:p>
                  </a:txBody>
                  <a:tcPr marL="68580" marR="68580"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r>
                        <a:rPr lang="en-US" altLang="ja-JP" sz="1600" i="0" dirty="0">
                          <a:solidFill>
                            <a:srgbClr val="FF0000"/>
                          </a:solidFill>
                          <a:effectLst/>
                          <a:latin typeface="+mn-lt"/>
                          <a:ea typeface="ＭＳ 明朝" panose="02020609040205080304" pitchFamily="17" charset="-128"/>
                        </a:rPr>
                        <a:t>16</a:t>
                      </a:r>
                      <a:endParaRPr lang="ja-JP" sz="1600" i="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marR="0" lvl="0" indent="0" algn="l" defTabSz="914400" rtl="0" eaLnBrk="1" fontAlgn="auto" latinLnBrk="0" hangingPunct="1">
                        <a:lnSpc>
                          <a:spcPct val="100000"/>
                        </a:lnSpc>
                        <a:spcBef>
                          <a:spcPts val="0"/>
                        </a:spcBef>
                        <a:spcAft>
                          <a:spcPts val="0"/>
                        </a:spcAft>
                        <a:buClrTx/>
                        <a:buSzTx/>
                        <a:buFontTx/>
                        <a:buNone/>
                        <a:tabLst/>
                        <a:defRPr/>
                      </a:pPr>
                      <a:r>
                        <a:rPr lang="en-US" sz="1600" i="0" dirty="0">
                          <a:solidFill>
                            <a:srgbClr val="000000"/>
                          </a:solidFill>
                          <a:effectLst/>
                          <a:latin typeface="+mn-lt"/>
                          <a:ea typeface="ＭＳ 明朝" panose="02020609040205080304" pitchFamily="17" charset="-128"/>
                          <a:cs typeface="Times New Roman" panose="02020603050405020304" pitchFamily="18" charset="0"/>
                        </a:rPr>
                        <a:t> </a:t>
                      </a:r>
                      <a:r>
                        <a:rPr lang="en-US" altLang="ja-JP" sz="1600" i="0" dirty="0">
                          <a:effectLst/>
                          <a:latin typeface="+mn-lt"/>
                          <a:ea typeface="ＭＳ 明朝" panose="02020609040205080304" pitchFamily="17" charset="-128"/>
                          <a:cs typeface="Times New Roman" panose="02020603050405020304" pitchFamily="18" charset="0"/>
                        </a:rPr>
                        <a:t>Road accidents</a:t>
                      </a:r>
                      <a:r>
                        <a:rPr lang="en-US" altLang="ja-JP" sz="1600" i="0" dirty="0">
                          <a:solidFill>
                            <a:srgbClr val="FF0000"/>
                          </a:solidFill>
                          <a:effectLst/>
                          <a:latin typeface="+mn-lt"/>
                          <a:ea typeface="ＭＳ 明朝" panose="02020609040205080304" pitchFamily="17" charset="-128"/>
                          <a:cs typeface="Times New Roman" panose="02020603050405020304" pitchFamily="18" charset="0"/>
                        </a:rPr>
                        <a:t> </a:t>
                      </a:r>
                      <a:endParaRPr lang="ja-JP" altLang="ja-JP" sz="1600" i="0" dirty="0">
                        <a:solidFill>
                          <a:srgbClr val="FF0000"/>
                        </a:solidFill>
                        <a:effectLst/>
                        <a:latin typeface="+mn-lt"/>
                        <a:ea typeface="ＭＳ 明朝" panose="02020609040205080304" pitchFamily="17" charset="-128"/>
                      </a:endParaRPr>
                    </a:p>
                    <a:p>
                      <a:pPr marL="27940" marR="0" lvl="0" indent="0" algn="l" defTabSz="914400" rtl="0" eaLnBrk="1" fontAlgn="auto" latinLnBrk="0" hangingPunct="1">
                        <a:lnSpc>
                          <a:spcPct val="100000"/>
                        </a:lnSpc>
                        <a:spcBef>
                          <a:spcPts val="0"/>
                        </a:spcBef>
                        <a:spcAft>
                          <a:spcPts val="0"/>
                        </a:spcAft>
                        <a:buClrTx/>
                        <a:buSzTx/>
                        <a:buFontTx/>
                        <a:buNone/>
                        <a:tabLst/>
                        <a:defRPr/>
                      </a:pPr>
                      <a:endParaRPr lang="ja-JP" altLang="ja-JP" sz="1600" i="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r>
                        <a:rPr lang="en-US" sz="1600" i="0" dirty="0">
                          <a:solidFill>
                            <a:srgbClr val="FF0000"/>
                          </a:solidFill>
                          <a:effectLst/>
                          <a:latin typeface="+mn-lt"/>
                          <a:ea typeface="ＭＳ 明朝" panose="02020609040205080304" pitchFamily="17" charset="-128"/>
                          <a:cs typeface="Times New Roman" panose="02020603050405020304" pitchFamily="18" charset="0"/>
                        </a:rPr>
                        <a:t> 11</a:t>
                      </a:r>
                      <a:endParaRPr lang="ja-JP" sz="1600" i="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98113227"/>
                  </a:ext>
                </a:extLst>
              </a:tr>
              <a:tr h="359707">
                <a:tc vMerge="1">
                  <a:txBody>
                    <a:bodyPr/>
                    <a:lstStyle/>
                    <a:p>
                      <a:endParaRPr kumimoji="1" lang="ja-JP" altLang="en-US"/>
                    </a:p>
                  </a:txBody>
                  <a:tcPr/>
                </a:tc>
                <a:tc>
                  <a:txBody>
                    <a:bodyPr/>
                    <a:lstStyle/>
                    <a:p>
                      <a:pPr marL="27940">
                        <a:spcAft>
                          <a:spcPts val="0"/>
                        </a:spcAft>
                      </a:pPr>
                      <a:r>
                        <a:rPr lang="en-US" sz="1600" i="0" dirty="0">
                          <a:effectLst/>
                          <a:latin typeface="+mn-lt"/>
                          <a:ea typeface="ＭＳ 明朝" panose="02020609040205080304" pitchFamily="17" charset="-128"/>
                          <a:cs typeface="Times New Roman" panose="02020603050405020304" pitchFamily="18" charset="0"/>
                        </a:rPr>
                        <a:t>Road accidents</a:t>
                      </a:r>
                      <a:endParaRPr lang="ja-JP" sz="1600" i="0" dirty="0">
                        <a:effectLst/>
                        <a:latin typeface="+mn-lt"/>
                        <a:ea typeface="ＭＳ 明朝" panose="02020609040205080304" pitchFamily="17" charset="-128"/>
                      </a:endParaRPr>
                    </a:p>
                  </a:txBody>
                  <a:tcPr marL="68580" marR="68580"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r>
                        <a:rPr lang="en-US" sz="1600" i="0" dirty="0">
                          <a:solidFill>
                            <a:srgbClr val="FF0000"/>
                          </a:solidFill>
                          <a:effectLst/>
                          <a:latin typeface="+mn-lt"/>
                          <a:ea typeface="ＭＳ 明朝" panose="02020609040205080304" pitchFamily="17" charset="-128"/>
                          <a:cs typeface="Times New Roman" panose="02020603050405020304" pitchFamily="18" charset="0"/>
                        </a:rPr>
                        <a:t> 2</a:t>
                      </a:r>
                      <a:endParaRPr lang="ja-JP" sz="1600" i="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marR="0" lvl="0" indent="0" algn="l" defTabSz="685800" rtl="0" eaLnBrk="1" fontAlgn="auto" latinLnBrk="0" hangingPunct="1">
                        <a:lnSpc>
                          <a:spcPct val="100000"/>
                        </a:lnSpc>
                        <a:spcBef>
                          <a:spcPts val="0"/>
                        </a:spcBef>
                        <a:spcAft>
                          <a:spcPts val="0"/>
                        </a:spcAft>
                        <a:buClrTx/>
                        <a:buSzTx/>
                        <a:buFontTx/>
                        <a:buNone/>
                        <a:tabLst/>
                        <a:defRPr/>
                      </a:pPr>
                      <a:r>
                        <a:rPr lang="en-US" sz="1600" i="0" dirty="0">
                          <a:solidFill>
                            <a:srgbClr val="000000"/>
                          </a:solidFill>
                          <a:effectLst/>
                          <a:latin typeface="+mn-lt"/>
                          <a:ea typeface="ＭＳ 明朝" panose="02020609040205080304" pitchFamily="17" charset="-128"/>
                          <a:cs typeface="Times New Roman" panose="02020603050405020304" pitchFamily="18" charset="0"/>
                        </a:rPr>
                        <a:t> </a:t>
                      </a:r>
                      <a:r>
                        <a:rPr lang="en-US" altLang="ja-JP" sz="1600" i="0" dirty="0">
                          <a:effectLst/>
                          <a:latin typeface="+mn-lt"/>
                          <a:ea typeface="ＭＳ 明朝" panose="02020609040205080304" pitchFamily="17" charset="-128"/>
                          <a:cs typeface="Times New Roman" panose="02020603050405020304" pitchFamily="18" charset="0"/>
                        </a:rPr>
                        <a:t>Sexual violence</a:t>
                      </a:r>
                      <a:endParaRPr lang="ja-JP" sz="1600" i="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r>
                        <a:rPr lang="en-US" altLang="ja-JP" sz="1600" i="0" dirty="0">
                          <a:solidFill>
                            <a:srgbClr val="FF0000"/>
                          </a:solidFill>
                          <a:effectLst/>
                          <a:latin typeface="+mn-lt"/>
                          <a:ea typeface="ＭＳ 明朝" panose="02020609040205080304" pitchFamily="17" charset="-128"/>
                          <a:cs typeface="Times New Roman" panose="02020603050405020304" pitchFamily="18" charset="0"/>
                        </a:rPr>
                        <a:t>5</a:t>
                      </a:r>
                      <a:endParaRPr lang="ja-JP" sz="1600" i="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532769655"/>
                  </a:ext>
                </a:extLst>
              </a:tr>
              <a:tr h="359707">
                <a:tc vMerge="1">
                  <a:txBody>
                    <a:bodyPr/>
                    <a:lstStyle/>
                    <a:p>
                      <a:endParaRPr kumimoji="1" lang="ja-JP" altLang="en-US"/>
                    </a:p>
                  </a:txBody>
                  <a:tcPr/>
                </a:tc>
                <a:tc>
                  <a:txBody>
                    <a:bodyPr/>
                    <a:lstStyle/>
                    <a:p>
                      <a:pPr marL="27940">
                        <a:spcAft>
                          <a:spcPts val="0"/>
                        </a:spcAft>
                      </a:pPr>
                      <a:endParaRPr lang="ja-JP" sz="1600" i="0" dirty="0">
                        <a:effectLst/>
                        <a:latin typeface="+mn-lt"/>
                        <a:ea typeface="ＭＳ 明朝" panose="02020609040205080304" pitchFamily="17" charset="-128"/>
                      </a:endParaRPr>
                    </a:p>
                  </a:txBody>
                  <a:tcPr marL="68580" marR="68580"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endParaRPr lang="ja-JP" sz="1600" i="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marR="0" lvl="0" indent="0" algn="l" defTabSz="914400" rtl="0" eaLnBrk="1" fontAlgn="auto" latinLnBrk="0" hangingPunct="1">
                        <a:lnSpc>
                          <a:spcPct val="100000"/>
                        </a:lnSpc>
                        <a:spcBef>
                          <a:spcPts val="0"/>
                        </a:spcBef>
                        <a:spcAft>
                          <a:spcPts val="0"/>
                        </a:spcAft>
                        <a:buClrTx/>
                        <a:buSzTx/>
                        <a:buFontTx/>
                        <a:buNone/>
                        <a:tabLst/>
                        <a:defRPr/>
                      </a:pPr>
                      <a:r>
                        <a:rPr lang="en-US" sz="1600" i="0" dirty="0">
                          <a:solidFill>
                            <a:srgbClr val="000000"/>
                          </a:solidFill>
                          <a:effectLst/>
                          <a:latin typeface="+mn-lt"/>
                          <a:ea typeface="ＭＳ 明朝" panose="02020609040205080304" pitchFamily="17" charset="-128"/>
                          <a:cs typeface="Times New Roman" panose="02020603050405020304" pitchFamily="18" charset="0"/>
                        </a:rPr>
                        <a:t> </a:t>
                      </a:r>
                      <a:r>
                        <a:rPr lang="en-US" altLang="ja-JP" sz="1600" i="0" dirty="0">
                          <a:solidFill>
                            <a:srgbClr val="000000"/>
                          </a:solidFill>
                          <a:effectLst/>
                          <a:latin typeface="+mn-lt"/>
                          <a:ea typeface="ＭＳ 明朝" panose="02020609040205080304" pitchFamily="17" charset="-128"/>
                          <a:cs typeface="Times New Roman" panose="02020603050405020304" pitchFamily="18" charset="0"/>
                        </a:rPr>
                        <a:t>Dog</a:t>
                      </a:r>
                      <a:r>
                        <a:rPr lang="ja-JP" altLang="en-US" sz="1600" i="0" dirty="0">
                          <a:solidFill>
                            <a:srgbClr val="000000"/>
                          </a:solidFill>
                          <a:effectLst/>
                          <a:latin typeface="+mn-lt"/>
                          <a:ea typeface="ＭＳ 明朝" panose="02020609040205080304" pitchFamily="17" charset="-128"/>
                          <a:cs typeface="Times New Roman" panose="02020603050405020304" pitchFamily="18" charset="0"/>
                        </a:rPr>
                        <a:t> </a:t>
                      </a:r>
                      <a:r>
                        <a:rPr lang="en-US" altLang="ja-JP" sz="1600" i="0" dirty="0">
                          <a:solidFill>
                            <a:srgbClr val="000000"/>
                          </a:solidFill>
                          <a:effectLst/>
                          <a:latin typeface="+mn-lt"/>
                          <a:ea typeface="ＭＳ 明朝" panose="02020609040205080304" pitchFamily="17" charset="-128"/>
                          <a:cs typeface="Times New Roman" panose="02020603050405020304" pitchFamily="18" charset="0"/>
                        </a:rPr>
                        <a:t>bites</a:t>
                      </a:r>
                      <a:endParaRPr lang="ja-JP" altLang="ja-JP" sz="1600" i="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r>
                        <a:rPr lang="en-US" sz="1600" i="0" dirty="0">
                          <a:solidFill>
                            <a:srgbClr val="FF0000"/>
                          </a:solidFill>
                          <a:effectLst/>
                          <a:latin typeface="+mn-lt"/>
                          <a:ea typeface="ＭＳ 明朝" panose="02020609040205080304" pitchFamily="17" charset="-128"/>
                          <a:cs typeface="Times New Roman" panose="02020603050405020304" pitchFamily="18" charset="0"/>
                        </a:rPr>
                        <a:t>4</a:t>
                      </a:r>
                      <a:endParaRPr lang="ja-JP" sz="1600" i="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89234255"/>
                  </a:ext>
                </a:extLst>
              </a:tr>
              <a:tr h="517398">
                <a:tc vMerge="1">
                  <a:txBody>
                    <a:bodyPr/>
                    <a:lstStyle/>
                    <a:p>
                      <a:endParaRPr kumimoji="1" lang="ja-JP" altLang="en-US"/>
                    </a:p>
                  </a:txBody>
                  <a:tcPr/>
                </a:tc>
                <a:tc>
                  <a:txBody>
                    <a:bodyPr/>
                    <a:lstStyle/>
                    <a:p>
                      <a:pPr marL="27940">
                        <a:spcAft>
                          <a:spcPts val="0"/>
                        </a:spcAft>
                      </a:pPr>
                      <a:r>
                        <a:rPr lang="en-US" sz="1600" i="0" dirty="0">
                          <a:effectLst/>
                          <a:latin typeface="+mn-lt"/>
                          <a:ea typeface="ＭＳ 明朝" panose="02020609040205080304" pitchFamily="17" charset="-128"/>
                          <a:cs typeface="Times New Roman" panose="02020603050405020304" pitchFamily="18" charset="0"/>
                        </a:rPr>
                        <a:t>Others (specify)</a:t>
                      </a:r>
                      <a:endParaRPr lang="ja-JP" sz="1600" i="0" dirty="0">
                        <a:effectLst/>
                        <a:latin typeface="+mn-lt"/>
                        <a:ea typeface="ＭＳ 明朝" panose="02020609040205080304" pitchFamily="17" charset="-128"/>
                      </a:endParaRPr>
                    </a:p>
                  </a:txBody>
                  <a:tcPr marL="68580" marR="68580"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r>
                        <a:rPr lang="en-US" sz="1600" i="0" dirty="0">
                          <a:solidFill>
                            <a:srgbClr val="FF0000"/>
                          </a:solidFill>
                          <a:effectLst/>
                          <a:latin typeface="+mn-lt"/>
                          <a:ea typeface="ＭＳ 明朝" panose="02020609040205080304" pitchFamily="17" charset="-128"/>
                          <a:cs typeface="Times New Roman" panose="02020603050405020304" pitchFamily="18" charset="0"/>
                        </a:rPr>
                        <a:t> </a:t>
                      </a:r>
                      <a:endParaRPr lang="ja-JP" sz="1600" i="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marR="0" lvl="0" indent="0" algn="l" defTabSz="914400" rtl="0" eaLnBrk="1" fontAlgn="auto" latinLnBrk="0" hangingPunct="1">
                        <a:lnSpc>
                          <a:spcPct val="100000"/>
                        </a:lnSpc>
                        <a:spcBef>
                          <a:spcPts val="0"/>
                        </a:spcBef>
                        <a:spcAft>
                          <a:spcPts val="0"/>
                        </a:spcAft>
                        <a:buClrTx/>
                        <a:buSzTx/>
                        <a:buFontTx/>
                        <a:buNone/>
                        <a:tabLst/>
                        <a:defRPr/>
                      </a:pPr>
                      <a:r>
                        <a:rPr lang="en-US" sz="1600" i="0" dirty="0">
                          <a:solidFill>
                            <a:srgbClr val="000000"/>
                          </a:solidFill>
                          <a:effectLst/>
                          <a:latin typeface="+mn-lt"/>
                          <a:ea typeface="ＭＳ 明朝" panose="02020609040205080304" pitchFamily="17" charset="-128"/>
                          <a:cs typeface="Times New Roman" panose="02020603050405020304" pitchFamily="18" charset="0"/>
                        </a:rPr>
                        <a:t> </a:t>
                      </a:r>
                      <a:r>
                        <a:rPr lang="en-US" altLang="ja-JP" sz="1600" i="0" dirty="0">
                          <a:effectLst/>
                          <a:latin typeface="+mn-lt"/>
                          <a:ea typeface="ＭＳ 明朝" panose="02020609040205080304" pitchFamily="17" charset="-128"/>
                          <a:cs typeface="Times New Roman" panose="02020603050405020304" pitchFamily="18" charset="0"/>
                        </a:rPr>
                        <a:t>Others (specify)</a:t>
                      </a:r>
                      <a:endParaRPr lang="ja-JP" altLang="ja-JP" sz="1600" i="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endParaRPr lang="ja-JP" sz="1600" i="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77059203"/>
                  </a:ext>
                </a:extLst>
              </a:tr>
            </a:tbl>
          </a:graphicData>
        </a:graphic>
      </p:graphicFrame>
      <p:graphicFrame>
        <p:nvGraphicFramePr>
          <p:cNvPr id="6" name="コンテンツ プレースホルダー 56">
            <a:extLst>
              <a:ext uri="{FF2B5EF4-FFF2-40B4-BE49-F238E27FC236}">
                <a16:creationId xmlns:a16="http://schemas.microsoft.com/office/drawing/2014/main" id="{6948DA66-77C9-4218-A770-47756FE6F716}"/>
              </a:ext>
            </a:extLst>
          </p:cNvPr>
          <p:cNvGraphicFramePr>
            <a:graphicFrameLocks/>
          </p:cNvGraphicFramePr>
          <p:nvPr>
            <p:extLst>
              <p:ext uri="{D42A27DB-BD31-4B8C-83A1-F6EECF244321}">
                <p14:modId xmlns:p14="http://schemas.microsoft.com/office/powerpoint/2010/main" val="4196751772"/>
              </p:ext>
            </p:extLst>
          </p:nvPr>
        </p:nvGraphicFramePr>
        <p:xfrm>
          <a:off x="477285" y="323203"/>
          <a:ext cx="8436194" cy="457200"/>
        </p:xfrm>
        <a:graphic>
          <a:graphicData uri="http://schemas.openxmlformats.org/drawingml/2006/table">
            <a:tbl>
              <a:tblPr firstRow="1" bandRow="1">
                <a:tableStyleId>{5C22544A-7EE6-4342-B048-85BDC9FD1C3A}</a:tableStyleId>
              </a:tblPr>
              <a:tblGrid>
                <a:gridCol w="8436194">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2.2  Problem Analysis and Priority Setting (Example)</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spTree>
    <p:extLst>
      <p:ext uri="{BB962C8B-B14F-4D97-AF65-F5344CB8AC3E}">
        <p14:creationId xmlns:p14="http://schemas.microsoft.com/office/powerpoint/2010/main" val="37138986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4">
            <a:extLst>
              <a:ext uri="{FF2B5EF4-FFF2-40B4-BE49-F238E27FC236}">
                <a16:creationId xmlns:a16="http://schemas.microsoft.com/office/drawing/2014/main" id="{BB033E14-6D39-4218-A90B-336788A09AC5}"/>
              </a:ext>
            </a:extLst>
          </p:cNvPr>
          <p:cNvGraphicFramePr>
            <a:graphicFrameLocks noGrp="1"/>
          </p:cNvGraphicFramePr>
          <p:nvPr>
            <p:ph idx="1"/>
            <p:extLst>
              <p:ext uri="{D42A27DB-BD31-4B8C-83A1-F6EECF244321}">
                <p14:modId xmlns:p14="http://schemas.microsoft.com/office/powerpoint/2010/main" val="1472064553"/>
              </p:ext>
            </p:extLst>
          </p:nvPr>
        </p:nvGraphicFramePr>
        <p:xfrm>
          <a:off x="579116" y="2308903"/>
          <a:ext cx="11058701" cy="1623484"/>
        </p:xfrm>
        <a:graphic>
          <a:graphicData uri="http://schemas.openxmlformats.org/drawingml/2006/table">
            <a:tbl>
              <a:tblPr firstRow="1" firstCol="1" bandRow="1"/>
              <a:tblGrid>
                <a:gridCol w="1538209">
                  <a:extLst>
                    <a:ext uri="{9D8B030D-6E8A-4147-A177-3AD203B41FA5}">
                      <a16:colId xmlns:a16="http://schemas.microsoft.com/office/drawing/2014/main" val="2682098113"/>
                    </a:ext>
                  </a:extLst>
                </a:gridCol>
                <a:gridCol w="2727808">
                  <a:extLst>
                    <a:ext uri="{9D8B030D-6E8A-4147-A177-3AD203B41FA5}">
                      <a16:colId xmlns:a16="http://schemas.microsoft.com/office/drawing/2014/main" val="95035967"/>
                    </a:ext>
                  </a:extLst>
                </a:gridCol>
                <a:gridCol w="2218374">
                  <a:extLst>
                    <a:ext uri="{9D8B030D-6E8A-4147-A177-3AD203B41FA5}">
                      <a16:colId xmlns:a16="http://schemas.microsoft.com/office/drawing/2014/main" val="3088987231"/>
                    </a:ext>
                  </a:extLst>
                </a:gridCol>
                <a:gridCol w="2287155">
                  <a:extLst>
                    <a:ext uri="{9D8B030D-6E8A-4147-A177-3AD203B41FA5}">
                      <a16:colId xmlns:a16="http://schemas.microsoft.com/office/drawing/2014/main" val="4001257984"/>
                    </a:ext>
                  </a:extLst>
                </a:gridCol>
                <a:gridCol w="2287155">
                  <a:extLst>
                    <a:ext uri="{9D8B030D-6E8A-4147-A177-3AD203B41FA5}">
                      <a16:colId xmlns:a16="http://schemas.microsoft.com/office/drawing/2014/main" val="1569832900"/>
                    </a:ext>
                  </a:extLst>
                </a:gridCol>
              </a:tblGrid>
              <a:tr h="258699">
                <a:tc rowSpan="4">
                  <a:txBody>
                    <a:bodyPr/>
                    <a:lstStyle/>
                    <a:p>
                      <a:pPr marL="0" indent="0">
                        <a:spcAft>
                          <a:spcPts val="0"/>
                        </a:spcAft>
                      </a:pPr>
                      <a:r>
                        <a:rPr lang="en-US" sz="1600" dirty="0">
                          <a:effectLst/>
                          <a:latin typeface="+mn-lt"/>
                          <a:ea typeface="ＭＳ 明朝" panose="02020609040205080304" pitchFamily="17" charset="-128"/>
                          <a:cs typeface="Times New Roman" panose="02020603050405020304" pitchFamily="18" charset="0"/>
                        </a:rPr>
                        <a:t>Linked to </a:t>
                      </a:r>
                      <a:r>
                        <a:rPr lang="en-US" sz="1600" dirty="0">
                          <a:solidFill>
                            <a:srgbClr val="FF0000"/>
                          </a:solidFill>
                          <a:effectLst/>
                          <a:latin typeface="+mn-lt"/>
                          <a:ea typeface="ＭＳ 明朝" panose="02020609040205080304" pitchFamily="17" charset="-128"/>
                          <a:cs typeface="Times New Roman" panose="02020603050405020304" pitchFamily="18" charset="0"/>
                        </a:rPr>
                        <a:t>essential medical services</a:t>
                      </a:r>
                      <a:endParaRPr 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r>
                        <a:rPr lang="en-US" altLang="ja-JP" sz="1600" dirty="0">
                          <a:latin typeface="+mn-lt"/>
                        </a:rPr>
                        <a:t>Low</a:t>
                      </a:r>
                      <a:r>
                        <a:rPr lang="en-US" altLang="ja-JP" sz="1600" baseline="0" dirty="0">
                          <a:latin typeface="+mn-lt"/>
                        </a:rPr>
                        <a:t> birth weight</a:t>
                      </a:r>
                      <a:endParaRPr lang="ja-JP" altLang="en-US" sz="1600" dirty="0">
                        <a:latin typeface="+mn-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a:spcAft>
                          <a:spcPts val="0"/>
                        </a:spcAft>
                      </a:pPr>
                      <a:r>
                        <a:rPr lang="en-US" sz="1600" dirty="0">
                          <a:solidFill>
                            <a:srgbClr val="FF0000"/>
                          </a:solidFill>
                          <a:effectLst/>
                          <a:latin typeface="+mn-lt"/>
                          <a:ea typeface="ＭＳ 明朝" panose="02020609040205080304" pitchFamily="17" charset="-128"/>
                          <a:cs typeface="Times New Roman" panose="02020603050405020304" pitchFamily="18" charset="0"/>
                        </a:rPr>
                        <a:t>10</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altLang="ja-JP" sz="1600" dirty="0">
                          <a:effectLst/>
                          <a:latin typeface="+mn-lt"/>
                          <a:ea typeface="ＭＳ 明朝" panose="02020609040205080304" pitchFamily="17" charset="-128"/>
                        </a:rPr>
                        <a:t>Referred cases</a:t>
                      </a:r>
                      <a:r>
                        <a:rPr lang="en-US" altLang="ja-JP" sz="1600" baseline="0" dirty="0">
                          <a:effectLst/>
                          <a:latin typeface="+mn-lt"/>
                          <a:ea typeface="ＭＳ 明朝" panose="02020609040205080304" pitchFamily="17" charset="-128"/>
                        </a:rPr>
                        <a:t> due to complicated labor</a:t>
                      </a:r>
                      <a:endParaRPr lang="ja-JP" sz="16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r>
                        <a:rPr lang="en-US" altLang="ja-JP" sz="1600" dirty="0">
                          <a:solidFill>
                            <a:srgbClr val="FF0000"/>
                          </a:solidFill>
                          <a:effectLst/>
                          <a:latin typeface="+mn-lt"/>
                          <a:ea typeface="ＭＳ 明朝" panose="02020609040205080304" pitchFamily="17" charset="-128"/>
                        </a:rPr>
                        <a:t>3</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30734894"/>
                  </a:ext>
                </a:extLst>
              </a:tr>
              <a:tr h="258699">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r>
                        <a:rPr lang="en-US" altLang="ja-JP" sz="1600" dirty="0">
                          <a:latin typeface="+mn-lt"/>
                        </a:rPr>
                        <a:t>Still birth</a:t>
                      </a:r>
                      <a:endParaRPr lang="ja-JP" altLang="en-US" sz="1600" dirty="0">
                        <a:latin typeface="+mn-lt"/>
                      </a:endParaRPr>
                    </a:p>
                  </a:txBody>
                  <a:tcPr marL="68580" marR="68580"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a:spcAft>
                          <a:spcPts val="0"/>
                        </a:spcAft>
                      </a:pPr>
                      <a:r>
                        <a:rPr lang="en-US" sz="1600" dirty="0">
                          <a:solidFill>
                            <a:srgbClr val="FF0000"/>
                          </a:solidFill>
                          <a:effectLst/>
                          <a:latin typeface="+mn-lt"/>
                          <a:ea typeface="ＭＳ 明朝" panose="02020609040205080304" pitchFamily="17" charset="-128"/>
                          <a:cs typeface="Times New Roman" panose="02020603050405020304" pitchFamily="18" charset="0"/>
                        </a:rPr>
                        <a:t> 1</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altLang="ja-JP" sz="1600" dirty="0">
                          <a:effectLst/>
                          <a:latin typeface="+mn-lt"/>
                          <a:ea typeface="ＭＳ 明朝" panose="02020609040205080304" pitchFamily="17" charset="-128"/>
                        </a:rPr>
                        <a:t>PPH </a:t>
                      </a:r>
                      <a:endParaRPr lang="ja-JP" sz="16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r>
                        <a:rPr lang="en-US" sz="1600" dirty="0">
                          <a:solidFill>
                            <a:srgbClr val="FF0000"/>
                          </a:solidFill>
                          <a:effectLst/>
                          <a:latin typeface="+mn-lt"/>
                          <a:ea typeface="ＭＳ 明朝" panose="02020609040205080304" pitchFamily="17" charset="-128"/>
                          <a:cs typeface="Times New Roman" panose="02020603050405020304" pitchFamily="18" charset="0"/>
                        </a:rPr>
                        <a:t> 1</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67776318"/>
                  </a:ext>
                </a:extLst>
              </a:tr>
              <a:tr h="359707">
                <a:tc vMerge="1">
                  <a:txBody>
                    <a:bodyPr/>
                    <a:lstStyle/>
                    <a:p>
                      <a:endParaRPr kumimoji="1" lang="ja-JP" altLang="en-US"/>
                    </a:p>
                  </a:txBody>
                  <a:tcPr/>
                </a:tc>
                <a:tc>
                  <a:txBody>
                    <a:bodyPr/>
                    <a:lstStyle/>
                    <a:p>
                      <a:endParaRPr lang="ja-JP" altLang="en-US" sz="1600" dirty="0"/>
                    </a:p>
                  </a:txBody>
                  <a:tcPr marL="68580" marR="68580"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ja-JP" altLang="en-US" sz="160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altLang="ja-JP" sz="1600" dirty="0">
                          <a:effectLst/>
                          <a:latin typeface="+mn-lt"/>
                          <a:ea typeface="ＭＳ 明朝" panose="02020609040205080304" pitchFamily="17" charset="-128"/>
                        </a:rPr>
                        <a:t>APH</a:t>
                      </a:r>
                      <a:endParaRPr lang="ja-JP" sz="16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lgn="r">
                        <a:spcAft>
                          <a:spcPts val="0"/>
                        </a:spcAft>
                      </a:pPr>
                      <a:r>
                        <a:rPr lang="en-US" sz="1600" dirty="0">
                          <a:solidFill>
                            <a:srgbClr val="FF0000"/>
                          </a:solidFill>
                          <a:effectLst/>
                          <a:latin typeface="+mn-lt"/>
                          <a:ea typeface="ＭＳ 明朝" panose="02020609040205080304" pitchFamily="17" charset="-128"/>
                          <a:cs typeface="Times New Roman" panose="02020603050405020304" pitchFamily="18" charset="0"/>
                        </a:rPr>
                        <a:t> 1</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24502735"/>
                  </a:ext>
                </a:extLst>
              </a:tr>
              <a:tr h="517398">
                <a:tc vMerge="1">
                  <a:txBody>
                    <a:bodyPr/>
                    <a:lstStyle/>
                    <a:p>
                      <a:endParaRPr kumimoji="1" lang="ja-JP" altLang="en-US"/>
                    </a:p>
                  </a:txBody>
                  <a:tcPr/>
                </a:tc>
                <a:tc>
                  <a:txBody>
                    <a:bodyPr/>
                    <a:lstStyle/>
                    <a:p>
                      <a:endParaRPr lang="ja-JP" altLang="en-US" sz="1600" dirty="0">
                        <a:latin typeface="+mn-lt"/>
                      </a:endParaRPr>
                    </a:p>
                  </a:txBody>
                  <a:tcPr marL="68580" marR="68580"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sz="1600" dirty="0">
                          <a:solidFill>
                            <a:srgbClr val="000000"/>
                          </a:solidFill>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sz="1600" i="1" dirty="0">
                          <a:effectLst/>
                          <a:latin typeface="+mn-lt"/>
                          <a:ea typeface="ＭＳ 明朝" panose="02020609040205080304" pitchFamily="17" charset="-128"/>
                          <a:cs typeface="Times New Roman" panose="02020603050405020304" pitchFamily="18" charset="0"/>
                        </a:rPr>
                        <a:t>Others (specify)</a:t>
                      </a:r>
                      <a:endParaRPr lang="ja-JP" sz="16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7940">
                        <a:spcAft>
                          <a:spcPts val="0"/>
                        </a:spcAft>
                      </a:pPr>
                      <a:endParaRPr lang="ja-JP" sz="16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03905458"/>
                  </a:ext>
                </a:extLst>
              </a:tr>
            </a:tbl>
          </a:graphicData>
        </a:graphic>
      </p:graphicFrame>
      <p:graphicFrame>
        <p:nvGraphicFramePr>
          <p:cNvPr id="5" name="コンテンツ プレースホルダー 4">
            <a:extLst>
              <a:ext uri="{FF2B5EF4-FFF2-40B4-BE49-F238E27FC236}">
                <a16:creationId xmlns:a16="http://schemas.microsoft.com/office/drawing/2014/main" id="{49C15082-CF55-4249-954B-7B08C797BB4A}"/>
              </a:ext>
            </a:extLst>
          </p:cNvPr>
          <p:cNvGraphicFramePr>
            <a:graphicFrameLocks/>
          </p:cNvGraphicFramePr>
          <p:nvPr>
            <p:extLst>
              <p:ext uri="{D42A27DB-BD31-4B8C-83A1-F6EECF244321}">
                <p14:modId xmlns:p14="http://schemas.microsoft.com/office/powerpoint/2010/main" val="3702436280"/>
              </p:ext>
            </p:extLst>
          </p:nvPr>
        </p:nvGraphicFramePr>
        <p:xfrm>
          <a:off x="579116" y="805623"/>
          <a:ext cx="11058701" cy="1503280"/>
        </p:xfrm>
        <a:graphic>
          <a:graphicData uri="http://schemas.openxmlformats.org/drawingml/2006/table">
            <a:tbl>
              <a:tblPr firstRow="1" firstCol="1" bandRow="1"/>
              <a:tblGrid>
                <a:gridCol w="1538209">
                  <a:extLst>
                    <a:ext uri="{9D8B030D-6E8A-4147-A177-3AD203B41FA5}">
                      <a16:colId xmlns:a16="http://schemas.microsoft.com/office/drawing/2014/main" val="2682098113"/>
                    </a:ext>
                  </a:extLst>
                </a:gridCol>
                <a:gridCol w="2727808">
                  <a:extLst>
                    <a:ext uri="{9D8B030D-6E8A-4147-A177-3AD203B41FA5}">
                      <a16:colId xmlns:a16="http://schemas.microsoft.com/office/drawing/2014/main" val="95035967"/>
                    </a:ext>
                  </a:extLst>
                </a:gridCol>
                <a:gridCol w="2218374">
                  <a:extLst>
                    <a:ext uri="{9D8B030D-6E8A-4147-A177-3AD203B41FA5}">
                      <a16:colId xmlns:a16="http://schemas.microsoft.com/office/drawing/2014/main" val="3088987231"/>
                    </a:ext>
                  </a:extLst>
                </a:gridCol>
                <a:gridCol w="2287155">
                  <a:extLst>
                    <a:ext uri="{9D8B030D-6E8A-4147-A177-3AD203B41FA5}">
                      <a16:colId xmlns:a16="http://schemas.microsoft.com/office/drawing/2014/main" val="4001257984"/>
                    </a:ext>
                  </a:extLst>
                </a:gridCol>
                <a:gridCol w="2287155">
                  <a:extLst>
                    <a:ext uri="{9D8B030D-6E8A-4147-A177-3AD203B41FA5}">
                      <a16:colId xmlns:a16="http://schemas.microsoft.com/office/drawing/2014/main" val="1569832900"/>
                    </a:ext>
                  </a:extLst>
                </a:gridCol>
              </a:tblGrid>
              <a:tr h="215687">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lgn="ctr">
                        <a:spcAft>
                          <a:spcPts val="0"/>
                        </a:spcAft>
                      </a:pPr>
                      <a:r>
                        <a:rPr lang="en-US" sz="1600" b="1" dirty="0">
                          <a:effectLst/>
                          <a:latin typeface="+mn-lt"/>
                          <a:ea typeface="ＭＳ 明朝" panose="02020609040205080304" pitchFamily="17" charset="-128"/>
                          <a:cs typeface="Calibri" panose="020F0502020204030204" pitchFamily="34" charset="0"/>
                        </a:rPr>
                        <a:t> </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4">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lgn="ctr">
                        <a:spcAft>
                          <a:spcPts val="0"/>
                        </a:spcAft>
                      </a:pPr>
                      <a:r>
                        <a:rPr lang="en-US" sz="1600" b="1" dirty="0">
                          <a:effectLst/>
                          <a:latin typeface="+mn-lt"/>
                          <a:ea typeface="ＭＳ 明朝" panose="02020609040205080304" pitchFamily="17" charset="-128"/>
                          <a:cs typeface="Calibri" panose="020F0502020204030204" pitchFamily="34" charset="0"/>
                        </a:rPr>
                        <a:t> Top ten most common health conditions/Issue/Challenges</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70053744"/>
                  </a:ext>
                </a:extLst>
              </a:tr>
              <a:tr h="284080">
                <a:tc vMerge="1">
                  <a:txBody>
                    <a:bodyPr/>
                    <a:lstStyle/>
                    <a:p>
                      <a:endParaRPr kumimoji="1" lang="ja-JP" altLang="en-US"/>
                    </a:p>
                  </a:txBody>
                  <a:tcPr/>
                </a:tc>
                <a:tc grid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Calibri" panose="020F0502020204030204" pitchFamily="34" charset="0"/>
                        </a:rPr>
                        <a:t>Under five years </a:t>
                      </a:r>
                      <a:r>
                        <a:rPr lang="en-US" sz="1600" b="1" dirty="0">
                          <a:solidFill>
                            <a:srgbClr val="FF0000"/>
                          </a:solidFill>
                          <a:effectLst/>
                          <a:latin typeface="+mn-lt"/>
                          <a:ea typeface="ＭＳ 明朝" panose="02020609040205080304" pitchFamily="17" charset="-128"/>
                          <a:cs typeface="Calibri" panose="020F0502020204030204" pitchFamily="34" charset="0"/>
                        </a:rPr>
                        <a:t>( aged 0-59months)</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grid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Calibri" panose="020F0502020204030204" pitchFamily="34" charset="0"/>
                        </a:rPr>
                        <a:t>Over five years </a:t>
                      </a:r>
                      <a:r>
                        <a:rPr lang="en-US" sz="1600" b="1" dirty="0">
                          <a:solidFill>
                            <a:srgbClr val="FF0000"/>
                          </a:solidFill>
                          <a:effectLst/>
                          <a:latin typeface="+mn-lt"/>
                          <a:ea typeface="ＭＳ 明朝" panose="02020609040205080304" pitchFamily="17" charset="-128"/>
                          <a:cs typeface="Calibri" panose="020F0502020204030204" pitchFamily="34" charset="0"/>
                        </a:rPr>
                        <a:t>(aged 60 months over)</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extLst>
                  <a:ext uri="{0D108BD9-81ED-4DB2-BD59-A6C34878D82A}">
                    <a16:rowId xmlns:a16="http://schemas.microsoft.com/office/drawing/2014/main" val="1996278824"/>
                  </a:ext>
                </a:extLst>
              </a:tr>
              <a:tr h="796375">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Calibri" panose="020F0502020204030204" pitchFamily="34" charset="0"/>
                        </a:rPr>
                        <a:t>Category</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Condition/Issue</a:t>
                      </a:r>
                      <a:endParaRPr lang="ja-JP" sz="1600" dirty="0">
                        <a:effectLst/>
                        <a:latin typeface="+mn-lt"/>
                        <a:ea typeface="ＭＳ 明朝" panose="02020609040205080304" pitchFamily="17" charset="-128"/>
                        <a:cs typeface="Calibri" panose="020F0502020204030204" pitchFamily="34" charset="0"/>
                      </a:endParaRPr>
                    </a:p>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(In order of priority relevance to the sub-county)</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altLang="ja-JP" sz="1600" b="1" dirty="0">
                          <a:effectLst/>
                          <a:latin typeface="+mn-lt"/>
                          <a:ea typeface="ＭＳ 明朝" panose="02020609040205080304" pitchFamily="17" charset="-128"/>
                          <a:cs typeface="Calibri" panose="020F0502020204030204" pitchFamily="34" charset="0"/>
                        </a:rPr>
                        <a:t>Numbers/Prevalence </a:t>
                      </a:r>
                      <a:r>
                        <a:rPr lang="en-US" sz="1600" b="1" dirty="0">
                          <a:effectLst/>
                          <a:latin typeface="+mn-lt"/>
                          <a:ea typeface="ＭＳ 明朝" panose="02020609040205080304" pitchFamily="17" charset="-128"/>
                          <a:cs typeface="Calibri" panose="020F0502020204030204" pitchFamily="34" charset="0"/>
                        </a:rPr>
                        <a:t>Occurrence (quantitative or qualitative rating)</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85725" indent="0" algn="l">
                        <a:spcAft>
                          <a:spcPts val="0"/>
                        </a:spcAft>
                      </a:pPr>
                      <a:r>
                        <a:rPr lang="en-US" sz="1600" b="1" dirty="0">
                          <a:effectLst/>
                          <a:latin typeface="+mn-lt"/>
                          <a:ea typeface="ＭＳ 明朝" panose="02020609040205080304" pitchFamily="17" charset="-128"/>
                          <a:cs typeface="Calibri" panose="020F0502020204030204" pitchFamily="34" charset="0"/>
                        </a:rPr>
                        <a:t>Condition/Issue</a:t>
                      </a:r>
                      <a:endParaRPr lang="ja-JP" sz="1600" dirty="0">
                        <a:effectLst/>
                        <a:latin typeface="+mn-lt"/>
                        <a:ea typeface="ＭＳ 明朝" panose="02020609040205080304" pitchFamily="17" charset="-128"/>
                        <a:cs typeface="Calibri" panose="020F0502020204030204" pitchFamily="34" charset="0"/>
                      </a:endParaRPr>
                    </a:p>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(In order of priority relevance to the sub-county)</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Numbers/Prevalence occurrence (quantitative or qualitative rating)</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679508682"/>
                  </a:ext>
                </a:extLst>
              </a:tr>
            </a:tbl>
          </a:graphicData>
        </a:graphic>
      </p:graphicFrame>
    </p:spTree>
    <p:extLst>
      <p:ext uri="{BB962C8B-B14F-4D97-AF65-F5344CB8AC3E}">
        <p14:creationId xmlns:p14="http://schemas.microsoft.com/office/powerpoint/2010/main" val="18390483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コンテンツ プレースホルダー 4">
            <a:extLst>
              <a:ext uri="{FF2B5EF4-FFF2-40B4-BE49-F238E27FC236}">
                <a16:creationId xmlns:a16="http://schemas.microsoft.com/office/drawing/2014/main" id="{03DB0E95-22F2-4CEE-97CF-7203C50F631E}"/>
              </a:ext>
            </a:extLst>
          </p:cNvPr>
          <p:cNvGraphicFramePr>
            <a:graphicFrameLocks/>
          </p:cNvGraphicFramePr>
          <p:nvPr>
            <p:extLst>
              <p:ext uri="{D42A27DB-BD31-4B8C-83A1-F6EECF244321}">
                <p14:modId xmlns:p14="http://schemas.microsoft.com/office/powerpoint/2010/main" val="969182433"/>
              </p:ext>
            </p:extLst>
          </p:nvPr>
        </p:nvGraphicFramePr>
        <p:xfrm>
          <a:off x="626356" y="56948"/>
          <a:ext cx="10848249" cy="2800888"/>
        </p:xfrm>
        <a:graphic>
          <a:graphicData uri="http://schemas.openxmlformats.org/drawingml/2006/table">
            <a:tbl>
              <a:tblPr firstRow="1" firstCol="1" bandRow="1"/>
              <a:tblGrid>
                <a:gridCol w="1508936">
                  <a:extLst>
                    <a:ext uri="{9D8B030D-6E8A-4147-A177-3AD203B41FA5}">
                      <a16:colId xmlns:a16="http://schemas.microsoft.com/office/drawing/2014/main" val="2682098113"/>
                    </a:ext>
                  </a:extLst>
                </a:gridCol>
                <a:gridCol w="2284959">
                  <a:extLst>
                    <a:ext uri="{9D8B030D-6E8A-4147-A177-3AD203B41FA5}">
                      <a16:colId xmlns:a16="http://schemas.microsoft.com/office/drawing/2014/main" val="95035967"/>
                    </a:ext>
                  </a:extLst>
                </a:gridCol>
                <a:gridCol w="2567096">
                  <a:extLst>
                    <a:ext uri="{9D8B030D-6E8A-4147-A177-3AD203B41FA5}">
                      <a16:colId xmlns:a16="http://schemas.microsoft.com/office/drawing/2014/main" val="3088987231"/>
                    </a:ext>
                  </a:extLst>
                </a:gridCol>
                <a:gridCol w="2243629">
                  <a:extLst>
                    <a:ext uri="{9D8B030D-6E8A-4147-A177-3AD203B41FA5}">
                      <a16:colId xmlns:a16="http://schemas.microsoft.com/office/drawing/2014/main" val="4001257984"/>
                    </a:ext>
                  </a:extLst>
                </a:gridCol>
                <a:gridCol w="2243629">
                  <a:extLst>
                    <a:ext uri="{9D8B030D-6E8A-4147-A177-3AD203B41FA5}">
                      <a16:colId xmlns:a16="http://schemas.microsoft.com/office/drawing/2014/main" val="1569832900"/>
                    </a:ext>
                  </a:extLst>
                </a:gridCol>
              </a:tblGrid>
              <a:tr h="258262">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lgn="ctr">
                        <a:spcAft>
                          <a:spcPts val="0"/>
                        </a:spcAft>
                      </a:pPr>
                      <a:r>
                        <a:rPr lang="en-US" sz="1800" b="1" dirty="0">
                          <a:effectLst/>
                          <a:latin typeface="+mn-lt"/>
                          <a:ea typeface="ＭＳ 明朝" panose="02020609040205080304" pitchFamily="17" charset="-128"/>
                          <a:cs typeface="Calibri" panose="020F0502020204030204" pitchFamily="34" charset="0"/>
                        </a:rPr>
                        <a:t> </a:t>
                      </a:r>
                      <a:endParaRPr lang="ja-JP" sz="18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4">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lgn="ctr">
                        <a:spcAft>
                          <a:spcPts val="0"/>
                        </a:spcAft>
                      </a:pPr>
                      <a:r>
                        <a:rPr lang="en-US" sz="1800" b="1" dirty="0">
                          <a:effectLst/>
                          <a:latin typeface="+mn-lt"/>
                          <a:ea typeface="ＭＳ 明朝" panose="02020609040205080304" pitchFamily="17" charset="-128"/>
                          <a:cs typeface="Calibri" panose="020F0502020204030204" pitchFamily="34" charset="0"/>
                        </a:rPr>
                        <a:t> Top ten most common health conditions/Issue/Challenges</a:t>
                      </a:r>
                      <a:endParaRPr lang="ja-JP" sz="18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70053744"/>
                  </a:ext>
                </a:extLst>
              </a:tr>
              <a:tr h="258262">
                <a:tc vMerge="1">
                  <a:txBody>
                    <a:bodyPr/>
                    <a:lstStyle/>
                    <a:p>
                      <a:endParaRPr kumimoji="1" lang="ja-JP" altLang="en-US"/>
                    </a:p>
                  </a:txBody>
                  <a:tcPr/>
                </a:tc>
                <a:tc grid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800" b="1" dirty="0">
                          <a:effectLst/>
                          <a:latin typeface="+mn-lt"/>
                          <a:ea typeface="ＭＳ 明朝" panose="02020609040205080304" pitchFamily="17" charset="-128"/>
                          <a:cs typeface="Calibri" panose="020F0502020204030204" pitchFamily="34" charset="0"/>
                        </a:rPr>
                        <a:t>Under five years </a:t>
                      </a:r>
                      <a:r>
                        <a:rPr lang="en-US" sz="1800" b="1" dirty="0">
                          <a:solidFill>
                            <a:srgbClr val="FF0000"/>
                          </a:solidFill>
                          <a:effectLst/>
                          <a:latin typeface="+mn-lt"/>
                          <a:ea typeface="ＭＳ 明朝" panose="02020609040205080304" pitchFamily="17" charset="-128"/>
                          <a:cs typeface="Calibri" panose="020F0502020204030204" pitchFamily="34" charset="0"/>
                        </a:rPr>
                        <a:t>( aged 0-59months)</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grid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800" b="1" dirty="0">
                          <a:effectLst/>
                          <a:latin typeface="+mn-lt"/>
                          <a:ea typeface="ＭＳ 明朝" panose="02020609040205080304" pitchFamily="17" charset="-128"/>
                          <a:cs typeface="Calibri" panose="020F0502020204030204" pitchFamily="34" charset="0"/>
                        </a:rPr>
                        <a:t>Over five years </a:t>
                      </a:r>
                      <a:r>
                        <a:rPr lang="en-US" sz="1800" b="1" dirty="0">
                          <a:solidFill>
                            <a:srgbClr val="FF0000"/>
                          </a:solidFill>
                          <a:effectLst/>
                          <a:latin typeface="+mn-lt"/>
                          <a:ea typeface="ＭＳ 明朝" panose="02020609040205080304" pitchFamily="17" charset="-128"/>
                          <a:cs typeface="Calibri" panose="020F0502020204030204" pitchFamily="34" charset="0"/>
                        </a:rPr>
                        <a:t>(aged 60 months over)</a:t>
                      </a:r>
                      <a:endParaRPr lang="ja-JP" sz="1800" dirty="0">
                        <a:solidFill>
                          <a:srgbClr val="FF0000"/>
                        </a:solidFill>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extLst>
                  <a:ext uri="{0D108BD9-81ED-4DB2-BD59-A6C34878D82A}">
                    <a16:rowId xmlns:a16="http://schemas.microsoft.com/office/drawing/2014/main" val="1996278824"/>
                  </a:ext>
                </a:extLst>
              </a:tr>
              <a:tr h="103304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800" b="1" dirty="0">
                          <a:effectLst/>
                          <a:latin typeface="+mn-lt"/>
                          <a:ea typeface="ＭＳ 明朝" panose="02020609040205080304" pitchFamily="17" charset="-128"/>
                          <a:cs typeface="Calibri" panose="020F0502020204030204" pitchFamily="34" charset="0"/>
                        </a:rPr>
                        <a:t>Category</a:t>
                      </a:r>
                      <a:endParaRPr lang="ja-JP" sz="18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Condition/Issue</a:t>
                      </a:r>
                      <a:endParaRPr lang="ja-JP" sz="1600" dirty="0">
                        <a:effectLst/>
                        <a:latin typeface="+mn-lt"/>
                        <a:ea typeface="ＭＳ 明朝" panose="02020609040205080304" pitchFamily="17" charset="-128"/>
                        <a:cs typeface="Calibri" panose="020F0502020204030204" pitchFamily="34" charset="0"/>
                      </a:endParaRPr>
                    </a:p>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(In order of priority relevance to the sub-county)</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altLang="ja-JP" sz="1600" b="1" dirty="0">
                          <a:effectLst/>
                          <a:latin typeface="+mn-lt"/>
                          <a:ea typeface="ＭＳ 明朝" panose="02020609040205080304" pitchFamily="17" charset="-128"/>
                          <a:cs typeface="Calibri" panose="020F0502020204030204" pitchFamily="34" charset="0"/>
                        </a:rPr>
                        <a:t>Numbers/Prevalence </a:t>
                      </a:r>
                      <a:r>
                        <a:rPr lang="en-US" sz="1600" b="1" dirty="0">
                          <a:effectLst/>
                          <a:latin typeface="+mn-lt"/>
                          <a:ea typeface="ＭＳ 明朝" panose="02020609040205080304" pitchFamily="17" charset="-128"/>
                          <a:cs typeface="Calibri" panose="020F0502020204030204" pitchFamily="34" charset="0"/>
                        </a:rPr>
                        <a:t>Occurrence(quantitative or qualitative rating)</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85725" indent="0" algn="l">
                        <a:spcAft>
                          <a:spcPts val="0"/>
                        </a:spcAft>
                      </a:pPr>
                      <a:r>
                        <a:rPr lang="en-US" sz="1600" b="1" dirty="0">
                          <a:effectLst/>
                          <a:latin typeface="+mn-lt"/>
                          <a:ea typeface="ＭＳ 明朝" panose="02020609040205080304" pitchFamily="17" charset="-128"/>
                          <a:cs typeface="Calibri" panose="020F0502020204030204" pitchFamily="34" charset="0"/>
                        </a:rPr>
                        <a:t>Condition/Issue</a:t>
                      </a:r>
                      <a:endParaRPr lang="ja-JP" sz="1600" dirty="0">
                        <a:effectLst/>
                        <a:latin typeface="+mn-lt"/>
                        <a:ea typeface="ＭＳ 明朝" panose="02020609040205080304" pitchFamily="17" charset="-128"/>
                        <a:cs typeface="Calibri" panose="020F0502020204030204" pitchFamily="34" charset="0"/>
                      </a:endParaRPr>
                    </a:p>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(In order of priority relevance to the sub-county)</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l">
                        <a:spcAft>
                          <a:spcPts val="0"/>
                        </a:spcAft>
                      </a:pPr>
                      <a:r>
                        <a:rPr lang="en-US" sz="1600" b="1" dirty="0">
                          <a:effectLst/>
                          <a:latin typeface="+mn-lt"/>
                          <a:ea typeface="ＭＳ 明朝" panose="02020609040205080304" pitchFamily="17" charset="-128"/>
                          <a:cs typeface="Calibri" panose="020F0502020204030204" pitchFamily="34" charset="0"/>
                        </a:rPr>
                        <a:t>Numbers/Prevalence occurrence (quantitative or qualitative rating)</a:t>
                      </a:r>
                      <a:endParaRPr lang="ja-JP" sz="1600" dirty="0">
                        <a:effectLst/>
                        <a:latin typeface="+mn-lt"/>
                        <a:ea typeface="ＭＳ 明朝" panose="02020609040205080304" pitchFamily="17" charset="-128"/>
                        <a:cs typeface="Calibri" panose="020F0502020204030204" pitchFamily="34" charset="0"/>
                      </a:endParaRPr>
                    </a:p>
                  </a:txBody>
                  <a:tcPr marL="22095" marR="220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679508682"/>
                  </a:ext>
                </a:extLst>
              </a:tr>
              <a:tr h="459132">
                <a:tc rowSpan="3">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dirty="0">
                          <a:effectLst/>
                          <a:latin typeface="+mn-lt"/>
                          <a:ea typeface="ＭＳ 明朝" panose="02020609040205080304" pitchFamily="17" charset="-128"/>
                          <a:cs typeface="Times New Roman" panose="02020603050405020304" pitchFamily="18" charset="0"/>
                        </a:rPr>
                        <a:t>Linked to </a:t>
                      </a:r>
                      <a:r>
                        <a:rPr lang="en-US" sz="1600" dirty="0">
                          <a:solidFill>
                            <a:srgbClr val="FF0000"/>
                          </a:solidFill>
                          <a:effectLst/>
                          <a:latin typeface="+mn-lt"/>
                          <a:ea typeface="ＭＳ 明朝" panose="02020609040205080304" pitchFamily="17" charset="-128"/>
                          <a:cs typeface="Times New Roman" panose="02020603050405020304" pitchFamily="18" charset="0"/>
                        </a:rPr>
                        <a:t>common health risk factors</a:t>
                      </a:r>
                      <a:endParaRPr 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altLang="ja-JP" sz="1600" dirty="0">
                          <a:effectLst/>
                          <a:latin typeface="+mn-lt"/>
                          <a:ea typeface="ＭＳ 明朝" panose="02020609040205080304" pitchFamily="17" charset="-128"/>
                          <a:cs typeface="Calibri" panose="020F0502020204030204" pitchFamily="34" charset="0"/>
                        </a:rPr>
                        <a:t>Stunting,</a:t>
                      </a:r>
                      <a:r>
                        <a:rPr lang="ja-JP" altLang="en-US" sz="1600" dirty="0">
                          <a:effectLst/>
                          <a:latin typeface="+mn-lt"/>
                          <a:ea typeface="ＭＳ 明朝" panose="02020609040205080304" pitchFamily="17" charset="-128"/>
                          <a:cs typeface="Calibri" panose="020F0502020204030204" pitchFamily="34" charset="0"/>
                        </a:rPr>
                        <a:t> </a:t>
                      </a:r>
                      <a:r>
                        <a:rPr lang="en-US" altLang="ja-JP" sz="1600" dirty="0">
                          <a:effectLst/>
                          <a:latin typeface="+mn-lt"/>
                          <a:ea typeface="ＭＳ 明朝" panose="02020609040205080304" pitchFamily="17" charset="-128"/>
                          <a:cs typeface="Calibri" panose="020F0502020204030204" pitchFamily="34" charset="0"/>
                        </a:rPr>
                        <a:t>wasting,</a:t>
                      </a:r>
                      <a:r>
                        <a:rPr lang="ja-JP" altLang="en-US" sz="1600" dirty="0">
                          <a:effectLst/>
                          <a:latin typeface="+mn-lt"/>
                          <a:ea typeface="ＭＳ 明朝" panose="02020609040205080304" pitchFamily="17" charset="-128"/>
                          <a:cs typeface="Calibri" panose="020F0502020204030204" pitchFamily="34" charset="0"/>
                        </a:rPr>
                        <a:t> </a:t>
                      </a:r>
                      <a:r>
                        <a:rPr lang="en-US" altLang="ja-JP" sz="1600" dirty="0">
                          <a:effectLst/>
                          <a:latin typeface="+mn-lt"/>
                          <a:ea typeface="ＭＳ 明朝" panose="02020609040205080304" pitchFamily="17" charset="-128"/>
                          <a:cs typeface="Calibri" panose="020F0502020204030204" pitchFamily="34" charset="0"/>
                        </a:rPr>
                        <a:t>underweight</a:t>
                      </a:r>
                      <a:endParaRPr lang="ja-JP" sz="160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High  /   45</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i="0" dirty="0">
                          <a:solidFill>
                            <a:srgbClr val="000000"/>
                          </a:solidFill>
                          <a:effectLst/>
                          <a:latin typeface="+mn-lt"/>
                          <a:ea typeface="ＭＳ 明朝" panose="02020609040205080304" pitchFamily="17" charset="-128"/>
                          <a:cs typeface="Times New Roman" panose="02020603050405020304" pitchFamily="18" charset="0"/>
                        </a:rPr>
                        <a:t>Obesity</a:t>
                      </a:r>
                      <a:endParaRPr lang="ja-JP" sz="1600" i="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High</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30734894"/>
                  </a:ext>
                </a:extLst>
              </a:tr>
              <a:tr h="229566">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altLang="ja-JP" sz="1600" dirty="0">
                          <a:effectLst/>
                          <a:latin typeface="+mn-lt"/>
                          <a:ea typeface="ＭＳ 明朝" panose="02020609040205080304" pitchFamily="17" charset="-128"/>
                          <a:cs typeface="Calibri" panose="020F0502020204030204" pitchFamily="34" charset="0"/>
                        </a:rPr>
                        <a:t>Unsafe water </a:t>
                      </a:r>
                      <a:endParaRPr lang="ja-JP" sz="1600" dirty="0">
                        <a:effectLst/>
                        <a:latin typeface="+mn-lt"/>
                        <a:ea typeface="ＭＳ 明朝" panose="02020609040205080304" pitchFamily="17" charset="-128"/>
                      </a:endParaRPr>
                    </a:p>
                  </a:txBody>
                  <a:tcPr marL="68580" marR="68580" marT="0" marB="0">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solidFill>
                            <a:srgbClr val="FF0000"/>
                          </a:solidFill>
                          <a:effectLst/>
                          <a:latin typeface="+mn-lt"/>
                          <a:ea typeface="ＭＳ 明朝" panose="02020609040205080304" pitchFamily="17" charset="-128"/>
                          <a:cs typeface="Times New Roman" panose="02020603050405020304" pitchFamily="18" charset="0"/>
                        </a:rPr>
                        <a:t> </a:t>
                      </a:r>
                      <a:r>
                        <a:rPr lang="ja-JP" altLang="en-US" sz="1600" dirty="0">
                          <a:solidFill>
                            <a:srgbClr val="FF0000"/>
                          </a:solidFill>
                          <a:effectLst/>
                          <a:latin typeface="+mn-lt"/>
                          <a:ea typeface="ＭＳ 明朝" panose="02020609040205080304" pitchFamily="17" charset="-128"/>
                          <a:cs typeface="Times New Roman" panose="02020603050405020304" pitchFamily="18" charset="0"/>
                        </a:rPr>
                        <a:t>　　  </a:t>
                      </a: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High</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solidFill>
                            <a:srgbClr val="000000"/>
                          </a:solidFill>
                          <a:effectLst/>
                          <a:latin typeface="+mn-lt"/>
                          <a:ea typeface="ＭＳ 明朝" panose="02020609040205080304" pitchFamily="17" charset="-128"/>
                          <a:cs typeface="Times New Roman" panose="02020603050405020304" pitchFamily="18" charset="0"/>
                        </a:rPr>
                        <a:t>Smoking </a:t>
                      </a:r>
                      <a:endParaRPr lang="ja-JP" sz="16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dirty="0">
                          <a:solidFill>
                            <a:srgbClr val="FF0000"/>
                          </a:solidFill>
                          <a:effectLst/>
                          <a:latin typeface="+mn-lt"/>
                          <a:ea typeface="ＭＳ 明朝" panose="02020609040205080304" pitchFamily="17" charset="-128"/>
                          <a:cs typeface="Times New Roman" panose="02020603050405020304" pitchFamily="18" charset="0"/>
                        </a:rPr>
                        <a:t>Low</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67776318"/>
                  </a:ext>
                </a:extLst>
              </a:tr>
              <a:tr h="459132">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endParaRPr lang="ja-JP" sz="1600" dirty="0">
                        <a:effectLst/>
                        <a:latin typeface="+mn-lt"/>
                        <a:ea typeface="ＭＳ 明朝" panose="02020609040205080304" pitchFamily="17" charset="-128"/>
                      </a:endParaRPr>
                    </a:p>
                  </a:txBody>
                  <a:tcPr marL="68580" marR="68580" marT="0" marB="0">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solidFill>
                            <a:srgbClr val="FF0000"/>
                          </a:solidFill>
                          <a:effectLst/>
                          <a:latin typeface="+mn-lt"/>
                          <a:ea typeface="ＭＳ 明朝" panose="02020609040205080304" pitchFamily="17" charset="-128"/>
                          <a:cs typeface="Times New Roman" panose="02020603050405020304" pitchFamily="18" charset="0"/>
                        </a:rPr>
                        <a:t> </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solidFill>
                            <a:srgbClr val="000000"/>
                          </a:solidFill>
                          <a:effectLst/>
                          <a:latin typeface="+mn-lt"/>
                          <a:ea typeface="ＭＳ 明朝" panose="02020609040205080304" pitchFamily="17" charset="-128"/>
                          <a:cs typeface="Times New Roman" panose="02020603050405020304" pitchFamily="18" charset="0"/>
                        </a:rPr>
                        <a:t>Low contraceptive</a:t>
                      </a:r>
                      <a:r>
                        <a:rPr lang="en-US" sz="1600" baseline="0" dirty="0">
                          <a:solidFill>
                            <a:srgbClr val="000000"/>
                          </a:solidFill>
                          <a:effectLst/>
                          <a:latin typeface="+mn-lt"/>
                          <a:ea typeface="ＭＳ 明朝" panose="02020609040205080304" pitchFamily="17" charset="-128"/>
                          <a:cs typeface="Times New Roman" panose="02020603050405020304" pitchFamily="18" charset="0"/>
                        </a:rPr>
                        <a:t> utilization</a:t>
                      </a:r>
                      <a:endParaRPr lang="ja-JP" sz="16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spcAft>
                          <a:spcPts val="0"/>
                        </a:spcAft>
                      </a:pPr>
                      <a:r>
                        <a:rPr lang="en-US" sz="1600" dirty="0">
                          <a:solidFill>
                            <a:srgbClr val="FF0000"/>
                          </a:solidFill>
                          <a:effectLst/>
                          <a:latin typeface="+mn-lt"/>
                          <a:ea typeface="ＭＳ 明朝" panose="02020609040205080304" pitchFamily="17" charset="-128"/>
                          <a:cs typeface="Times New Roman" panose="02020603050405020304" pitchFamily="18" charset="0"/>
                        </a:rPr>
                        <a:t> Moderate         </a:t>
                      </a:r>
                      <a:endParaRPr lang="ja-JP" sz="1600" dirty="0">
                        <a:solidFill>
                          <a:srgbClr val="FF0000"/>
                        </a:solidFill>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824502735"/>
                  </a:ext>
                </a:extLst>
              </a:tr>
            </a:tbl>
          </a:graphicData>
        </a:graphic>
      </p:graphicFrame>
      <p:sp>
        <p:nvSpPr>
          <p:cNvPr id="10" name="コンテンツ プレースホルダー 2">
            <a:extLst>
              <a:ext uri="{FF2B5EF4-FFF2-40B4-BE49-F238E27FC236}">
                <a16:creationId xmlns:a16="http://schemas.microsoft.com/office/drawing/2014/main" id="{8087E06B-2067-4CCE-9802-9CDF1168FA8B}"/>
              </a:ext>
            </a:extLst>
          </p:cNvPr>
          <p:cNvSpPr txBox="1">
            <a:spLocks/>
          </p:cNvSpPr>
          <p:nvPr/>
        </p:nvSpPr>
        <p:spPr>
          <a:xfrm>
            <a:off x="626356" y="4716966"/>
            <a:ext cx="10848248" cy="1895707"/>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0" indent="0" algn="just">
              <a:buClr>
                <a:srgbClr val="4E3B30"/>
              </a:buClr>
              <a:buNone/>
            </a:pPr>
            <a:r>
              <a:rPr lang="en-US" altLang="ja-JP" sz="1800" dirty="0">
                <a:solidFill>
                  <a:schemeClr val="tx1"/>
                </a:solidFill>
                <a:ea typeface="メイリオ" panose="020B0604030504040204" pitchFamily="50" charset="-128"/>
              </a:rPr>
              <a:t>“common health risk factors” and “collaboration with health related sectors” are mainly for sub-county and county level to analyze. At the level 2-3 health facility level, you may skip these areas, since you do not have data on “unsafe water”, “smoking”, “Low contraceptive utilization”, “unemployment” of your catchment area. </a:t>
            </a:r>
          </a:p>
          <a:p>
            <a:pPr marL="0" indent="0" algn="just">
              <a:buClr>
                <a:srgbClr val="4E3B30"/>
              </a:buClr>
              <a:buNone/>
            </a:pPr>
            <a:r>
              <a:rPr lang="en-US" altLang="ja-JP" sz="1800" dirty="0">
                <a:solidFill>
                  <a:schemeClr val="tx1"/>
                </a:solidFill>
                <a:ea typeface="メイリオ" panose="020B0604030504040204" pitchFamily="50" charset="-128"/>
              </a:rPr>
              <a:t>Otherwise, write “High”, “Moderate” and “Low” of prevalence as qualitative rating, based on your experience. If you get the number, write both qualitative and quantitative data. </a:t>
            </a:r>
            <a:endParaRPr lang="ja-JP" altLang="en-US" sz="1800" dirty="0">
              <a:solidFill>
                <a:schemeClr val="tx1"/>
              </a:solidFill>
              <a:ea typeface="メイリオ" panose="020B0604030504040204" pitchFamily="50" charset="-128"/>
            </a:endParaRPr>
          </a:p>
        </p:txBody>
      </p:sp>
      <p:graphicFrame>
        <p:nvGraphicFramePr>
          <p:cNvPr id="11" name="コンテンツ プレースホルダー 4">
            <a:extLst>
              <a:ext uri="{FF2B5EF4-FFF2-40B4-BE49-F238E27FC236}">
                <a16:creationId xmlns:a16="http://schemas.microsoft.com/office/drawing/2014/main" id="{F0EA1561-4E02-4AD3-B3CD-DEE20F817D09}"/>
              </a:ext>
            </a:extLst>
          </p:cNvPr>
          <p:cNvGraphicFramePr>
            <a:graphicFrameLocks/>
          </p:cNvGraphicFramePr>
          <p:nvPr>
            <p:extLst>
              <p:ext uri="{D42A27DB-BD31-4B8C-83A1-F6EECF244321}">
                <p14:modId xmlns:p14="http://schemas.microsoft.com/office/powerpoint/2010/main" val="684811910"/>
              </p:ext>
            </p:extLst>
          </p:nvPr>
        </p:nvGraphicFramePr>
        <p:xfrm>
          <a:off x="626356" y="3006927"/>
          <a:ext cx="10848248" cy="1545110"/>
        </p:xfrm>
        <a:graphic>
          <a:graphicData uri="http://schemas.openxmlformats.org/drawingml/2006/table">
            <a:tbl>
              <a:tblPr firstRow="1" firstCol="1" bandRow="1"/>
              <a:tblGrid>
                <a:gridCol w="1508935">
                  <a:extLst>
                    <a:ext uri="{9D8B030D-6E8A-4147-A177-3AD203B41FA5}">
                      <a16:colId xmlns:a16="http://schemas.microsoft.com/office/drawing/2014/main" val="2682098113"/>
                    </a:ext>
                  </a:extLst>
                </a:gridCol>
                <a:gridCol w="2296074">
                  <a:extLst>
                    <a:ext uri="{9D8B030D-6E8A-4147-A177-3AD203B41FA5}">
                      <a16:colId xmlns:a16="http://schemas.microsoft.com/office/drawing/2014/main" val="95035967"/>
                    </a:ext>
                  </a:extLst>
                </a:gridCol>
                <a:gridCol w="2555981">
                  <a:extLst>
                    <a:ext uri="{9D8B030D-6E8A-4147-A177-3AD203B41FA5}">
                      <a16:colId xmlns:a16="http://schemas.microsoft.com/office/drawing/2014/main" val="3088987231"/>
                    </a:ext>
                  </a:extLst>
                </a:gridCol>
                <a:gridCol w="2243629">
                  <a:extLst>
                    <a:ext uri="{9D8B030D-6E8A-4147-A177-3AD203B41FA5}">
                      <a16:colId xmlns:a16="http://schemas.microsoft.com/office/drawing/2014/main" val="4001257984"/>
                    </a:ext>
                  </a:extLst>
                </a:gridCol>
                <a:gridCol w="2243629">
                  <a:extLst>
                    <a:ext uri="{9D8B030D-6E8A-4147-A177-3AD203B41FA5}">
                      <a16:colId xmlns:a16="http://schemas.microsoft.com/office/drawing/2014/main" val="1569832900"/>
                    </a:ext>
                  </a:extLst>
                </a:gridCol>
              </a:tblGrid>
              <a:tr h="441859">
                <a:tc rowSpan="4">
                  <a:txBody>
                    <a:bodyPr/>
                    <a:lstStyle/>
                    <a:p>
                      <a:pPr marL="0" indent="0">
                        <a:spcAft>
                          <a:spcPts val="0"/>
                        </a:spcAft>
                      </a:pPr>
                      <a:r>
                        <a:rPr lang="en-US" sz="1600" dirty="0">
                          <a:effectLst/>
                          <a:latin typeface="+mn-lt"/>
                          <a:ea typeface="ＭＳ 明朝" panose="02020609040205080304" pitchFamily="17" charset="-128"/>
                          <a:cs typeface="Calibri" panose="020F0502020204030204" pitchFamily="34" charset="0"/>
                        </a:rPr>
                        <a:t>Linked to </a:t>
                      </a:r>
                      <a:r>
                        <a:rPr lang="en-US" sz="1600" dirty="0">
                          <a:solidFill>
                            <a:srgbClr val="FF0000"/>
                          </a:solidFill>
                          <a:effectLst/>
                          <a:latin typeface="+mn-lt"/>
                          <a:ea typeface="ＭＳ 明朝" panose="02020609040205080304" pitchFamily="17" charset="-128"/>
                          <a:cs typeface="Calibri" panose="020F0502020204030204" pitchFamily="34" charset="0"/>
                        </a:rPr>
                        <a:t>collaboration with health-related sectors</a:t>
                      </a:r>
                      <a:endParaRPr lang="ja-JP" sz="160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altLang="ja-JP" sz="1600" i="0" dirty="0">
                          <a:effectLst/>
                          <a:latin typeface="+mn-lt"/>
                          <a:ea typeface="ＭＳ 明朝" panose="02020609040205080304" pitchFamily="17" charset="-128"/>
                          <a:cs typeface="Calibri" panose="020F0502020204030204" pitchFamily="34" charset="0"/>
                        </a:rPr>
                        <a:t>Lack of toilet or un usage of toilet</a:t>
                      </a: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sz="1600" i="0" dirty="0">
                          <a:solidFill>
                            <a:srgbClr val="FF0000"/>
                          </a:solidFill>
                          <a:effectLst/>
                          <a:latin typeface="+mn-lt"/>
                          <a:ea typeface="ＭＳ 明朝" panose="02020609040205080304" pitchFamily="17" charset="-128"/>
                          <a:cs typeface="Calibri" panose="020F0502020204030204" pitchFamily="34" charset="0"/>
                        </a:rPr>
                        <a:t>          Moderate</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prstClr val="black"/>
                          </a:solidFill>
                          <a:effectLst/>
                          <a:uLnTx/>
                          <a:uFillTx/>
                          <a:latin typeface="+mn-lt"/>
                          <a:ea typeface="ＭＳ 明朝" panose="02020609040205080304" pitchFamily="17" charset="-128"/>
                          <a:cs typeface="Calibri" panose="020F0502020204030204" pitchFamily="34" charset="0"/>
                        </a:rPr>
                        <a:t>Unemployment</a:t>
                      </a:r>
                      <a:endParaRPr kumimoji="1" lang="ja-JP" altLang="ja-JP" sz="1600" b="0" i="0" u="none" strike="noStrike" kern="1200" cap="none" spc="0" normalizeH="0" baseline="0" noProof="0" dirty="0">
                        <a:ln>
                          <a:noFill/>
                        </a:ln>
                        <a:solidFill>
                          <a:prstClr val="black"/>
                        </a:solidFill>
                        <a:effectLst/>
                        <a:uLnTx/>
                        <a:uFillTx/>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defTabSz="803275">
                        <a:spcAft>
                          <a:spcPts val="0"/>
                        </a:spcAft>
                      </a:pPr>
                      <a:r>
                        <a:rPr lang="en-US" altLang="ja-JP" sz="1600" i="0" dirty="0">
                          <a:solidFill>
                            <a:srgbClr val="FF0000"/>
                          </a:solidFill>
                          <a:effectLst/>
                          <a:latin typeface="+mn-lt"/>
                          <a:ea typeface="ＭＳ 明朝" panose="02020609040205080304" pitchFamily="17" charset="-128"/>
                          <a:cs typeface="Calibri" panose="020F0502020204030204" pitchFamily="34" charset="0"/>
                        </a:rPr>
                        <a:t>High</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30734894"/>
                  </a:ext>
                </a:extLst>
              </a:tr>
              <a:tr h="441859">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endParaRPr lang="ja-JP" altLang="en-US" sz="1600" dirty="0">
                        <a:latin typeface="+mn-lt"/>
                      </a:endParaRPr>
                    </a:p>
                  </a:txBody>
                  <a:tcPr marL="68580" marR="68580"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ja-JP" altLang="en-US" sz="1600" dirty="0">
                        <a:latin typeface="+mn-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cs typeface="Calibri" panose="020F0502020204030204" pitchFamily="34" charset="0"/>
                        </a:rPr>
                        <a:t>Large population growth</a:t>
                      </a:r>
                      <a:endParaRPr lang="ja-JP" alt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altLang="ja-JP" sz="1600" i="0" dirty="0">
                          <a:solidFill>
                            <a:srgbClr val="FF0000"/>
                          </a:solidFill>
                          <a:effectLst/>
                          <a:latin typeface="+mn-lt"/>
                          <a:ea typeface="ＭＳ 明朝" panose="02020609040205080304" pitchFamily="17" charset="-128"/>
                          <a:cs typeface="Calibri" panose="020F0502020204030204" pitchFamily="34" charset="0"/>
                        </a:rPr>
                        <a:t>High</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67776318"/>
                  </a:ext>
                </a:extLst>
              </a:tr>
              <a:tr h="220930">
                <a:tc vMerge="1">
                  <a:txBody>
                    <a:bodyPr/>
                    <a:lstStyle/>
                    <a:p>
                      <a:endParaRPr kumimoji="1" lang="ja-JP" altLang="en-US"/>
                    </a:p>
                  </a:txBody>
                  <a:tcPr/>
                </a:tc>
                <a:tc>
                  <a:txBody>
                    <a:bodyPr/>
                    <a:lstStyle/>
                    <a:p>
                      <a:pPr>
                        <a:spcAft>
                          <a:spcPts val="0"/>
                        </a:spcAft>
                      </a:pPr>
                      <a:endParaRPr lang="ja-JP" sz="1600" i="0" dirty="0">
                        <a:effectLst/>
                        <a:latin typeface="+mn-lt"/>
                        <a:ea typeface="ＭＳ 明朝" panose="02020609040205080304" pitchFamily="17" charset="-128"/>
                        <a:cs typeface="Calibri" panose="020F0502020204030204" pitchFamily="34" charset="0"/>
                      </a:endParaRPr>
                    </a:p>
                  </a:txBody>
                  <a:tcPr marL="68580" marR="68580"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cs typeface="Calibri" panose="020F0502020204030204" pitchFamily="34" charset="0"/>
                        </a:rPr>
                        <a:t>Low female education</a:t>
                      </a:r>
                      <a:endParaRPr lang="ja-JP" altLang="ja-JP" sz="1600" i="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altLang="ja-JP" sz="1600" i="0" dirty="0">
                          <a:solidFill>
                            <a:srgbClr val="FF0000"/>
                          </a:solidFill>
                          <a:effectLst/>
                          <a:latin typeface="+mn-lt"/>
                          <a:ea typeface="ＭＳ 明朝" panose="02020609040205080304" pitchFamily="17" charset="-128"/>
                          <a:cs typeface="Calibri" panose="020F0502020204030204" pitchFamily="34" charset="0"/>
                        </a:rPr>
                        <a:t>High</a:t>
                      </a:r>
                      <a:endParaRPr lang="ja-JP" sz="1600" i="0" dirty="0">
                        <a:solidFill>
                          <a:srgbClr val="FF0000"/>
                        </a:solidFill>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24502735"/>
                  </a:ext>
                </a:extLst>
              </a:tr>
              <a:tr h="325910">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i="0" dirty="0">
                          <a:effectLst/>
                          <a:latin typeface="+mn-lt"/>
                          <a:ea typeface="ＭＳ 明朝" panose="02020609040205080304" pitchFamily="17" charset="-128"/>
                          <a:cs typeface="Calibri" panose="020F0502020204030204" pitchFamily="34" charset="0"/>
                        </a:rPr>
                        <a:t>Others (specify)</a:t>
                      </a:r>
                      <a:endParaRPr lang="ja-JP" altLang="ja-JP" sz="1600" i="0" dirty="0">
                        <a:effectLst/>
                        <a:latin typeface="+mn-lt"/>
                        <a:ea typeface="ＭＳ 明朝" panose="02020609040205080304" pitchFamily="17" charset="-128"/>
                        <a:cs typeface="Calibri" panose="020F0502020204030204" pitchFamily="34" charset="0"/>
                      </a:endParaRPr>
                    </a:p>
                  </a:txBody>
                  <a:tcPr marL="68580" marR="68580" marT="0" marB="0">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sz="1600" dirty="0">
                          <a:solidFill>
                            <a:srgbClr val="000000"/>
                          </a:solidFill>
                          <a:effectLst/>
                          <a:latin typeface="+mn-lt"/>
                          <a:ea typeface="ＭＳ 明朝" panose="02020609040205080304" pitchFamily="17" charset="-128"/>
                          <a:cs typeface="Calibri" panose="020F0502020204030204" pitchFamily="34" charset="0"/>
                        </a:rPr>
                        <a:t> </a:t>
                      </a:r>
                      <a:endParaRPr lang="ja-JP" sz="1600" dirty="0">
                        <a:effectLst/>
                        <a:latin typeface="+mn-lt"/>
                        <a:ea typeface="ＭＳ 明朝" panose="02020609040205080304" pitchFamily="17" charset="-128"/>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endParaRPr lang="ja-JP" sz="16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endParaRPr lang="ja-JP" sz="1600" dirty="0">
                        <a:effectLst/>
                        <a:latin typeface="+mn-lt"/>
                        <a:ea typeface="ＭＳ 明朝" panose="02020609040205080304" pitchFamily="17"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72626977"/>
                  </a:ext>
                </a:extLst>
              </a:tr>
            </a:tbl>
          </a:graphicData>
        </a:graphic>
      </p:graphicFrame>
      <p:grpSp>
        <p:nvGrpSpPr>
          <p:cNvPr id="14" name="グループ化 13"/>
          <p:cNvGrpSpPr/>
          <p:nvPr/>
        </p:nvGrpSpPr>
        <p:grpSpPr>
          <a:xfrm>
            <a:off x="4393580" y="1593056"/>
            <a:ext cx="2631688" cy="3123910"/>
            <a:chOff x="3002597" y="1975940"/>
            <a:chExt cx="1280160" cy="2423219"/>
          </a:xfrm>
        </p:grpSpPr>
        <p:sp>
          <p:nvSpPr>
            <p:cNvPr id="12" name="四角形: 角を丸くする 30">
              <a:extLst>
                <a:ext uri="{FF2B5EF4-FFF2-40B4-BE49-F238E27FC236}">
                  <a16:creationId xmlns:a16="http://schemas.microsoft.com/office/drawing/2014/main" id="{D80134CA-9E3B-4985-9F9A-A81F75D4F274}"/>
                </a:ext>
              </a:extLst>
            </p:cNvPr>
            <p:cNvSpPr/>
            <p:nvPr/>
          </p:nvSpPr>
          <p:spPr>
            <a:xfrm>
              <a:off x="3002597" y="1975940"/>
              <a:ext cx="1280160" cy="2277320"/>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a:solidFill>
                  <a:prstClr val="white"/>
                </a:solidFill>
                <a:latin typeface="Gill Sans MT" panose="020B0502020104020203"/>
                <a:ea typeface="メイリオ" panose="020B0604030504040204" pitchFamily="50" charset="-128"/>
              </a:endParaRPr>
            </a:p>
          </p:txBody>
        </p:sp>
        <p:cxnSp>
          <p:nvCxnSpPr>
            <p:cNvPr id="13" name="直線コネクタ 12">
              <a:extLst>
                <a:ext uri="{FF2B5EF4-FFF2-40B4-BE49-F238E27FC236}">
                  <a16:creationId xmlns:a16="http://schemas.microsoft.com/office/drawing/2014/main" id="{713776D9-B8D6-4387-9C77-87F99158F958}"/>
                </a:ext>
              </a:extLst>
            </p:cNvPr>
            <p:cNvCxnSpPr>
              <a:cxnSpLocks/>
            </p:cNvCxnSpPr>
            <p:nvPr/>
          </p:nvCxnSpPr>
          <p:spPr>
            <a:xfrm>
              <a:off x="3486499" y="4253260"/>
              <a:ext cx="4611" cy="145899"/>
            </a:xfrm>
            <a:prstGeom prst="line">
              <a:avLst/>
            </a:prstGeom>
            <a:noFill/>
            <a:ln w="38100" cap="flat" cmpd="sng" algn="in">
              <a:solidFill>
                <a:srgbClr val="F0A22E">
                  <a:lumMod val="75000"/>
                </a:srgbClr>
              </a:solidFill>
              <a:prstDash val="solid"/>
            </a:ln>
            <a:effectLst/>
          </p:spPr>
        </p:cxnSp>
      </p:grpSp>
    </p:spTree>
    <p:extLst>
      <p:ext uri="{BB962C8B-B14F-4D97-AF65-F5344CB8AC3E}">
        <p14:creationId xmlns:p14="http://schemas.microsoft.com/office/powerpoint/2010/main" val="16039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609600" y="1666588"/>
            <a:ext cx="10744200" cy="4510375"/>
          </a:xfrm>
        </p:spPr>
        <p:txBody>
          <a:bodyPr>
            <a:normAutofit/>
          </a:bodyPr>
          <a:lstStyle/>
          <a:p>
            <a:pPr marL="0" indent="0" algn="just">
              <a:buNone/>
            </a:pPr>
            <a:r>
              <a:rPr lang="en-US" altLang="ja-JP" dirty="0"/>
              <a:t>Annual Work Plan (AWP) is a document to operationalize the aspirations set in the County Health Sector Strategic Plan (CHSSP) and Universal Health Coverage (UHC).  </a:t>
            </a:r>
          </a:p>
          <a:p>
            <a:pPr marL="0" indent="0" algn="just">
              <a:buNone/>
            </a:pPr>
            <a:r>
              <a:rPr lang="en-US" altLang="ja-JP" dirty="0"/>
              <a:t>It sets out health sector priorities, targets, </a:t>
            </a:r>
            <a:r>
              <a:rPr lang="en-US" altLang="ja-JP" dirty="0" err="1"/>
              <a:t>programmes</a:t>
            </a:r>
            <a:r>
              <a:rPr lang="en-US" altLang="ja-JP" dirty="0"/>
              <a:t> and activities and annual resource allocation for the coming year and annual resource allocation. </a:t>
            </a:r>
          </a:p>
          <a:p>
            <a:pPr marL="0" indent="0" algn="just">
              <a:buNone/>
            </a:pPr>
            <a:r>
              <a:rPr lang="en-US" altLang="ja-JP" dirty="0"/>
              <a:t>As an </a:t>
            </a:r>
            <a:r>
              <a:rPr lang="en-US" altLang="ja-JP" b="1" dirty="0"/>
              <a:t>operational document</a:t>
            </a:r>
            <a:r>
              <a:rPr lang="en-US" altLang="ja-JP" dirty="0"/>
              <a:t>, AWP guides County Health Management Team (CHMT), Sub-county Health Management Team (SCHMT), and Health Facilities (HFs) on what they are planning to achieve within a year.</a:t>
            </a:r>
            <a:endParaRPr kumimoji="1" lang="ja-JP" altLang="en-US" dirty="0"/>
          </a:p>
        </p:txBody>
      </p:sp>
      <p:graphicFrame>
        <p:nvGraphicFramePr>
          <p:cNvPr id="7" name="コンテンツ プレースホルダー 56">
            <a:extLst>
              <a:ext uri="{FF2B5EF4-FFF2-40B4-BE49-F238E27FC236}">
                <a16:creationId xmlns:a16="http://schemas.microsoft.com/office/drawing/2014/main" id="{F8A6B647-B9AE-4E48-8AF2-0D8E885B6871}"/>
              </a:ext>
            </a:extLst>
          </p:cNvPr>
          <p:cNvGraphicFramePr>
            <a:graphicFrameLocks/>
          </p:cNvGraphicFramePr>
          <p:nvPr>
            <p:extLst>
              <p:ext uri="{D42A27DB-BD31-4B8C-83A1-F6EECF244321}">
                <p14:modId xmlns:p14="http://schemas.microsoft.com/office/powerpoint/2010/main" val="3927224115"/>
              </p:ext>
            </p:extLst>
          </p:nvPr>
        </p:nvGraphicFramePr>
        <p:xfrm>
          <a:off x="348803" y="907997"/>
          <a:ext cx="8430599" cy="518160"/>
        </p:xfrm>
        <a:graphic>
          <a:graphicData uri="http://schemas.openxmlformats.org/drawingml/2006/table">
            <a:tbl>
              <a:tblPr firstRow="1" bandRow="1">
                <a:tableStyleId>{5C22544A-7EE6-4342-B048-85BDC9FD1C3A}</a:tableStyleId>
              </a:tblPr>
              <a:tblGrid>
                <a:gridCol w="8430599">
                  <a:extLst>
                    <a:ext uri="{9D8B030D-6E8A-4147-A177-3AD203B41FA5}">
                      <a16:colId xmlns:a16="http://schemas.microsoft.com/office/drawing/2014/main" val="1607708785"/>
                    </a:ext>
                  </a:extLst>
                </a:gridCol>
              </a:tblGrid>
              <a:tr h="298678">
                <a:tc>
                  <a:txBody>
                    <a:bodyPr/>
                    <a:lstStyle/>
                    <a:p>
                      <a:r>
                        <a:rPr kumimoji="1" lang="en-US" altLang="ja-JP" sz="2800" b="0" dirty="0">
                          <a:solidFill>
                            <a:schemeClr val="tx1"/>
                          </a:solidFill>
                          <a:latin typeface="+mj-lt"/>
                        </a:rPr>
                        <a:t>What</a:t>
                      </a:r>
                      <a:r>
                        <a:rPr kumimoji="1" lang="ja-JP" altLang="en-US" sz="2800" b="0" dirty="0">
                          <a:solidFill>
                            <a:schemeClr val="tx1"/>
                          </a:solidFill>
                          <a:latin typeface="+mj-lt"/>
                        </a:rPr>
                        <a:t> </a:t>
                      </a:r>
                      <a:r>
                        <a:rPr kumimoji="1" lang="en-US" altLang="ja-JP" sz="2800" b="0" dirty="0">
                          <a:solidFill>
                            <a:schemeClr val="tx1"/>
                          </a:solidFill>
                          <a:latin typeface="+mj-lt"/>
                        </a:rPr>
                        <a:t>is</a:t>
                      </a:r>
                      <a:r>
                        <a:rPr kumimoji="1" lang="ja-JP" altLang="en-US" sz="2800" b="0" dirty="0">
                          <a:solidFill>
                            <a:schemeClr val="tx1"/>
                          </a:solidFill>
                          <a:latin typeface="+mj-lt"/>
                        </a:rPr>
                        <a:t> </a:t>
                      </a:r>
                      <a:r>
                        <a:rPr kumimoji="1" lang="en-US" altLang="ja-JP" sz="2800" b="0" dirty="0">
                          <a:solidFill>
                            <a:schemeClr val="tx1"/>
                          </a:solidFill>
                          <a:latin typeface="+mj-lt"/>
                        </a:rPr>
                        <a:t>AWP?</a:t>
                      </a:r>
                      <a:endParaRPr kumimoji="1" lang="ja-JP" altLang="en-US" sz="2800" b="0" dirty="0">
                        <a:solidFill>
                          <a:schemeClr val="tx1"/>
                        </a:solidFill>
                        <a:latin typeface="+mj-lt"/>
                      </a:endParaRPr>
                    </a:p>
                  </a:txBody>
                  <a:tcPr>
                    <a:lnL w="76200" cap="flat" cmpd="sng" algn="ctr">
                      <a:solidFill>
                        <a:schemeClr val="accent2">
                          <a:lumMod val="7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1576469557"/>
                  </a:ext>
                </a:extLst>
              </a:tr>
            </a:tbl>
          </a:graphicData>
        </a:graphic>
      </p:graphicFrame>
      <p:sp>
        <p:nvSpPr>
          <p:cNvPr id="8" name="コンテンツ プレースホルダー 2">
            <a:extLst>
              <a:ext uri="{FF2B5EF4-FFF2-40B4-BE49-F238E27FC236}">
                <a16:creationId xmlns:a16="http://schemas.microsoft.com/office/drawing/2014/main" id="{B7E22252-1C0B-4B82-B73C-14C3DCBCB4C9}"/>
              </a:ext>
            </a:extLst>
          </p:cNvPr>
          <p:cNvSpPr txBox="1">
            <a:spLocks/>
          </p:cNvSpPr>
          <p:nvPr/>
        </p:nvSpPr>
        <p:spPr>
          <a:xfrm>
            <a:off x="1027123" y="283918"/>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Introduction</a:t>
            </a:r>
            <a:endParaRPr lang="en-US" altLang="ja-JP" sz="1400" dirty="0">
              <a:latin typeface="+mj-lt"/>
            </a:endParaRPr>
          </a:p>
        </p:txBody>
      </p:sp>
      <p:sp>
        <p:nvSpPr>
          <p:cNvPr id="9" name="テキスト ボックス 8">
            <a:extLst>
              <a:ext uri="{FF2B5EF4-FFF2-40B4-BE49-F238E27FC236}">
                <a16:creationId xmlns:a16="http://schemas.microsoft.com/office/drawing/2014/main" id="{AFA56ADF-40DA-4DA8-AC26-5BF7E9EDC2A7}"/>
              </a:ext>
            </a:extLst>
          </p:cNvPr>
          <p:cNvSpPr txBox="1"/>
          <p:nvPr/>
        </p:nvSpPr>
        <p:spPr>
          <a:xfrm>
            <a:off x="348803" y="205901"/>
            <a:ext cx="544513" cy="461665"/>
          </a:xfrm>
          <a:prstGeom prst="rect">
            <a:avLst/>
          </a:prstGeom>
          <a:solidFill>
            <a:schemeClr val="accent2">
              <a:lumMod val="75000"/>
            </a:schemeClr>
          </a:solidFill>
        </p:spPr>
        <p:txBody>
          <a:bodyPr wrap="square" rtlCol="0">
            <a:spAutoFit/>
          </a:bodyPr>
          <a:lstStyle/>
          <a:p>
            <a:pPr algn="ctr"/>
            <a:r>
              <a:rPr kumimoji="1" lang="en-US" altLang="ja-JP" sz="2400" b="1" dirty="0">
                <a:solidFill>
                  <a:schemeClr val="bg1"/>
                </a:solidFill>
              </a:rPr>
              <a:t>1</a:t>
            </a:r>
            <a:endParaRPr kumimoji="1" lang="ja-JP" altLang="en-US" sz="900" dirty="0"/>
          </a:p>
        </p:txBody>
      </p:sp>
    </p:spTree>
    <p:extLst>
      <p:ext uri="{BB962C8B-B14F-4D97-AF65-F5344CB8AC3E}">
        <p14:creationId xmlns:p14="http://schemas.microsoft.com/office/powerpoint/2010/main" val="29970142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779B589-B71B-4291-8C41-4D786789F5F9}"/>
              </a:ext>
            </a:extLst>
          </p:cNvPr>
          <p:cNvSpPr/>
          <p:nvPr/>
        </p:nvSpPr>
        <p:spPr>
          <a:xfrm>
            <a:off x="304800" y="985652"/>
            <a:ext cx="11611429" cy="5688280"/>
          </a:xfrm>
          <a:prstGeom prst="rect">
            <a:avLst/>
          </a:prstGeom>
          <a:solidFill>
            <a:schemeClr val="accent4">
              <a:lumMod val="20000"/>
              <a:lumOff val="80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000" dirty="0">
              <a:solidFill>
                <a:schemeClr val="tx1"/>
              </a:solidFill>
              <a:latin typeface="Calibri "/>
            </a:endParaRPr>
          </a:p>
          <a:p>
            <a:endParaRPr kumimoji="1" lang="en-US" altLang="ja-JP" sz="1000" dirty="0">
              <a:solidFill>
                <a:schemeClr val="tx1"/>
              </a:solidFill>
              <a:latin typeface="Calibri "/>
            </a:endParaRPr>
          </a:p>
        </p:txBody>
      </p:sp>
      <p:graphicFrame>
        <p:nvGraphicFramePr>
          <p:cNvPr id="12" name="コンテンツ プレースホルダー 56">
            <a:extLst>
              <a:ext uri="{FF2B5EF4-FFF2-40B4-BE49-F238E27FC236}">
                <a16:creationId xmlns:a16="http://schemas.microsoft.com/office/drawing/2014/main" id="{6948DA66-77C9-4218-A770-47756FE6F716}"/>
              </a:ext>
            </a:extLst>
          </p:cNvPr>
          <p:cNvGraphicFramePr>
            <a:graphicFrameLocks/>
          </p:cNvGraphicFramePr>
          <p:nvPr/>
        </p:nvGraphicFramePr>
        <p:xfrm>
          <a:off x="477285" y="323203"/>
          <a:ext cx="8436194" cy="457200"/>
        </p:xfrm>
        <a:graphic>
          <a:graphicData uri="http://schemas.openxmlformats.org/drawingml/2006/table">
            <a:tbl>
              <a:tblPr firstRow="1" bandRow="1">
                <a:tableStyleId>{5C22544A-7EE6-4342-B048-85BDC9FD1C3A}</a:tableStyleId>
              </a:tblPr>
              <a:tblGrid>
                <a:gridCol w="8436194">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2.2  Problem Analysis and Priority Setting</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graphicFrame>
        <p:nvGraphicFramePr>
          <p:cNvPr id="13" name="表 12">
            <a:extLst>
              <a:ext uri="{FF2B5EF4-FFF2-40B4-BE49-F238E27FC236}">
                <a16:creationId xmlns:a16="http://schemas.microsoft.com/office/drawing/2014/main" id="{E9BDFFF1-A291-488B-A10A-3A95A8CFD692}"/>
              </a:ext>
            </a:extLst>
          </p:cNvPr>
          <p:cNvGraphicFramePr>
            <a:graphicFrameLocks noGrp="1"/>
          </p:cNvGraphicFramePr>
          <p:nvPr/>
        </p:nvGraphicFramePr>
        <p:xfrm>
          <a:off x="477285" y="1327016"/>
          <a:ext cx="11235745" cy="4937760"/>
        </p:xfrm>
        <a:graphic>
          <a:graphicData uri="http://schemas.openxmlformats.org/drawingml/2006/table">
            <a:tbl>
              <a:tblPr firstRow="1" firstCol="1" bandRow="1"/>
              <a:tblGrid>
                <a:gridCol w="2945001">
                  <a:extLst>
                    <a:ext uri="{9D8B030D-6E8A-4147-A177-3AD203B41FA5}">
                      <a16:colId xmlns:a16="http://schemas.microsoft.com/office/drawing/2014/main" val="1525089192"/>
                    </a:ext>
                  </a:extLst>
                </a:gridCol>
                <a:gridCol w="4359916">
                  <a:extLst>
                    <a:ext uri="{9D8B030D-6E8A-4147-A177-3AD203B41FA5}">
                      <a16:colId xmlns:a16="http://schemas.microsoft.com/office/drawing/2014/main" val="1968567694"/>
                    </a:ext>
                  </a:extLst>
                </a:gridCol>
                <a:gridCol w="3930828">
                  <a:extLst>
                    <a:ext uri="{9D8B030D-6E8A-4147-A177-3AD203B41FA5}">
                      <a16:colId xmlns:a16="http://schemas.microsoft.com/office/drawing/2014/main" val="1207659084"/>
                    </a:ext>
                  </a:extLst>
                </a:gridCol>
              </a:tblGrid>
              <a:tr h="594643">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800" b="1" dirty="0">
                          <a:effectLst/>
                          <a:latin typeface="+mn-lt"/>
                          <a:ea typeface="ＭＳ 明朝" panose="02020609040205080304" pitchFamily="17" charset="-128"/>
                          <a:cs typeface="Times New Roman" panose="02020603050405020304" pitchFamily="18" charset="0"/>
                        </a:rPr>
                        <a:t>Area of health</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800" b="1" dirty="0">
                          <a:effectLst/>
                          <a:latin typeface="+mn-lt"/>
                          <a:ea typeface="ＭＳ 明朝" panose="02020609040205080304" pitchFamily="17" charset="-128"/>
                          <a:cs typeface="Times New Roman" panose="02020603050405020304" pitchFamily="18" charset="0"/>
                        </a:rPr>
                        <a:t>Key challenges*</a:t>
                      </a:r>
                      <a:endParaRPr lang="ja-JP" sz="1800" dirty="0">
                        <a:effectLst/>
                        <a:latin typeface="+mn-lt"/>
                        <a:ea typeface="ＭＳ 明朝" panose="02020609040205080304" pitchFamily="17" charset="-128"/>
                        <a:cs typeface="Times New Roman" panose="02020603050405020304" pitchFamily="18" charset="0"/>
                      </a:endParaRPr>
                    </a:p>
                    <a:p>
                      <a:pPr marL="0" indent="0" algn="ctr">
                        <a:spcAft>
                          <a:spcPts val="0"/>
                        </a:spcAft>
                      </a:pPr>
                      <a:r>
                        <a:rPr lang="en-US" sz="1800" b="1" dirty="0">
                          <a:effectLst/>
                          <a:latin typeface="+mn-lt"/>
                          <a:ea typeface="ＭＳ 明朝" panose="02020609040205080304" pitchFamily="17" charset="-128"/>
                          <a:cs typeface="Times New Roman" panose="02020603050405020304" pitchFamily="18" charset="0"/>
                        </a:rPr>
                        <a:t>Relate to access (demand side) to care and/or quality (supply side) of service delivery</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800" b="1" dirty="0">
                          <a:effectLst/>
                          <a:latin typeface="+mn-lt"/>
                          <a:ea typeface="ＭＳ 明朝" panose="02020609040205080304" pitchFamily="17" charset="-128"/>
                          <a:cs typeface="Times New Roman" panose="02020603050405020304" pitchFamily="18" charset="0"/>
                        </a:rPr>
                        <a:t>Priority interventions to address identified challenges</a:t>
                      </a:r>
                      <a:endParaRPr lang="ja-JP" sz="1800" dirty="0">
                        <a:effectLst/>
                        <a:latin typeface="+mn-lt"/>
                        <a:ea typeface="ＭＳ 明朝" panose="02020609040205080304" pitchFamily="17" charset="-128"/>
                        <a:cs typeface="Times New Roman" panose="02020603050405020304" pitchFamily="18" charset="0"/>
                      </a:endParaRPr>
                    </a:p>
                    <a:p>
                      <a:pPr marL="0" indent="0" algn="ctr">
                        <a:spcAft>
                          <a:spcPts val="0"/>
                        </a:spcAft>
                      </a:pPr>
                      <a:r>
                        <a:rPr lang="en-US" sz="1800" b="1" dirty="0">
                          <a:effectLst/>
                          <a:latin typeface="+mn-lt"/>
                          <a:ea typeface="ＭＳ 明朝" panose="02020609040205080304" pitchFamily="17" charset="-128"/>
                          <a:cs typeface="Times New Roman" panose="02020603050405020304" pitchFamily="18" charset="0"/>
                        </a:rPr>
                        <a:t>(maximum of five per challenge</a:t>
                      </a:r>
                    </a:p>
                    <a:p>
                      <a:pPr marL="0" indent="0" algn="ctr">
                        <a:spcAft>
                          <a:spcPts val="0"/>
                        </a:spcAft>
                      </a:pPr>
                      <a:r>
                        <a:rPr lang="en-US" sz="1800" b="1" dirty="0">
                          <a:effectLst/>
                          <a:latin typeface="+mn-lt"/>
                          <a:ea typeface="ＭＳ 明朝" panose="02020609040205080304" pitchFamily="17" charset="-128"/>
                          <a:cs typeface="Times New Roman" panose="02020603050405020304" pitchFamily="18" charset="0"/>
                        </a:rPr>
                        <a:t> – from list in Annex 1)</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51675031"/>
                  </a:ext>
                </a:extLst>
              </a:tr>
              <a:tr h="196014">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800" dirty="0">
                          <a:effectLst/>
                          <a:latin typeface="+mn-lt"/>
                          <a:ea typeface="ＭＳ 明朝" panose="02020609040205080304" pitchFamily="17" charset="-128"/>
                          <a:cs typeface="Times New Roman" panose="02020603050405020304" pitchFamily="18" charset="0"/>
                        </a:rPr>
                        <a:t>Eliminate </a:t>
                      </a:r>
                      <a:r>
                        <a:rPr lang="en-US" sz="1800" dirty="0">
                          <a:solidFill>
                            <a:srgbClr val="FF0000"/>
                          </a:solidFill>
                          <a:effectLst/>
                          <a:latin typeface="+mn-lt"/>
                          <a:ea typeface="ＭＳ 明朝" panose="02020609040205080304" pitchFamily="17" charset="-128"/>
                          <a:cs typeface="Times New Roman" panose="02020603050405020304" pitchFamily="18" charset="0"/>
                        </a:rPr>
                        <a:t>communicable conditions</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166758384"/>
                  </a:ext>
                </a:extLst>
              </a:tr>
              <a:tr h="196014">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510368046"/>
                  </a:ext>
                </a:extLst>
              </a:tr>
              <a:tr h="196014">
                <a:tc rowSpan="3">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800" dirty="0">
                          <a:effectLst/>
                          <a:latin typeface="+mn-lt"/>
                          <a:ea typeface="ＭＳ 明朝" panose="02020609040205080304" pitchFamily="17" charset="-128"/>
                          <a:cs typeface="Times New Roman" panose="02020603050405020304" pitchFamily="18" charset="0"/>
                        </a:rPr>
                        <a:t>Halt and reverse increasing burden of </a:t>
                      </a:r>
                      <a:r>
                        <a:rPr lang="en-US" sz="1800" dirty="0">
                          <a:solidFill>
                            <a:srgbClr val="FF0000"/>
                          </a:solidFill>
                          <a:effectLst/>
                          <a:latin typeface="+mn-lt"/>
                          <a:ea typeface="ＭＳ 明朝" panose="02020609040205080304" pitchFamily="17" charset="-128"/>
                          <a:cs typeface="Times New Roman" panose="02020603050405020304" pitchFamily="18" charset="0"/>
                        </a:rPr>
                        <a:t>non-communicable conditions</a:t>
                      </a:r>
                      <a:endParaRPr lang="ja-JP" sz="1800" dirty="0">
                        <a:solidFill>
                          <a:srgbClr val="FF0000"/>
                        </a:solidFill>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57893095"/>
                  </a:ext>
                </a:extLst>
              </a:tr>
              <a:tr h="196014">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66483047"/>
                  </a:ext>
                </a:extLst>
              </a:tr>
              <a:tr h="196014">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8135" marR="48135" marT="0" marB="0">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29148838"/>
                  </a:ext>
                </a:extLst>
              </a:tr>
              <a:tr h="196014">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800" dirty="0">
                          <a:effectLst/>
                          <a:latin typeface="+mn-lt"/>
                          <a:ea typeface="ＭＳ 明朝" panose="02020609040205080304" pitchFamily="17" charset="-128"/>
                          <a:cs typeface="Times New Roman" panose="02020603050405020304" pitchFamily="18" charset="0"/>
                        </a:rPr>
                        <a:t>Reduce the burden of </a:t>
                      </a:r>
                      <a:r>
                        <a:rPr lang="en-US" sz="1800" dirty="0">
                          <a:solidFill>
                            <a:srgbClr val="FF0000"/>
                          </a:solidFill>
                          <a:effectLst/>
                          <a:latin typeface="+mn-lt"/>
                          <a:ea typeface="ＭＳ 明朝" panose="02020609040205080304" pitchFamily="17" charset="-128"/>
                          <a:cs typeface="Times New Roman" panose="02020603050405020304" pitchFamily="18" charset="0"/>
                        </a:rPr>
                        <a:t>violence &amp; injuries</a:t>
                      </a:r>
                      <a:endParaRPr lang="ja-JP" sz="1800" dirty="0">
                        <a:solidFill>
                          <a:srgbClr val="FF0000"/>
                        </a:solidFill>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a:effectLst/>
                          <a:latin typeface="+mn-lt"/>
                          <a:ea typeface="ＭＳ 明朝" panose="02020609040205080304" pitchFamily="17" charset="-128"/>
                          <a:cs typeface="Times New Roman" panose="02020603050405020304" pitchFamily="18" charset="0"/>
                        </a:rPr>
                        <a:t> </a:t>
                      </a:r>
                      <a:endParaRPr lang="ja-JP" sz="180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104194962"/>
                  </a:ext>
                </a:extLst>
              </a:tr>
              <a:tr h="196014">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178985480"/>
                  </a:ext>
                </a:extLst>
              </a:tr>
              <a:tr h="196014">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Provide </a:t>
                      </a:r>
                      <a:r>
                        <a:rPr lang="en-US" sz="1800" dirty="0">
                          <a:solidFill>
                            <a:srgbClr val="FF0000"/>
                          </a:solidFill>
                          <a:effectLst/>
                          <a:latin typeface="+mn-lt"/>
                          <a:ea typeface="ＭＳ 明朝" panose="02020609040205080304" pitchFamily="17" charset="-128"/>
                          <a:cs typeface="Times New Roman" panose="02020603050405020304" pitchFamily="18" charset="0"/>
                        </a:rPr>
                        <a:t>essential medical services</a:t>
                      </a:r>
                      <a:endParaRPr lang="ja-JP" sz="1800" dirty="0">
                        <a:solidFill>
                          <a:srgbClr val="FF0000"/>
                        </a:solidFill>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a:effectLst/>
                          <a:latin typeface="+mn-lt"/>
                          <a:ea typeface="ＭＳ 明朝" panose="02020609040205080304" pitchFamily="17" charset="-128"/>
                          <a:cs typeface="Times New Roman" panose="02020603050405020304" pitchFamily="18" charset="0"/>
                        </a:rPr>
                        <a:t> </a:t>
                      </a:r>
                      <a:endParaRPr lang="ja-JP" sz="180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a:effectLst/>
                          <a:latin typeface="+mn-lt"/>
                          <a:ea typeface="ＭＳ 明朝" panose="02020609040205080304" pitchFamily="17" charset="-128"/>
                          <a:cs typeface="Times New Roman" panose="02020603050405020304" pitchFamily="18" charset="0"/>
                        </a:rPr>
                        <a:t> </a:t>
                      </a:r>
                      <a:endParaRPr lang="ja-JP" sz="180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803074720"/>
                  </a:ext>
                </a:extLst>
              </a:tr>
              <a:tr h="196014">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a:effectLst/>
                          <a:latin typeface="+mn-lt"/>
                          <a:ea typeface="ＭＳ 明朝" panose="02020609040205080304" pitchFamily="17" charset="-128"/>
                          <a:cs typeface="Times New Roman" panose="02020603050405020304" pitchFamily="18" charset="0"/>
                        </a:rPr>
                        <a:t> </a:t>
                      </a:r>
                      <a:endParaRPr lang="ja-JP" sz="180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758636043"/>
                  </a:ext>
                </a:extLst>
              </a:tr>
              <a:tr h="196014">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Minimize exposure to </a:t>
                      </a:r>
                      <a:r>
                        <a:rPr lang="en-US" sz="1800" dirty="0">
                          <a:solidFill>
                            <a:srgbClr val="FF0000"/>
                          </a:solidFill>
                          <a:effectLst/>
                          <a:latin typeface="+mn-lt"/>
                          <a:ea typeface="ＭＳ 明朝" panose="02020609040205080304" pitchFamily="17" charset="-128"/>
                          <a:cs typeface="Times New Roman" panose="02020603050405020304" pitchFamily="18" charset="0"/>
                        </a:rPr>
                        <a:t>health risk factors</a:t>
                      </a:r>
                      <a:endParaRPr lang="ja-JP" sz="1800" dirty="0">
                        <a:solidFill>
                          <a:srgbClr val="FF0000"/>
                        </a:solidFill>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a:effectLst/>
                          <a:latin typeface="+mn-lt"/>
                          <a:ea typeface="ＭＳ 明朝" panose="02020609040205080304" pitchFamily="17" charset="-128"/>
                          <a:cs typeface="Times New Roman" panose="02020603050405020304" pitchFamily="18" charset="0"/>
                        </a:rPr>
                        <a:t> </a:t>
                      </a:r>
                      <a:endParaRPr lang="ja-JP" sz="180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88730929"/>
                  </a:ext>
                </a:extLst>
              </a:tr>
              <a:tr h="196014">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8135" marR="48135" marT="0" marB="0">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204280385"/>
                  </a:ext>
                </a:extLst>
              </a:tr>
              <a:tr h="196014">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Strengthen </a:t>
                      </a:r>
                      <a:r>
                        <a:rPr lang="en-US" sz="1800" dirty="0">
                          <a:solidFill>
                            <a:srgbClr val="FF0000"/>
                          </a:solidFill>
                          <a:effectLst/>
                          <a:latin typeface="+mn-lt"/>
                          <a:ea typeface="ＭＳ 明朝" panose="02020609040205080304" pitchFamily="17" charset="-128"/>
                          <a:cs typeface="Times New Roman" panose="02020603050405020304" pitchFamily="18" charset="0"/>
                        </a:rPr>
                        <a:t>collaboration with health-related sectors</a:t>
                      </a:r>
                      <a:endParaRPr lang="ja-JP" sz="1800" dirty="0">
                        <a:solidFill>
                          <a:srgbClr val="FF0000"/>
                        </a:solidFill>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3395572"/>
                  </a:ext>
                </a:extLst>
              </a:tr>
              <a:tr h="219895">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457200" indent="228600">
                        <a:spcAft>
                          <a:spcPts val="0"/>
                        </a:spcAft>
                      </a:pPr>
                      <a:r>
                        <a:rPr lang="en-US" sz="1800" dirty="0">
                          <a:effectLst/>
                          <a:latin typeface="+mn-lt"/>
                          <a:ea typeface="ＭＳ 明朝" panose="02020609040205080304" pitchFamily="17" charset="-128"/>
                          <a:cs typeface="Times New Roman" panose="02020603050405020304" pitchFamily="18" charset="0"/>
                        </a:rPr>
                        <a:t> </a:t>
                      </a:r>
                      <a:endParaRPr lang="ja-JP" sz="18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620193339"/>
                  </a:ext>
                </a:extLst>
              </a:tr>
            </a:tbl>
          </a:graphicData>
        </a:graphic>
      </p:graphicFrame>
      <p:sp>
        <p:nvSpPr>
          <p:cNvPr id="14" name="四角形: 角を丸くする 12">
            <a:extLst>
              <a:ext uri="{FF2B5EF4-FFF2-40B4-BE49-F238E27FC236}">
                <a16:creationId xmlns:a16="http://schemas.microsoft.com/office/drawing/2014/main" id="{9EAF8D0D-CB74-4358-9AC3-B377446364A1}"/>
              </a:ext>
            </a:extLst>
          </p:cNvPr>
          <p:cNvSpPr/>
          <p:nvPr/>
        </p:nvSpPr>
        <p:spPr>
          <a:xfrm>
            <a:off x="3561261" y="2450089"/>
            <a:ext cx="4205731" cy="3814687"/>
          </a:xfrm>
          <a:prstGeom prst="roundRect">
            <a:avLst/>
          </a:prstGeom>
          <a:solidFill>
            <a:srgbClr val="B58B80"/>
          </a:solidFill>
          <a:ln w="12700" cap="flat" cmpd="sng" algn="in">
            <a:solidFill>
              <a:srgbClr val="B58B80">
                <a:shade val="50000"/>
              </a:srgbClr>
            </a:solidFill>
            <a:prstDash val="solid"/>
          </a:ln>
          <a:effectLst/>
        </p:spPr>
        <p:txBody>
          <a:bodyPr rtlCol="0" anchor="ctr"/>
          <a:lstStyle/>
          <a:p>
            <a:pPr defTabSz="914400">
              <a:defRPr/>
            </a:pPr>
            <a:r>
              <a:rPr kumimoji="1" lang="en-US" altLang="ja-JP" sz="2000" kern="0" dirty="0">
                <a:solidFill>
                  <a:prstClr val="white"/>
                </a:solidFill>
                <a:ea typeface="メイリオ" panose="020B0604030504040204" pitchFamily="50" charset="-128"/>
              </a:rPr>
              <a:t>Fill this part based on the major health problems identified in 2.1. </a:t>
            </a:r>
          </a:p>
          <a:p>
            <a:pPr defTabSz="914400">
              <a:defRPr/>
            </a:pPr>
            <a:endParaRPr kumimoji="1" lang="en-US" altLang="ja-JP" sz="2000" kern="0" dirty="0">
              <a:solidFill>
                <a:prstClr val="white"/>
              </a:solidFill>
              <a:ea typeface="メイリオ" panose="020B0604030504040204" pitchFamily="50" charset="-128"/>
            </a:endParaRPr>
          </a:p>
          <a:p>
            <a:pPr marL="285750" indent="-285750" defTabSz="914400">
              <a:buFont typeface="Arial" panose="020B0604020202020204" pitchFamily="34" charset="0"/>
              <a:buChar char="•"/>
              <a:defRPr/>
            </a:pPr>
            <a:r>
              <a:rPr kumimoji="1" lang="en-US" altLang="ja-JP" sz="2000" kern="0" dirty="0">
                <a:solidFill>
                  <a:prstClr val="white"/>
                </a:solidFill>
                <a:ea typeface="メイリオ" panose="020B0604030504040204" pitchFamily="50" charset="-128"/>
              </a:rPr>
              <a:t>What were your major health problems identified in 2.1?</a:t>
            </a:r>
          </a:p>
          <a:p>
            <a:pPr marL="285750" indent="-285750" defTabSz="914400">
              <a:buFont typeface="Arial" panose="020B0604020202020204" pitchFamily="34" charset="0"/>
              <a:buChar char="•"/>
              <a:defRPr/>
            </a:pPr>
            <a:r>
              <a:rPr kumimoji="1" lang="en-US" altLang="ja-JP" sz="2000" kern="0" dirty="0">
                <a:solidFill>
                  <a:prstClr val="white"/>
                </a:solidFill>
                <a:ea typeface="メイリオ" panose="020B0604030504040204" pitchFamily="50" charset="-128"/>
              </a:rPr>
              <a:t>What are the key challenges of those health problems at the health facility level and community level? </a:t>
            </a:r>
          </a:p>
        </p:txBody>
      </p:sp>
      <p:sp>
        <p:nvSpPr>
          <p:cNvPr id="15" name="四角形: 角を丸くする 13">
            <a:extLst>
              <a:ext uri="{FF2B5EF4-FFF2-40B4-BE49-F238E27FC236}">
                <a16:creationId xmlns:a16="http://schemas.microsoft.com/office/drawing/2014/main" id="{2466CF99-95FE-4E19-93C3-6218A9B58E04}"/>
              </a:ext>
            </a:extLst>
          </p:cNvPr>
          <p:cNvSpPr/>
          <p:nvPr/>
        </p:nvSpPr>
        <p:spPr>
          <a:xfrm>
            <a:off x="7810534" y="2420242"/>
            <a:ext cx="3858954" cy="3844534"/>
          </a:xfrm>
          <a:prstGeom prst="roundRect">
            <a:avLst/>
          </a:prstGeom>
          <a:solidFill>
            <a:srgbClr val="A19574"/>
          </a:solidFill>
          <a:ln w="12700" cap="flat" cmpd="sng" algn="in">
            <a:solidFill>
              <a:srgbClr val="A19574">
                <a:shade val="50000"/>
              </a:srgbClr>
            </a:solidFill>
            <a:prstDash val="solid"/>
          </a:ln>
          <a:effectLst/>
        </p:spPr>
        <p:txBody>
          <a:bodyPr rtlCol="0" anchor="ctr"/>
          <a:lstStyle/>
          <a:p>
            <a:pPr defTabSz="914400">
              <a:defRPr/>
            </a:pPr>
            <a:r>
              <a:rPr kumimoji="1" lang="en-US" altLang="ja-JP" sz="2000" kern="0" dirty="0">
                <a:solidFill>
                  <a:prstClr val="white"/>
                </a:solidFill>
                <a:ea typeface="メイリオ" panose="020B0604030504040204" pitchFamily="50" charset="-128"/>
              </a:rPr>
              <a:t>Consider your interventions which can minimize or eliminate the identified challenges.  </a:t>
            </a:r>
          </a:p>
          <a:p>
            <a:pPr defTabSz="914400">
              <a:defRPr/>
            </a:pPr>
            <a:endParaRPr kumimoji="1" lang="en-US" altLang="ja-JP" sz="2000" kern="0" dirty="0">
              <a:solidFill>
                <a:prstClr val="white"/>
              </a:solidFill>
              <a:ea typeface="メイリオ" panose="020B0604030504040204" pitchFamily="50" charset="-128"/>
            </a:endParaRPr>
          </a:p>
          <a:p>
            <a:pPr marL="285750" indent="-285750" defTabSz="914400">
              <a:buFont typeface="Arial" panose="020B0604020202020204" pitchFamily="34" charset="0"/>
              <a:buChar char="•"/>
              <a:defRPr/>
            </a:pPr>
            <a:r>
              <a:rPr kumimoji="1" lang="en-US" altLang="ja-JP" sz="2000" b="1" kern="0" dirty="0">
                <a:solidFill>
                  <a:prstClr val="white"/>
                </a:solidFill>
                <a:ea typeface="メイリオ" panose="020B0604030504040204" pitchFamily="50" charset="-128"/>
              </a:rPr>
              <a:t>WHAT </a:t>
            </a:r>
            <a:r>
              <a:rPr kumimoji="1" lang="en-US" altLang="ja-JP" sz="2000" kern="0" dirty="0">
                <a:solidFill>
                  <a:prstClr val="white"/>
                </a:solidFill>
                <a:ea typeface="メイリオ" panose="020B0604030504040204" pitchFamily="50" charset="-128"/>
              </a:rPr>
              <a:t>can you (HF) do to </a:t>
            </a:r>
            <a:r>
              <a:rPr kumimoji="1" lang="en-US" altLang="ja-JP" sz="2000" b="1" kern="0" dirty="0">
                <a:solidFill>
                  <a:prstClr val="white"/>
                </a:solidFill>
                <a:ea typeface="メイリオ" panose="020B0604030504040204" pitchFamily="50" charset="-128"/>
              </a:rPr>
              <a:t>WHOM</a:t>
            </a:r>
            <a:r>
              <a:rPr kumimoji="1" lang="en-US" altLang="ja-JP" sz="2000" kern="0" dirty="0">
                <a:solidFill>
                  <a:prstClr val="white"/>
                </a:solidFill>
                <a:ea typeface="メイリオ" panose="020B0604030504040204" pitchFamily="50" charset="-128"/>
              </a:rPr>
              <a:t> at your facility level, considering your budget ceiling, number of workforce and number of available investment?</a:t>
            </a:r>
            <a:endParaRPr kumimoji="1" lang="ja-JP" altLang="en-US" sz="2000" kern="0" dirty="0">
              <a:solidFill>
                <a:prstClr val="white"/>
              </a:solidFill>
              <a:ea typeface="メイリオ" panose="020B0604030504040204" pitchFamily="50" charset="-128"/>
            </a:endParaRPr>
          </a:p>
        </p:txBody>
      </p:sp>
    </p:spTree>
    <p:extLst>
      <p:ext uri="{BB962C8B-B14F-4D97-AF65-F5344CB8AC3E}">
        <p14:creationId xmlns:p14="http://schemas.microsoft.com/office/powerpoint/2010/main" val="25351967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コンテンツ プレースホルダー 56">
            <a:extLst>
              <a:ext uri="{FF2B5EF4-FFF2-40B4-BE49-F238E27FC236}">
                <a16:creationId xmlns:a16="http://schemas.microsoft.com/office/drawing/2014/main" id="{6948DA66-77C9-4218-A770-47756FE6F716}"/>
              </a:ext>
            </a:extLst>
          </p:cNvPr>
          <p:cNvGraphicFramePr>
            <a:graphicFrameLocks/>
          </p:cNvGraphicFramePr>
          <p:nvPr>
            <p:extLst>
              <p:ext uri="{D42A27DB-BD31-4B8C-83A1-F6EECF244321}">
                <p14:modId xmlns:p14="http://schemas.microsoft.com/office/powerpoint/2010/main" val="2653835560"/>
              </p:ext>
            </p:extLst>
          </p:nvPr>
        </p:nvGraphicFramePr>
        <p:xfrm>
          <a:off x="149665" y="122040"/>
          <a:ext cx="8436194" cy="457200"/>
        </p:xfrm>
        <a:graphic>
          <a:graphicData uri="http://schemas.openxmlformats.org/drawingml/2006/table">
            <a:tbl>
              <a:tblPr firstRow="1" bandRow="1">
                <a:tableStyleId>{5C22544A-7EE6-4342-B048-85BDC9FD1C3A}</a:tableStyleId>
              </a:tblPr>
              <a:tblGrid>
                <a:gridCol w="8436194">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2.2  Problem Analysis and Priority Setting (Example)</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graphicFrame>
        <p:nvGraphicFramePr>
          <p:cNvPr id="6" name="表 5">
            <a:extLst>
              <a:ext uri="{FF2B5EF4-FFF2-40B4-BE49-F238E27FC236}">
                <a16:creationId xmlns:a16="http://schemas.microsoft.com/office/drawing/2014/main" id="{549D7175-05FF-4603-B6D3-9010045BB798}"/>
              </a:ext>
            </a:extLst>
          </p:cNvPr>
          <p:cNvGraphicFramePr>
            <a:graphicFrameLocks noGrp="1"/>
          </p:cNvGraphicFramePr>
          <p:nvPr>
            <p:extLst>
              <p:ext uri="{D42A27DB-BD31-4B8C-83A1-F6EECF244321}">
                <p14:modId xmlns:p14="http://schemas.microsoft.com/office/powerpoint/2010/main" val="3008073306"/>
              </p:ext>
            </p:extLst>
          </p:nvPr>
        </p:nvGraphicFramePr>
        <p:xfrm>
          <a:off x="550975" y="1516989"/>
          <a:ext cx="10958286" cy="4145280"/>
        </p:xfrm>
        <a:graphic>
          <a:graphicData uri="http://schemas.openxmlformats.org/drawingml/2006/table">
            <a:tbl>
              <a:tblPr firstRow="1" firstCol="1" bandRow="1"/>
              <a:tblGrid>
                <a:gridCol w="2106258">
                  <a:extLst>
                    <a:ext uri="{9D8B030D-6E8A-4147-A177-3AD203B41FA5}">
                      <a16:colId xmlns:a16="http://schemas.microsoft.com/office/drawing/2014/main" val="1525089192"/>
                    </a:ext>
                  </a:extLst>
                </a:gridCol>
                <a:gridCol w="4557486">
                  <a:extLst>
                    <a:ext uri="{9D8B030D-6E8A-4147-A177-3AD203B41FA5}">
                      <a16:colId xmlns:a16="http://schemas.microsoft.com/office/drawing/2014/main" val="1968567694"/>
                    </a:ext>
                  </a:extLst>
                </a:gridCol>
                <a:gridCol w="4294542">
                  <a:extLst>
                    <a:ext uri="{9D8B030D-6E8A-4147-A177-3AD203B41FA5}">
                      <a16:colId xmlns:a16="http://schemas.microsoft.com/office/drawing/2014/main" val="1207659084"/>
                    </a:ext>
                  </a:extLst>
                </a:gridCol>
              </a:tblGrid>
              <a:tr h="649041">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Times New Roman" panose="02020603050405020304" pitchFamily="18" charset="0"/>
                        </a:rPr>
                        <a:t>Area of health</a:t>
                      </a:r>
                      <a:endParaRPr lang="ja-JP" sz="16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Times New Roman" panose="02020603050405020304" pitchFamily="18" charset="0"/>
                        </a:rPr>
                        <a:t>Key challenges*</a:t>
                      </a:r>
                      <a:endParaRPr lang="ja-JP" sz="1600" dirty="0">
                        <a:effectLst/>
                        <a:latin typeface="+mn-lt"/>
                        <a:ea typeface="ＭＳ 明朝" panose="02020609040205080304" pitchFamily="17" charset="-128"/>
                        <a:cs typeface="Times New Roman" panose="02020603050405020304" pitchFamily="18" charset="0"/>
                      </a:endParaRPr>
                    </a:p>
                    <a:p>
                      <a:pPr marL="0" indent="0" algn="ctr">
                        <a:spcAft>
                          <a:spcPts val="0"/>
                        </a:spcAft>
                      </a:pPr>
                      <a:r>
                        <a:rPr lang="en-US" sz="1600" b="1" dirty="0">
                          <a:effectLst/>
                          <a:latin typeface="+mn-lt"/>
                          <a:ea typeface="ＭＳ 明朝" panose="02020609040205080304" pitchFamily="17" charset="-128"/>
                          <a:cs typeface="Times New Roman" panose="02020603050405020304" pitchFamily="18" charset="0"/>
                        </a:rPr>
                        <a:t>Relate to access (demand side) to care and/or quality (supply side) of service delivery</a:t>
                      </a:r>
                      <a:endParaRPr lang="ja-JP" sz="16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mn-lt"/>
                          <a:ea typeface="ＭＳ 明朝" panose="02020609040205080304" pitchFamily="17" charset="-128"/>
                          <a:cs typeface="Times New Roman" panose="02020603050405020304" pitchFamily="18" charset="0"/>
                        </a:rPr>
                        <a:t>Priority interventions to address identified challenges</a:t>
                      </a:r>
                      <a:endParaRPr lang="ja-JP" sz="1600" dirty="0">
                        <a:effectLst/>
                        <a:latin typeface="+mn-lt"/>
                        <a:ea typeface="ＭＳ 明朝" panose="02020609040205080304" pitchFamily="17" charset="-128"/>
                        <a:cs typeface="Times New Roman" panose="02020603050405020304" pitchFamily="18" charset="0"/>
                      </a:endParaRPr>
                    </a:p>
                    <a:p>
                      <a:pPr marL="0" indent="0" algn="l">
                        <a:spcAft>
                          <a:spcPts val="0"/>
                        </a:spcAft>
                      </a:pPr>
                      <a:r>
                        <a:rPr lang="en-US" sz="1600" b="1" dirty="0">
                          <a:effectLst/>
                          <a:latin typeface="+mn-lt"/>
                          <a:ea typeface="ＭＳ 明朝" panose="02020609040205080304" pitchFamily="17" charset="-128"/>
                          <a:cs typeface="Times New Roman" panose="02020603050405020304" pitchFamily="18" charset="0"/>
                        </a:rPr>
                        <a:t>(maximum of five per challenge – from list in Annex 1)</a:t>
                      </a:r>
                      <a:endParaRPr lang="ja-JP" sz="16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51675031"/>
                  </a:ext>
                </a:extLst>
              </a:tr>
              <a:tr h="196014">
                <a:tc rowSpan="5">
                  <a:txBody>
                    <a:bodyPr/>
                    <a:lstStyle/>
                    <a:p>
                      <a:pPr marL="0" indent="0">
                        <a:spcAft>
                          <a:spcPts val="0"/>
                        </a:spcAft>
                      </a:pPr>
                      <a:r>
                        <a:rPr lang="en-US" sz="1600" dirty="0">
                          <a:effectLst/>
                          <a:latin typeface="+mn-lt"/>
                          <a:ea typeface="ＭＳ 明朝" panose="02020609040205080304" pitchFamily="17" charset="-128"/>
                          <a:cs typeface="Times New Roman" panose="02020603050405020304" pitchFamily="18" charset="0"/>
                        </a:rPr>
                        <a:t>Eliminate communicable conditions</a:t>
                      </a:r>
                      <a:endParaRPr lang="ja-JP" sz="16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spcAft>
                          <a:spcPts val="0"/>
                        </a:spcAft>
                      </a:pP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URTI:   Spreading</a:t>
                      </a:r>
                      <a:r>
                        <a:rPr lang="en-US" altLang="ja-JP" sz="1600" baseline="0" dirty="0">
                          <a:solidFill>
                            <a:srgbClr val="FF0000"/>
                          </a:solidFill>
                          <a:effectLst/>
                          <a:latin typeface="+mn-lt"/>
                          <a:ea typeface="ＭＳ 明朝" panose="02020609040205080304" pitchFamily="17" charset="-128"/>
                          <a:cs typeface="Times New Roman" panose="02020603050405020304" pitchFamily="18" charset="0"/>
                        </a:rPr>
                        <a:t> of infection without proper manner  (Demand side) </a:t>
                      </a:r>
                      <a:endParaRPr 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spcAft>
                          <a:spcPts val="0"/>
                        </a:spcAft>
                      </a:pP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HF</a:t>
                      </a:r>
                      <a:r>
                        <a:rPr lang="en-US" altLang="ja-JP" sz="1600" baseline="0" dirty="0">
                          <a:solidFill>
                            <a:srgbClr val="FF0000"/>
                          </a:solidFill>
                          <a:effectLst/>
                          <a:latin typeface="+mn-lt"/>
                          <a:ea typeface="ＭＳ 明朝" panose="02020609040205080304" pitchFamily="17" charset="-128"/>
                          <a:cs typeface="Times New Roman" panose="02020603050405020304" pitchFamily="18" charset="0"/>
                        </a:rPr>
                        <a:t> gives counselling to  wash hands, and not to sneeze and cough toward others and share cups in order to stop the spread of infection.  </a:t>
                      </a:r>
                      <a:endParaRPr 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72462393"/>
                  </a:ext>
                </a:extLst>
              </a:tr>
              <a:tr h="196014">
                <a:tc vMerge="1">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endParaRPr lang="ja-JP" sz="1000" dirty="0">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dirty="0">
                          <a:solidFill>
                            <a:srgbClr val="FF0000"/>
                          </a:solidFill>
                          <a:effectLst/>
                          <a:latin typeface="+mn-lt"/>
                          <a:ea typeface="ＭＳ 明朝" panose="02020609040205080304" pitchFamily="17" charset="-128"/>
                          <a:cs typeface="Times New Roman" panose="02020603050405020304" pitchFamily="18" charset="0"/>
                        </a:rPr>
                        <a:t>STI: Hesitation to access to HFs </a:t>
                      </a:r>
                    </a:p>
                    <a:p>
                      <a:pPr marL="0" indent="0">
                        <a:spcAft>
                          <a:spcPts val="0"/>
                        </a:spcAft>
                      </a:pPr>
                      <a:r>
                        <a:rPr lang="en-US" sz="1600" dirty="0">
                          <a:solidFill>
                            <a:srgbClr val="FF0000"/>
                          </a:solidFill>
                          <a:effectLst/>
                          <a:latin typeface="+mn-lt"/>
                          <a:ea typeface="ＭＳ 明朝" panose="02020609040205080304" pitchFamily="17" charset="-128"/>
                          <a:cs typeface="Times New Roman" panose="02020603050405020304" pitchFamily="18" charset="0"/>
                        </a:rPr>
                        <a:t>               (Demand side)</a:t>
                      </a:r>
                      <a:endParaRPr 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HF allocates female health worker and female extension worker </a:t>
                      </a:r>
                      <a:endParaRPr 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166758384"/>
                  </a:ext>
                </a:extLst>
              </a:tr>
              <a:tr h="196014">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ditto</a:t>
                      </a:r>
                      <a:endParaRPr lang="ja-JP" alt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48135" marR="48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HF gives training to female health workers and female extension workers on how to provide counselling.</a:t>
                      </a:r>
                      <a:endParaRPr 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154329000"/>
                  </a:ext>
                </a:extLst>
              </a:tr>
              <a:tr h="196014">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dirty="0">
                          <a:solidFill>
                            <a:srgbClr val="FF0000"/>
                          </a:solidFill>
                          <a:effectLst/>
                          <a:latin typeface="+mn-lt"/>
                          <a:ea typeface="ＭＳ 明朝" panose="02020609040205080304" pitchFamily="17" charset="-128"/>
                          <a:cs typeface="Times New Roman" panose="02020603050405020304" pitchFamily="18" charset="0"/>
                        </a:rPr>
                        <a:t>Malaria:</a:t>
                      </a:r>
                      <a:r>
                        <a:rPr lang="ja-JP" altLang="en-US" sz="1600" dirty="0">
                          <a:solidFill>
                            <a:srgbClr val="FF0000"/>
                          </a:solidFill>
                          <a:effectLst/>
                          <a:latin typeface="+mn-lt"/>
                          <a:ea typeface="ＭＳ 明朝" panose="02020609040205080304" pitchFamily="17" charset="-128"/>
                          <a:cs typeface="Times New Roman" panose="02020603050405020304" pitchFamily="18" charset="0"/>
                        </a:rPr>
                        <a:t> </a:t>
                      </a: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Number of pregnant women with Malaria increased</a:t>
                      </a:r>
                      <a:r>
                        <a:rPr lang="en-US" sz="1600" dirty="0">
                          <a:solidFill>
                            <a:srgbClr val="FF0000"/>
                          </a:solidFill>
                          <a:effectLst/>
                          <a:latin typeface="+mn-lt"/>
                          <a:ea typeface="ＭＳ 明朝" panose="02020609040205080304" pitchFamily="17" charset="-128"/>
                          <a:cs typeface="Times New Roman" panose="02020603050405020304" pitchFamily="18" charset="0"/>
                        </a:rPr>
                        <a:t> </a:t>
                      </a: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(Demand side)</a:t>
                      </a:r>
                      <a:endParaRPr 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48135" marR="48135" marT="0" marB="0">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HF procures and distributes insecticide-treated bed nets to pregnant women</a:t>
                      </a:r>
                      <a:endParaRPr 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668818314"/>
                  </a:ext>
                </a:extLst>
              </a:tr>
              <a:tr h="196014">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Malaria: Stock outs of anti-malarial drugs                         (Supply side)  </a:t>
                      </a:r>
                      <a:r>
                        <a:rPr lang="ja-JP" altLang="en-US" sz="1600" dirty="0">
                          <a:solidFill>
                            <a:srgbClr val="FF0000"/>
                          </a:solidFill>
                          <a:effectLst/>
                          <a:latin typeface="+mn-lt"/>
                          <a:ea typeface="ＭＳ 明朝" panose="02020609040205080304" pitchFamily="17" charset="-128"/>
                          <a:cs typeface="Times New Roman" panose="02020603050405020304" pitchFamily="18" charset="0"/>
                        </a:rPr>
                        <a:t>　</a:t>
                      </a:r>
                      <a:endParaRPr lang="ja-JP" altLang="ja-JP" sz="1600" i="0" dirty="0">
                        <a:solidFill>
                          <a:srgbClr val="FF0000"/>
                        </a:solidFill>
                        <a:effectLst/>
                        <a:latin typeface="+mn-lt"/>
                        <a:ea typeface="ＭＳ 明朝" panose="02020609040205080304" pitchFamily="17" charset="-128"/>
                        <a:cs typeface="Calibri" panose="020F0502020204030204" pitchFamily="34" charset="0"/>
                      </a:endParaRPr>
                    </a:p>
                  </a:txBody>
                  <a:tcPr marL="48135" marR="48135" marT="0" marB="0">
                    <a:lnL w="12700" cmpd="sng">
                      <a:solidFill>
                        <a:prstClr val="black"/>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altLang="ja-JP" sz="1600" dirty="0">
                          <a:solidFill>
                            <a:srgbClr val="FF0000"/>
                          </a:solidFill>
                          <a:effectLst/>
                          <a:latin typeface="+mn-lt"/>
                          <a:ea typeface="ＭＳ 明朝" panose="02020609040205080304" pitchFamily="17" charset="-128"/>
                          <a:cs typeface="Times New Roman" panose="02020603050405020304" pitchFamily="18" charset="0"/>
                        </a:rPr>
                        <a:t>HF requests to sub-county government.  </a:t>
                      </a:r>
                      <a:endParaRPr lang="ja-JP" sz="1600" dirty="0">
                        <a:solidFill>
                          <a:srgbClr val="FF0000"/>
                        </a:solidFill>
                        <a:effectLst/>
                        <a:latin typeface="+mn-lt"/>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281300522"/>
                  </a:ext>
                </a:extLst>
              </a:tr>
            </a:tbl>
          </a:graphicData>
        </a:graphic>
      </p:graphicFrame>
      <p:sp>
        <p:nvSpPr>
          <p:cNvPr id="18" name="テキスト ボックス 17">
            <a:extLst>
              <a:ext uri="{FF2B5EF4-FFF2-40B4-BE49-F238E27FC236}">
                <a16:creationId xmlns:a16="http://schemas.microsoft.com/office/drawing/2014/main" id="{76DA1AE1-7FB3-4848-8B3F-3B5FEEDB8497}"/>
              </a:ext>
            </a:extLst>
          </p:cNvPr>
          <p:cNvSpPr txBox="1"/>
          <p:nvPr/>
        </p:nvSpPr>
        <p:spPr>
          <a:xfrm>
            <a:off x="644266" y="3522301"/>
            <a:ext cx="1468180" cy="769441"/>
          </a:xfrm>
          <a:prstGeom prst="rect">
            <a:avLst/>
          </a:prstGeom>
          <a:solidFill>
            <a:sysClr val="window" lastClr="FFFFFF"/>
          </a:solidFill>
          <a:ln w="28575">
            <a:solidFill>
              <a:srgbClr val="C87D0E"/>
            </a:solidFill>
          </a:ln>
        </p:spPr>
        <p:txBody>
          <a:bodyPr wrap="square" rtlCol="0">
            <a:spAutoFit/>
          </a:bodyPr>
          <a:lstStyle/>
          <a:p>
            <a:pPr defTabSz="914400">
              <a:defRPr/>
            </a:pPr>
            <a:r>
              <a:rPr kumimoji="1" lang="en-US" altLang="ja-JP" sz="1100" kern="0" dirty="0">
                <a:solidFill>
                  <a:prstClr val="black"/>
                </a:solidFill>
                <a:ea typeface="メイリオ" panose="020B0604030504040204" pitchFamily="50" charset="-128"/>
              </a:rPr>
              <a:t>Start to write disease name which was identified</a:t>
            </a:r>
            <a:r>
              <a:rPr kumimoji="1" lang="ja-JP" altLang="en-US" sz="1100" kern="0" dirty="0">
                <a:solidFill>
                  <a:prstClr val="black"/>
                </a:solidFill>
                <a:ea typeface="メイリオ" panose="020B0604030504040204" pitchFamily="50" charset="-128"/>
              </a:rPr>
              <a:t> </a:t>
            </a:r>
            <a:r>
              <a:rPr kumimoji="1" lang="en-US" altLang="ja-JP" sz="1100" kern="0" dirty="0">
                <a:solidFill>
                  <a:prstClr val="black"/>
                </a:solidFill>
                <a:ea typeface="メイリオ" panose="020B0604030504040204" pitchFamily="50" charset="-128"/>
              </a:rPr>
              <a:t>in 2.1.</a:t>
            </a:r>
          </a:p>
        </p:txBody>
      </p:sp>
      <p:sp>
        <p:nvSpPr>
          <p:cNvPr id="19" name="テキスト ボックス 18">
            <a:extLst>
              <a:ext uri="{FF2B5EF4-FFF2-40B4-BE49-F238E27FC236}">
                <a16:creationId xmlns:a16="http://schemas.microsoft.com/office/drawing/2014/main" id="{797C65C8-422F-44B8-BB9D-EE2B34806E29}"/>
              </a:ext>
            </a:extLst>
          </p:cNvPr>
          <p:cNvSpPr txBox="1"/>
          <p:nvPr/>
        </p:nvSpPr>
        <p:spPr>
          <a:xfrm>
            <a:off x="550976" y="736438"/>
            <a:ext cx="5972488" cy="646331"/>
          </a:xfrm>
          <a:prstGeom prst="rect">
            <a:avLst/>
          </a:prstGeom>
          <a:solidFill>
            <a:sysClr val="window" lastClr="FFFFFF"/>
          </a:solidFill>
          <a:ln w="28575">
            <a:solidFill>
              <a:srgbClr val="C87D0E"/>
            </a:solidFill>
          </a:ln>
        </p:spPr>
        <p:txBody>
          <a:bodyPr wrap="square" rtlCol="0">
            <a:spAutoFit/>
          </a:bodyPr>
          <a:lstStyle/>
          <a:p>
            <a:pPr defTabSz="914400">
              <a:defRPr/>
            </a:pPr>
            <a:r>
              <a:rPr kumimoji="1" lang="en-US" altLang="ja-JP" kern="0" dirty="0">
                <a:solidFill>
                  <a:prstClr val="black"/>
                </a:solidFill>
                <a:ea typeface="メイリオ" panose="020B0604030504040204" pitchFamily="50" charset="-128"/>
              </a:rPr>
              <a:t>Clarify  “demand side” problem or “supply side” problem. This will help you get an idea of intervention.</a:t>
            </a:r>
            <a:endParaRPr kumimoji="1" lang="ja-JP" altLang="en-US" kern="0" dirty="0">
              <a:solidFill>
                <a:prstClr val="black"/>
              </a:solidFill>
              <a:ea typeface="メイリオ" panose="020B0604030504040204" pitchFamily="50" charset="-128"/>
            </a:endParaRPr>
          </a:p>
        </p:txBody>
      </p:sp>
      <p:grpSp>
        <p:nvGrpSpPr>
          <p:cNvPr id="4" name="グループ化 3"/>
          <p:cNvGrpSpPr/>
          <p:nvPr/>
        </p:nvGrpSpPr>
        <p:grpSpPr>
          <a:xfrm>
            <a:off x="3467884" y="1350111"/>
            <a:ext cx="1416175" cy="1720659"/>
            <a:chOff x="3145088" y="1862985"/>
            <a:chExt cx="1416175" cy="1592338"/>
          </a:xfrm>
        </p:grpSpPr>
        <p:sp>
          <p:nvSpPr>
            <p:cNvPr id="20" name="楕円 19">
              <a:extLst>
                <a:ext uri="{FF2B5EF4-FFF2-40B4-BE49-F238E27FC236}">
                  <a16:creationId xmlns:a16="http://schemas.microsoft.com/office/drawing/2014/main" id="{420AB15F-CC4E-451D-9604-F8D21C277748}"/>
                </a:ext>
              </a:extLst>
            </p:cNvPr>
            <p:cNvSpPr/>
            <p:nvPr/>
          </p:nvSpPr>
          <p:spPr>
            <a:xfrm>
              <a:off x="3145088" y="3095687"/>
              <a:ext cx="1416175" cy="359636"/>
            </a:xfrm>
            <a:prstGeom prst="ellipse">
              <a:avLst/>
            </a:prstGeom>
            <a:noFill/>
            <a:ln w="50800">
              <a:solidFill>
                <a:srgbClr val="C87D0E"/>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dirty="0"/>
            </a:p>
          </p:txBody>
        </p:sp>
        <p:cxnSp>
          <p:nvCxnSpPr>
            <p:cNvPr id="21" name="直線コネクタ 20">
              <a:extLst>
                <a:ext uri="{FF2B5EF4-FFF2-40B4-BE49-F238E27FC236}">
                  <a16:creationId xmlns:a16="http://schemas.microsoft.com/office/drawing/2014/main" id="{D8A1FFBD-4370-40C2-89BE-8F73D1929055}"/>
                </a:ext>
              </a:extLst>
            </p:cNvPr>
            <p:cNvCxnSpPr>
              <a:cxnSpLocks/>
              <a:stCxn id="20" idx="2"/>
              <a:endCxn id="19" idx="2"/>
            </p:cNvCxnSpPr>
            <p:nvPr/>
          </p:nvCxnSpPr>
          <p:spPr>
            <a:xfrm flipV="1">
              <a:off x="3145088" y="1862985"/>
              <a:ext cx="178196" cy="1412520"/>
            </a:xfrm>
            <a:prstGeom prst="line">
              <a:avLst/>
            </a:prstGeom>
            <a:noFill/>
            <a:ln w="50800" cap="flat" cmpd="sng" algn="in">
              <a:solidFill>
                <a:srgbClr val="F0A22E">
                  <a:lumMod val="75000"/>
                </a:srgbClr>
              </a:solidFill>
              <a:prstDash val="solid"/>
            </a:ln>
            <a:effectLst/>
          </p:spPr>
        </p:cxnSp>
      </p:grpSp>
      <p:sp>
        <p:nvSpPr>
          <p:cNvPr id="23" name="テキスト ボックス 22">
            <a:extLst>
              <a:ext uri="{FF2B5EF4-FFF2-40B4-BE49-F238E27FC236}">
                <a16:creationId xmlns:a16="http://schemas.microsoft.com/office/drawing/2014/main" id="{7261DCAE-1784-4745-B404-7EED76E64B70}"/>
              </a:ext>
            </a:extLst>
          </p:cNvPr>
          <p:cNvSpPr txBox="1"/>
          <p:nvPr/>
        </p:nvSpPr>
        <p:spPr>
          <a:xfrm>
            <a:off x="550975" y="5997154"/>
            <a:ext cx="11296288" cy="707886"/>
          </a:xfrm>
          <a:prstGeom prst="rect">
            <a:avLst/>
          </a:prstGeom>
          <a:solidFill>
            <a:sysClr val="window" lastClr="FFFFFF"/>
          </a:solidFill>
          <a:ln w="28575">
            <a:solidFill>
              <a:srgbClr val="C87D0E"/>
            </a:solidFill>
          </a:ln>
        </p:spPr>
        <p:txBody>
          <a:bodyPr wrap="square" rtlCol="0">
            <a:spAutoFit/>
          </a:bodyPr>
          <a:lstStyle/>
          <a:p>
            <a:pPr defTabSz="914400">
              <a:defRPr/>
            </a:pPr>
            <a:r>
              <a:rPr kumimoji="1" lang="en-US" altLang="ja-JP" sz="2000" kern="0" dirty="0">
                <a:solidFill>
                  <a:prstClr val="black"/>
                </a:solidFill>
                <a:ea typeface="メイリオ" panose="020B0604030504040204" pitchFamily="50" charset="-128"/>
              </a:rPr>
              <a:t>Clarify the linkage “disease”, “key challenges (causes)” and “interventions” in this table.</a:t>
            </a:r>
          </a:p>
          <a:p>
            <a:pPr defTabSz="914400">
              <a:defRPr/>
            </a:pPr>
            <a:r>
              <a:rPr kumimoji="1" lang="en-US" altLang="ja-JP" sz="2000" kern="0" dirty="0">
                <a:solidFill>
                  <a:prstClr val="black"/>
                </a:solidFill>
                <a:ea typeface="メイリオ" panose="020B0604030504040204" pitchFamily="50" charset="-128"/>
              </a:rPr>
              <a:t>Write one intervention in one row. This will help to prioritize the interventions in the next step. </a:t>
            </a:r>
            <a:endParaRPr kumimoji="1" lang="ja-JP" altLang="en-US" sz="2000" kern="0" dirty="0">
              <a:solidFill>
                <a:prstClr val="black"/>
              </a:solidFill>
              <a:ea typeface="メイリオ" panose="020B0604030504040204" pitchFamily="50" charset="-128"/>
            </a:endParaRPr>
          </a:p>
        </p:txBody>
      </p:sp>
      <p:grpSp>
        <p:nvGrpSpPr>
          <p:cNvPr id="2" name="グループ化 1"/>
          <p:cNvGrpSpPr/>
          <p:nvPr/>
        </p:nvGrpSpPr>
        <p:grpSpPr>
          <a:xfrm>
            <a:off x="6604236" y="957392"/>
            <a:ext cx="2869763" cy="1507497"/>
            <a:chOff x="5333071" y="1673523"/>
            <a:chExt cx="2869763" cy="1507497"/>
          </a:xfrm>
        </p:grpSpPr>
        <p:sp>
          <p:nvSpPr>
            <p:cNvPr id="24" name="楕円 23">
              <a:extLst>
                <a:ext uri="{FF2B5EF4-FFF2-40B4-BE49-F238E27FC236}">
                  <a16:creationId xmlns:a16="http://schemas.microsoft.com/office/drawing/2014/main" id="{7EE8B024-E5F5-417D-94F3-B8BCEF0E0053}"/>
                </a:ext>
              </a:extLst>
            </p:cNvPr>
            <p:cNvSpPr/>
            <p:nvPr/>
          </p:nvSpPr>
          <p:spPr>
            <a:xfrm>
              <a:off x="6122986" y="2948792"/>
              <a:ext cx="1115758" cy="232228"/>
            </a:xfrm>
            <a:prstGeom prst="ellipse">
              <a:avLst/>
            </a:prstGeom>
            <a:noFill/>
            <a:ln w="50800">
              <a:solidFill>
                <a:srgbClr val="C87D0E"/>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cxnSp>
          <p:nvCxnSpPr>
            <p:cNvPr id="25" name="直線コネクタ 24">
              <a:extLst>
                <a:ext uri="{FF2B5EF4-FFF2-40B4-BE49-F238E27FC236}">
                  <a16:creationId xmlns:a16="http://schemas.microsoft.com/office/drawing/2014/main" id="{EF8254E3-9110-4B07-8849-B17F9A6EBD16}"/>
                </a:ext>
              </a:extLst>
            </p:cNvPr>
            <p:cNvCxnSpPr>
              <a:cxnSpLocks/>
              <a:stCxn id="24" idx="0"/>
              <a:endCxn id="26" idx="2"/>
            </p:cNvCxnSpPr>
            <p:nvPr/>
          </p:nvCxnSpPr>
          <p:spPr>
            <a:xfrm flipV="1">
              <a:off x="6680865" y="2042855"/>
              <a:ext cx="87088" cy="905937"/>
            </a:xfrm>
            <a:prstGeom prst="line">
              <a:avLst/>
            </a:prstGeom>
            <a:noFill/>
            <a:ln w="50800" cap="flat" cmpd="sng" algn="in">
              <a:solidFill>
                <a:srgbClr val="F0A22E">
                  <a:lumMod val="75000"/>
                </a:srgbClr>
              </a:solidFill>
              <a:prstDash val="solid"/>
            </a:ln>
            <a:effectLst/>
          </p:spPr>
        </p:cxnSp>
        <p:sp>
          <p:nvSpPr>
            <p:cNvPr id="26" name="テキスト ボックス 25">
              <a:extLst>
                <a:ext uri="{FF2B5EF4-FFF2-40B4-BE49-F238E27FC236}">
                  <a16:creationId xmlns:a16="http://schemas.microsoft.com/office/drawing/2014/main" id="{E8595E24-B09B-4B62-A396-92B86A0F2E44}"/>
                </a:ext>
              </a:extLst>
            </p:cNvPr>
            <p:cNvSpPr txBox="1"/>
            <p:nvPr/>
          </p:nvSpPr>
          <p:spPr>
            <a:xfrm>
              <a:off x="5333071" y="1673523"/>
              <a:ext cx="2869763" cy="369332"/>
            </a:xfrm>
            <a:prstGeom prst="rect">
              <a:avLst/>
            </a:prstGeom>
            <a:solidFill>
              <a:sysClr val="window" lastClr="FFFFFF"/>
            </a:solidFill>
            <a:ln w="28575">
              <a:solidFill>
                <a:srgbClr val="C87D0E"/>
              </a:solidFill>
            </a:ln>
          </p:spPr>
          <p:txBody>
            <a:bodyPr wrap="square" rtlCol="0">
              <a:spAutoFit/>
            </a:bodyPr>
            <a:lstStyle/>
            <a:p>
              <a:pPr defTabSz="914400">
                <a:defRPr/>
              </a:pPr>
              <a:r>
                <a:rPr kumimoji="1" lang="en-US" altLang="ja-JP" kern="0" dirty="0">
                  <a:solidFill>
                    <a:prstClr val="black"/>
                  </a:solidFill>
                  <a:ea typeface="メイリオ" panose="020B0604030504040204" pitchFamily="50" charset="-128"/>
                </a:rPr>
                <a:t>Annex</a:t>
              </a:r>
              <a:r>
                <a:rPr kumimoji="1" lang="ja-JP" altLang="en-US" kern="0" dirty="0">
                  <a:solidFill>
                    <a:prstClr val="black"/>
                  </a:solidFill>
                  <a:ea typeface="メイリオ" panose="020B0604030504040204" pitchFamily="50" charset="-128"/>
                </a:rPr>
                <a:t> </a:t>
              </a:r>
              <a:r>
                <a:rPr kumimoji="1" lang="en-US" altLang="ja-JP" kern="0" dirty="0">
                  <a:solidFill>
                    <a:prstClr val="black"/>
                  </a:solidFill>
                  <a:ea typeface="メイリオ" panose="020B0604030504040204" pitchFamily="50" charset="-128"/>
                </a:rPr>
                <a:t>1</a:t>
              </a:r>
              <a:r>
                <a:rPr kumimoji="1" lang="ja-JP" altLang="en-US" kern="0" dirty="0">
                  <a:solidFill>
                    <a:prstClr val="black"/>
                  </a:solidFill>
                  <a:ea typeface="メイリオ" panose="020B0604030504040204" pitchFamily="50" charset="-128"/>
                </a:rPr>
                <a:t> </a:t>
              </a:r>
              <a:r>
                <a:rPr kumimoji="1" lang="en-US" altLang="ja-JP" kern="0" dirty="0">
                  <a:solidFill>
                    <a:prstClr val="black"/>
                  </a:solidFill>
                  <a:ea typeface="メイリオ" panose="020B0604030504040204" pitchFamily="50" charset="-128"/>
                </a:rPr>
                <a:t>is</a:t>
              </a:r>
              <a:r>
                <a:rPr kumimoji="1" lang="ja-JP" altLang="en-US" kern="0" dirty="0">
                  <a:solidFill>
                    <a:prstClr val="black"/>
                  </a:solidFill>
                  <a:ea typeface="メイリオ" panose="020B0604030504040204" pitchFamily="50" charset="-128"/>
                </a:rPr>
                <a:t> </a:t>
              </a:r>
              <a:r>
                <a:rPr kumimoji="1" lang="en-US" altLang="ja-JP" kern="0" dirty="0">
                  <a:solidFill>
                    <a:prstClr val="black"/>
                  </a:solidFill>
                  <a:ea typeface="メイリオ" panose="020B0604030504040204" pitchFamily="50" charset="-128"/>
                </a:rPr>
                <a:t>not</a:t>
              </a:r>
              <a:r>
                <a:rPr kumimoji="1" lang="ja-JP" altLang="en-US" kern="0" dirty="0">
                  <a:solidFill>
                    <a:prstClr val="black"/>
                  </a:solidFill>
                  <a:ea typeface="メイリオ" panose="020B0604030504040204" pitchFamily="50" charset="-128"/>
                </a:rPr>
                <a:t> </a:t>
              </a:r>
              <a:r>
                <a:rPr kumimoji="1" lang="en-US" altLang="ja-JP" kern="0" dirty="0">
                  <a:solidFill>
                    <a:prstClr val="black"/>
                  </a:solidFill>
                  <a:ea typeface="メイリオ" panose="020B0604030504040204" pitchFamily="50" charset="-128"/>
                </a:rPr>
                <a:t>available.</a:t>
              </a:r>
              <a:r>
                <a:rPr kumimoji="1" lang="ja-JP" altLang="en-US" kern="0" dirty="0">
                  <a:solidFill>
                    <a:prstClr val="black"/>
                  </a:solidFill>
                  <a:ea typeface="メイリオ" panose="020B0604030504040204" pitchFamily="50" charset="-128"/>
                </a:rPr>
                <a:t> </a:t>
              </a:r>
            </a:p>
          </p:txBody>
        </p:sp>
      </p:grpSp>
      <p:grpSp>
        <p:nvGrpSpPr>
          <p:cNvPr id="3" name="グループ化 2"/>
          <p:cNvGrpSpPr/>
          <p:nvPr/>
        </p:nvGrpSpPr>
        <p:grpSpPr>
          <a:xfrm>
            <a:off x="4775199" y="5635428"/>
            <a:ext cx="3810661" cy="453476"/>
            <a:chOff x="4025928" y="5462872"/>
            <a:chExt cx="1995140" cy="307230"/>
          </a:xfrm>
        </p:grpSpPr>
        <p:sp>
          <p:nvSpPr>
            <p:cNvPr id="22" name="左大かっこ 21">
              <a:extLst>
                <a:ext uri="{FF2B5EF4-FFF2-40B4-BE49-F238E27FC236}">
                  <a16:creationId xmlns:a16="http://schemas.microsoft.com/office/drawing/2014/main" id="{E264A14B-2BCD-446C-9BA9-4F3782CE8C42}"/>
                </a:ext>
              </a:extLst>
            </p:cNvPr>
            <p:cNvSpPr/>
            <p:nvPr/>
          </p:nvSpPr>
          <p:spPr>
            <a:xfrm rot="16200000">
              <a:off x="4965320" y="4523480"/>
              <a:ext cx="116355" cy="1995140"/>
            </a:xfrm>
            <a:prstGeom prst="leftBracket">
              <a:avLst/>
            </a:prstGeom>
            <a:ln w="50800">
              <a:solidFill>
                <a:srgbClr val="C87D0E"/>
              </a:solidFill>
            </a:ln>
          </p:spPr>
          <p:style>
            <a:lnRef idx="2">
              <a:schemeClr val="accent2"/>
            </a:lnRef>
            <a:fillRef idx="0">
              <a:schemeClr val="accent2"/>
            </a:fillRef>
            <a:effectRef idx="1">
              <a:schemeClr val="accent2"/>
            </a:effectRef>
            <a:fontRef idx="minor">
              <a:schemeClr val="tx1"/>
            </a:fontRef>
          </p:style>
          <p:txBody>
            <a:bodyPr rtlCol="0" anchor="ctr"/>
            <a:lstStyle/>
            <a:p>
              <a:pPr algn="ctr"/>
              <a:endParaRPr kumimoji="1" lang="ja-JP" altLang="en-US"/>
            </a:p>
          </p:txBody>
        </p:sp>
        <p:cxnSp>
          <p:nvCxnSpPr>
            <p:cNvPr id="27" name="直線矢印コネクタ 26">
              <a:extLst>
                <a:ext uri="{FF2B5EF4-FFF2-40B4-BE49-F238E27FC236}">
                  <a16:creationId xmlns:a16="http://schemas.microsoft.com/office/drawing/2014/main" id="{B06D94FB-0396-4724-8A42-FED3BCE5482A}"/>
                </a:ext>
              </a:extLst>
            </p:cNvPr>
            <p:cNvCxnSpPr>
              <a:cxnSpLocks/>
              <a:stCxn id="22" idx="1"/>
            </p:cNvCxnSpPr>
            <p:nvPr/>
          </p:nvCxnSpPr>
          <p:spPr>
            <a:xfrm>
              <a:off x="5023497" y="5579228"/>
              <a:ext cx="0" cy="190874"/>
            </a:xfrm>
            <a:prstGeom prst="straightConnector1">
              <a:avLst/>
            </a:prstGeom>
            <a:ln w="50800">
              <a:solidFill>
                <a:srgbClr val="C87D0E"/>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 name="グループ化 4"/>
          <p:cNvGrpSpPr/>
          <p:nvPr/>
        </p:nvGrpSpPr>
        <p:grpSpPr>
          <a:xfrm>
            <a:off x="1667096" y="2432231"/>
            <a:ext cx="1844588" cy="2980527"/>
            <a:chOff x="1912840" y="2983490"/>
            <a:chExt cx="1554901" cy="2773057"/>
          </a:xfrm>
        </p:grpSpPr>
        <p:sp>
          <p:nvSpPr>
            <p:cNvPr id="7" name="四角形: 角を丸くする 36">
              <a:extLst>
                <a:ext uri="{FF2B5EF4-FFF2-40B4-BE49-F238E27FC236}">
                  <a16:creationId xmlns:a16="http://schemas.microsoft.com/office/drawing/2014/main" id="{F387F85D-BA0D-4A18-A462-7BFC200F544D}"/>
                </a:ext>
              </a:extLst>
            </p:cNvPr>
            <p:cNvSpPr/>
            <p:nvPr/>
          </p:nvSpPr>
          <p:spPr>
            <a:xfrm>
              <a:off x="2718242" y="3894172"/>
              <a:ext cx="376988" cy="290159"/>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dirty="0">
                <a:solidFill>
                  <a:prstClr val="black"/>
                </a:solidFill>
                <a:latin typeface="Gill Sans MT" panose="020B0502020104020203"/>
                <a:ea typeface="メイリオ" panose="020B0604030504040204" pitchFamily="50" charset="-128"/>
              </a:endParaRPr>
            </a:p>
          </p:txBody>
        </p:sp>
        <p:sp>
          <p:nvSpPr>
            <p:cNvPr id="8" name="四角形: 角を丸くする 38">
              <a:extLst>
                <a:ext uri="{FF2B5EF4-FFF2-40B4-BE49-F238E27FC236}">
                  <a16:creationId xmlns:a16="http://schemas.microsoft.com/office/drawing/2014/main" id="{B2EB2C70-3AD4-4CA1-8C77-142E3EE980D0}"/>
                </a:ext>
              </a:extLst>
            </p:cNvPr>
            <p:cNvSpPr/>
            <p:nvPr/>
          </p:nvSpPr>
          <p:spPr>
            <a:xfrm>
              <a:off x="2709070" y="5536011"/>
              <a:ext cx="758671" cy="220536"/>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dirty="0">
                <a:solidFill>
                  <a:prstClr val="black"/>
                </a:solidFill>
                <a:latin typeface="Gill Sans MT" panose="020B0502020104020203"/>
                <a:ea typeface="メイリオ" panose="020B0604030504040204" pitchFamily="50" charset="-128"/>
              </a:endParaRPr>
            </a:p>
          </p:txBody>
        </p:sp>
        <p:cxnSp>
          <p:nvCxnSpPr>
            <p:cNvPr id="9" name="直線コネクタ 8">
              <a:extLst>
                <a:ext uri="{FF2B5EF4-FFF2-40B4-BE49-F238E27FC236}">
                  <a16:creationId xmlns:a16="http://schemas.microsoft.com/office/drawing/2014/main" id="{3B901A39-2699-4334-96A7-C4207D28F188}"/>
                </a:ext>
              </a:extLst>
            </p:cNvPr>
            <p:cNvCxnSpPr>
              <a:cxnSpLocks/>
              <a:stCxn id="7" idx="1"/>
            </p:cNvCxnSpPr>
            <p:nvPr/>
          </p:nvCxnSpPr>
          <p:spPr>
            <a:xfrm flipH="1">
              <a:off x="2324955" y="4039252"/>
              <a:ext cx="393288" cy="72922"/>
            </a:xfrm>
            <a:prstGeom prst="line">
              <a:avLst/>
            </a:prstGeom>
            <a:noFill/>
            <a:ln w="50800" cap="flat" cmpd="sng" algn="in">
              <a:solidFill>
                <a:srgbClr val="F0A22E">
                  <a:lumMod val="75000"/>
                </a:srgbClr>
              </a:solidFill>
              <a:prstDash val="solid"/>
            </a:ln>
            <a:effectLst/>
          </p:spPr>
        </p:cxnSp>
        <p:grpSp>
          <p:nvGrpSpPr>
            <p:cNvPr id="10" name="グループ化 9"/>
            <p:cNvGrpSpPr/>
            <p:nvPr/>
          </p:nvGrpSpPr>
          <p:grpSpPr>
            <a:xfrm>
              <a:off x="2288249" y="4690031"/>
              <a:ext cx="1179492" cy="632572"/>
              <a:chOff x="1556005" y="7718576"/>
              <a:chExt cx="1179492" cy="632572"/>
            </a:xfrm>
          </p:grpSpPr>
          <p:sp>
            <p:nvSpPr>
              <p:cNvPr id="11" name="四角形: 角を丸くする 37">
                <a:extLst>
                  <a:ext uri="{FF2B5EF4-FFF2-40B4-BE49-F238E27FC236}">
                    <a16:creationId xmlns:a16="http://schemas.microsoft.com/office/drawing/2014/main" id="{C2EADEC8-CEA4-4116-91F7-5A78334BB301}"/>
                  </a:ext>
                </a:extLst>
              </p:cNvPr>
              <p:cNvSpPr/>
              <p:nvPr/>
            </p:nvSpPr>
            <p:spPr>
              <a:xfrm>
                <a:off x="1976826" y="8060988"/>
                <a:ext cx="758671" cy="290160"/>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dirty="0">
                  <a:solidFill>
                    <a:prstClr val="black"/>
                  </a:solidFill>
                  <a:latin typeface="Gill Sans MT" panose="020B0502020104020203"/>
                  <a:ea typeface="メイリオ" panose="020B0604030504040204" pitchFamily="50" charset="-128"/>
                </a:endParaRPr>
              </a:p>
            </p:txBody>
          </p:sp>
          <p:cxnSp>
            <p:nvCxnSpPr>
              <p:cNvPr id="16" name="直線コネクタ 15">
                <a:extLst>
                  <a:ext uri="{FF2B5EF4-FFF2-40B4-BE49-F238E27FC236}">
                    <a16:creationId xmlns:a16="http://schemas.microsoft.com/office/drawing/2014/main" id="{E8CECB2E-E49E-40DE-833F-6AB3E990F508}"/>
                  </a:ext>
                </a:extLst>
              </p:cNvPr>
              <p:cNvCxnSpPr>
                <a:cxnSpLocks/>
              </p:cNvCxnSpPr>
              <p:nvPr/>
            </p:nvCxnSpPr>
            <p:spPr>
              <a:xfrm flipH="1" flipV="1">
                <a:off x="1556005" y="7718576"/>
                <a:ext cx="448300" cy="489647"/>
              </a:xfrm>
              <a:prstGeom prst="line">
                <a:avLst/>
              </a:prstGeom>
              <a:noFill/>
              <a:ln w="50800" cap="flat" cmpd="sng" algn="in">
                <a:solidFill>
                  <a:srgbClr val="F0A22E">
                    <a:lumMod val="75000"/>
                  </a:srgbClr>
                </a:solidFill>
                <a:prstDash val="solid"/>
              </a:ln>
              <a:effectLst/>
            </p:spPr>
          </p:cxnSp>
        </p:grpSp>
        <p:cxnSp>
          <p:nvCxnSpPr>
            <p:cNvPr id="17" name="直線コネクタ 16">
              <a:extLst>
                <a:ext uri="{FF2B5EF4-FFF2-40B4-BE49-F238E27FC236}">
                  <a16:creationId xmlns:a16="http://schemas.microsoft.com/office/drawing/2014/main" id="{BDA67B8E-8546-4172-B20A-516F893C31F8}"/>
                </a:ext>
              </a:extLst>
            </p:cNvPr>
            <p:cNvCxnSpPr>
              <a:cxnSpLocks/>
              <a:stCxn id="8" idx="1"/>
            </p:cNvCxnSpPr>
            <p:nvPr/>
          </p:nvCxnSpPr>
          <p:spPr>
            <a:xfrm flipH="1" flipV="1">
              <a:off x="1912840" y="4733881"/>
              <a:ext cx="796230" cy="912398"/>
            </a:xfrm>
            <a:prstGeom prst="line">
              <a:avLst/>
            </a:prstGeom>
            <a:noFill/>
            <a:ln w="50800" cap="flat" cmpd="sng" algn="in">
              <a:solidFill>
                <a:srgbClr val="F0A22E">
                  <a:lumMod val="75000"/>
                </a:srgbClr>
              </a:solidFill>
              <a:prstDash val="solid"/>
            </a:ln>
            <a:effectLst/>
          </p:spPr>
        </p:cxnSp>
        <p:sp>
          <p:nvSpPr>
            <p:cNvPr id="28" name="四角形: 角を丸くする 36">
              <a:extLst>
                <a:ext uri="{FF2B5EF4-FFF2-40B4-BE49-F238E27FC236}">
                  <a16:creationId xmlns:a16="http://schemas.microsoft.com/office/drawing/2014/main" id="{F387F85D-BA0D-4A18-A462-7BFC200F544D}"/>
                </a:ext>
              </a:extLst>
            </p:cNvPr>
            <p:cNvSpPr/>
            <p:nvPr/>
          </p:nvSpPr>
          <p:spPr>
            <a:xfrm>
              <a:off x="2681539" y="2983490"/>
              <a:ext cx="550354" cy="364338"/>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dirty="0">
                <a:solidFill>
                  <a:prstClr val="black"/>
                </a:solidFill>
                <a:latin typeface="Gill Sans MT" panose="020B0502020104020203"/>
                <a:ea typeface="メイリオ" panose="020B0604030504040204" pitchFamily="50" charset="-128"/>
              </a:endParaRPr>
            </a:p>
          </p:txBody>
        </p:sp>
        <p:cxnSp>
          <p:nvCxnSpPr>
            <p:cNvPr id="29" name="直線コネクタ 28">
              <a:extLst>
                <a:ext uri="{FF2B5EF4-FFF2-40B4-BE49-F238E27FC236}">
                  <a16:creationId xmlns:a16="http://schemas.microsoft.com/office/drawing/2014/main" id="{3B901A39-2699-4334-96A7-C4207D28F188}"/>
                </a:ext>
              </a:extLst>
            </p:cNvPr>
            <p:cNvCxnSpPr>
              <a:cxnSpLocks/>
              <a:stCxn id="28" idx="1"/>
            </p:cNvCxnSpPr>
            <p:nvPr/>
          </p:nvCxnSpPr>
          <p:spPr>
            <a:xfrm flipH="1">
              <a:off x="1999203" y="3165659"/>
              <a:ext cx="682336" cy="809676"/>
            </a:xfrm>
            <a:prstGeom prst="line">
              <a:avLst/>
            </a:prstGeom>
            <a:noFill/>
            <a:ln w="50800" cap="flat" cmpd="sng" algn="in">
              <a:solidFill>
                <a:srgbClr val="F0A22E">
                  <a:lumMod val="75000"/>
                </a:srgbClr>
              </a:solidFill>
              <a:prstDash val="solid"/>
            </a:ln>
            <a:effectLst/>
          </p:spPr>
        </p:cxnSp>
      </p:grpSp>
    </p:spTree>
    <p:extLst>
      <p:ext uri="{BB962C8B-B14F-4D97-AF65-F5344CB8AC3E}">
        <p14:creationId xmlns:p14="http://schemas.microsoft.com/office/powerpoint/2010/main" val="34829517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コンテンツ プレースホルダー 56">
            <a:extLst>
              <a:ext uri="{FF2B5EF4-FFF2-40B4-BE49-F238E27FC236}">
                <a16:creationId xmlns:a16="http://schemas.microsoft.com/office/drawing/2014/main" id="{6948DA66-77C9-4218-A770-47756FE6F716}"/>
              </a:ext>
            </a:extLst>
          </p:cNvPr>
          <p:cNvGraphicFramePr>
            <a:graphicFrameLocks/>
          </p:cNvGraphicFramePr>
          <p:nvPr/>
        </p:nvGraphicFramePr>
        <p:xfrm>
          <a:off x="149665" y="122040"/>
          <a:ext cx="8436194" cy="457200"/>
        </p:xfrm>
        <a:graphic>
          <a:graphicData uri="http://schemas.openxmlformats.org/drawingml/2006/table">
            <a:tbl>
              <a:tblPr firstRow="1" bandRow="1">
                <a:tableStyleId>{5C22544A-7EE6-4342-B048-85BDC9FD1C3A}</a:tableStyleId>
              </a:tblPr>
              <a:tblGrid>
                <a:gridCol w="8436194">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2.2  Problem Analysis and Priority Setting (Example)</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graphicFrame>
        <p:nvGraphicFramePr>
          <p:cNvPr id="30" name="表 29">
            <a:extLst>
              <a:ext uri="{FF2B5EF4-FFF2-40B4-BE49-F238E27FC236}">
                <a16:creationId xmlns:a16="http://schemas.microsoft.com/office/drawing/2014/main" id="{FED01044-CF82-494B-8EC6-B3E5A76AC913}"/>
              </a:ext>
            </a:extLst>
          </p:cNvPr>
          <p:cNvGraphicFramePr>
            <a:graphicFrameLocks noGrp="1"/>
          </p:cNvGraphicFramePr>
          <p:nvPr>
            <p:extLst>
              <p:ext uri="{D42A27DB-BD31-4B8C-83A1-F6EECF244321}">
                <p14:modId xmlns:p14="http://schemas.microsoft.com/office/powerpoint/2010/main" val="1186128825"/>
              </p:ext>
            </p:extLst>
          </p:nvPr>
        </p:nvGraphicFramePr>
        <p:xfrm>
          <a:off x="149666" y="704870"/>
          <a:ext cx="11880038" cy="5852160"/>
        </p:xfrm>
        <a:graphic>
          <a:graphicData uri="http://schemas.openxmlformats.org/drawingml/2006/table">
            <a:tbl>
              <a:tblPr firstRow="1" firstCol="1" bandRow="1"/>
              <a:tblGrid>
                <a:gridCol w="2427279">
                  <a:extLst>
                    <a:ext uri="{9D8B030D-6E8A-4147-A177-3AD203B41FA5}">
                      <a16:colId xmlns:a16="http://schemas.microsoft.com/office/drawing/2014/main" val="1525089192"/>
                    </a:ext>
                  </a:extLst>
                </a:gridCol>
                <a:gridCol w="4857008">
                  <a:extLst>
                    <a:ext uri="{9D8B030D-6E8A-4147-A177-3AD203B41FA5}">
                      <a16:colId xmlns:a16="http://schemas.microsoft.com/office/drawing/2014/main" val="1968567694"/>
                    </a:ext>
                  </a:extLst>
                </a:gridCol>
                <a:gridCol w="4595751">
                  <a:extLst>
                    <a:ext uri="{9D8B030D-6E8A-4147-A177-3AD203B41FA5}">
                      <a16:colId xmlns:a16="http://schemas.microsoft.com/office/drawing/2014/main" val="1207659084"/>
                    </a:ext>
                  </a:extLst>
                </a:gridCol>
              </a:tblGrid>
              <a:tr h="65518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Area of health</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Key challenges*</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p>
                      <a:pPr marL="0" indent="0"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Relate to access (demand side) to care and/or quality (supply side) of service delivery</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Priority interventions to address identified challenges</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p>
                      <a:pPr marL="0" indent="0" algn="ctr">
                        <a:spcAft>
                          <a:spcPts val="0"/>
                        </a:spcAft>
                      </a:pPr>
                      <a:r>
                        <a:rPr lang="en-US" sz="1400" b="1" dirty="0">
                          <a:effectLst/>
                          <a:latin typeface="Calibri" panose="020F0502020204030204" pitchFamily="34" charset="0"/>
                          <a:ea typeface="ＭＳ 明朝" panose="02020609040205080304" pitchFamily="17" charset="-128"/>
                          <a:cs typeface="Times New Roman" panose="02020603050405020304" pitchFamily="18" charset="0"/>
                        </a:rPr>
                        <a:t>(maximum of five per challenge – from list in Annex 1)</a:t>
                      </a:r>
                      <a:endParaRPr lang="ja-JP" sz="14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51675031"/>
                  </a:ext>
                </a:extLst>
              </a:tr>
              <a:tr h="196014">
                <a:tc rowSpan="3">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Halt and reverse increasing burden of non-communicable conditions</a:t>
                      </a:r>
                      <a:endParaRPr lang="ja-JP" sz="1600" dirty="0">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Dental disorder: Number of children who has dental disorder is high (Demand side) </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HF conducts education class at school on how to prevent dental issues. </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650121512"/>
                  </a:ext>
                </a:extLst>
              </a:tr>
              <a:tr h="196014">
                <a:tc vMerge="1">
                  <a:txBody>
                    <a:bodyPr/>
                    <a:lstStyle/>
                    <a:p>
                      <a:endParaRPr kumimoji="1" lang="ja-JP"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altLang="ja-JP"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Dental disorder: Number of adults who has dental disorder is high. (Demand side) </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altLang="ja-JP"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HF conducts medical camp or arrange dentists regular basis. </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570755205"/>
                  </a:ext>
                </a:extLst>
              </a:tr>
              <a:tr h="130481">
                <a:tc vMerge="1">
                  <a:txBody>
                    <a:bodyPr/>
                    <a:lstStyle/>
                    <a:p>
                      <a:endParaRPr kumimoji="1" lang="ja-JP"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Malnutrition &lt; 5yrs: Lack of knowledge of timing of complementary breastfeeding and supplementary feeding  (Demand side)</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HF gives counseling to mothers with children &lt;5 </a:t>
                      </a:r>
                      <a:r>
                        <a:rPr lang="en-US" sz="1600" dirty="0" err="1">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yrs</a:t>
                      </a: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on their feeding and how to prepare baby food. </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94999582"/>
                  </a:ext>
                </a:extLst>
              </a:tr>
              <a:tr h="196014">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Reduce the burden of violence &amp; injuries</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i="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Bites by dogs</a:t>
                      </a:r>
                      <a:r>
                        <a:rPr lang="en-US" sz="1600" i="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Inadequate kits to manage the injuries. (Supply side) </a:t>
                      </a:r>
                      <a:endParaRPr lang="ja-JP" sz="1600" i="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HF purchases basic kits to manage injuries.  </a:t>
                      </a:r>
                      <a:endParaRPr lang="ja-JP"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104194962"/>
                  </a:ext>
                </a:extLst>
              </a:tr>
              <a:tr h="196014">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Low</a:t>
                      </a:r>
                      <a:r>
                        <a:rPr lang="en-US" sz="1600" baseline="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utilization</a:t>
                      </a: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of contraceptive (Condom) :  Lack of access to contraception</a:t>
                      </a:r>
                      <a:endParaRPr lang="ja-JP"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HF provides condoms to CHVs at the regular basis.  </a:t>
                      </a:r>
                      <a:endParaRPr lang="ja-JP"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686714245"/>
                  </a:ext>
                </a:extLst>
              </a:tr>
              <a:tr h="196014">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Provide essential medical services</a:t>
                      </a:r>
                      <a:endParaRPr lang="ja-JP" sz="1600" dirty="0">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Low birth</a:t>
                      </a:r>
                      <a:r>
                        <a:rPr lang="en-US" sz="1600" baseline="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weight: No  follow up after discharge from HF </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HF</a:t>
                      </a:r>
                      <a:r>
                        <a:rPr lang="en-US" sz="1600" baseline="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develop the follow up system in the HF catchment area. (CHV conducts home visit once a month) </a:t>
                      </a:r>
                      <a:endParaRPr lang="ja-JP" sz="1600" dirty="0">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803074720"/>
                  </a:ext>
                </a:extLst>
              </a:tr>
              <a:tr h="366628">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Referral cases:</a:t>
                      </a:r>
                      <a:r>
                        <a:rPr lang="en-US" sz="1600" baseline="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Taking time to refer to referral hospital for emergency cases</a:t>
                      </a:r>
                      <a:endParaRPr lang="ja-JP"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HF</a:t>
                      </a:r>
                      <a:r>
                        <a:rPr lang="en-US" sz="1600" baseline="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again confirms the referral  and ambulance system with community and referral hospital. </a:t>
                      </a:r>
                      <a:endParaRPr lang="ja-JP"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758636043"/>
                  </a:ext>
                </a:extLst>
              </a:tr>
              <a:tr h="196014">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Minimize exposure to health risk factors</a:t>
                      </a:r>
                      <a:endParaRPr lang="ja-JP" sz="1600" dirty="0">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Unsafe water: Drinking unboiled water </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HF gives counselling to use boiled water to family with children &lt;5years and pregnant women.  </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88730929"/>
                  </a:ext>
                </a:extLst>
              </a:tr>
              <a:tr h="196014">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Smoking:  Lack of knowledge on the impact of smoking</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tabLst>
                          <a:tab pos="2866390" algn="ctr"/>
                        </a:tabLs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HF puts a poster on smoking on the wall of HF and school. </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742320993"/>
                  </a:ext>
                </a:extLst>
              </a:tr>
              <a:tr h="196014">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Strengthen collaboration with health-related sectors</a:t>
                      </a:r>
                      <a:endParaRPr lang="ja-JP" sz="1600" dirty="0">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i="0" dirty="0">
                          <a:solidFill>
                            <a:srgbClr val="FF0000"/>
                          </a:solidFill>
                          <a:effectLst/>
                          <a:latin typeface="Calibri" panose="020F0502020204030204" pitchFamily="34" charset="0"/>
                          <a:ea typeface="ＭＳ 明朝" panose="02020609040205080304" pitchFamily="17" charset="-128"/>
                          <a:cs typeface="Calibri" panose="020F0502020204030204" pitchFamily="34" charset="0"/>
                        </a:rPr>
                        <a:t>Lack of toilet or low utilization of toilet: Lack</a:t>
                      </a:r>
                      <a:r>
                        <a:rPr lang="ja-JP" altLang="en-US" sz="1600" i="0" dirty="0">
                          <a:solidFill>
                            <a:srgbClr val="FF0000"/>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i="0" dirty="0">
                          <a:solidFill>
                            <a:srgbClr val="FF0000"/>
                          </a:solidFill>
                          <a:effectLst/>
                          <a:latin typeface="Calibri" panose="020F0502020204030204" pitchFamily="34" charset="0"/>
                          <a:ea typeface="ＭＳ 明朝" panose="02020609040205080304" pitchFamily="17" charset="-128"/>
                          <a:cs typeface="Calibri" panose="020F0502020204030204" pitchFamily="34" charset="0"/>
                        </a:rPr>
                        <a:t>of</a:t>
                      </a:r>
                      <a:r>
                        <a:rPr lang="ja-JP" altLang="en-US" sz="1600" i="0" dirty="0">
                          <a:solidFill>
                            <a:srgbClr val="FF0000"/>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i="0" dirty="0">
                          <a:solidFill>
                            <a:srgbClr val="FF0000"/>
                          </a:solidFill>
                          <a:effectLst/>
                          <a:latin typeface="Calibri" panose="020F0502020204030204" pitchFamily="34" charset="0"/>
                          <a:ea typeface="ＭＳ 明朝" panose="02020609040205080304" pitchFamily="17" charset="-128"/>
                          <a:cs typeface="Calibri" panose="020F0502020204030204" pitchFamily="34" charset="0"/>
                        </a:rPr>
                        <a:t>awareness on</a:t>
                      </a:r>
                      <a:r>
                        <a:rPr lang="en-US" altLang="ja-JP" sz="1600" i="0" baseline="0" dirty="0">
                          <a:solidFill>
                            <a:srgbClr val="FF0000"/>
                          </a:solidFill>
                          <a:effectLst/>
                          <a:latin typeface="Calibri" panose="020F0502020204030204" pitchFamily="34" charset="0"/>
                          <a:ea typeface="ＭＳ 明朝" panose="02020609040205080304" pitchFamily="17" charset="-128"/>
                          <a:cs typeface="Calibri" panose="020F0502020204030204" pitchFamily="34" charset="0"/>
                        </a:rPr>
                        <a:t> how the </a:t>
                      </a:r>
                      <a:r>
                        <a:rPr lang="en-US" altLang="ja-JP" sz="1600" i="0" baseline="0" dirty="0" err="1">
                          <a:solidFill>
                            <a:srgbClr val="FF0000"/>
                          </a:solidFill>
                          <a:effectLst/>
                          <a:latin typeface="Calibri" panose="020F0502020204030204" pitchFamily="34" charset="0"/>
                          <a:ea typeface="ＭＳ 明朝" panose="02020609040205080304" pitchFamily="17" charset="-128"/>
                          <a:cs typeface="Calibri" panose="020F0502020204030204" pitchFamily="34" charset="0"/>
                        </a:rPr>
                        <a:t>unusage</a:t>
                      </a:r>
                      <a:r>
                        <a:rPr lang="en-US" altLang="ja-JP" sz="1600" i="0" baseline="0" dirty="0">
                          <a:solidFill>
                            <a:srgbClr val="FF0000"/>
                          </a:solidFill>
                          <a:effectLst/>
                          <a:latin typeface="Calibri" panose="020F0502020204030204" pitchFamily="34" charset="0"/>
                          <a:ea typeface="ＭＳ 明朝" panose="02020609040205080304" pitchFamily="17" charset="-128"/>
                          <a:cs typeface="Calibri" panose="020F0502020204030204" pitchFamily="34" charset="0"/>
                        </a:rPr>
                        <a:t> of toilet affect our health. </a:t>
                      </a:r>
                      <a:r>
                        <a:rPr lang="ja-JP" altLang="en-US" sz="1600" i="0" dirty="0">
                          <a:solidFill>
                            <a:srgbClr val="FF0000"/>
                          </a:solidFill>
                          <a:effectLst/>
                          <a:latin typeface="Calibri" panose="020F0502020204030204" pitchFamily="34" charset="0"/>
                          <a:ea typeface="ＭＳ 明朝" panose="02020609040205080304" pitchFamily="17" charset="-128"/>
                          <a:cs typeface="Calibri" panose="020F0502020204030204" pitchFamily="34" charset="0"/>
                        </a:rPr>
                        <a:t> </a:t>
                      </a:r>
                      <a:endParaRPr lang="ja-JP" altLang="ja-JP" sz="1600" i="0" dirty="0">
                        <a:solidFill>
                          <a:srgbClr val="FF0000"/>
                        </a:solidFill>
                        <a:effectLst/>
                        <a:latin typeface="Calibri" panose="020F0502020204030204" pitchFamily="34" charset="0"/>
                        <a:ea typeface="ＭＳ 明朝" panose="02020609040205080304" pitchFamily="17" charset="-128"/>
                        <a:cs typeface="Calibri" panose="020F0502020204030204" pitchFamily="34"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spcAft>
                          <a:spcPts val="0"/>
                        </a:spcAft>
                      </a:pPr>
                      <a:r>
                        <a:rPr lang="en-US" sz="160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HF collaborate with school and promote</a:t>
                      </a:r>
                      <a:r>
                        <a:rPr lang="en-US" sz="1600" baseline="0"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 children to use toilets. </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3395572"/>
                  </a:ext>
                </a:extLst>
              </a:tr>
            </a:tbl>
          </a:graphicData>
        </a:graphic>
      </p:graphicFrame>
    </p:spTree>
    <p:extLst>
      <p:ext uri="{BB962C8B-B14F-4D97-AF65-F5344CB8AC3E}">
        <p14:creationId xmlns:p14="http://schemas.microsoft.com/office/powerpoint/2010/main" val="27022364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コンテンツ プレースホルダー 56">
            <a:extLst>
              <a:ext uri="{FF2B5EF4-FFF2-40B4-BE49-F238E27FC236}">
                <a16:creationId xmlns:a16="http://schemas.microsoft.com/office/drawing/2014/main" id="{6948DA66-77C9-4218-A770-47756FE6F716}"/>
              </a:ext>
            </a:extLst>
          </p:cNvPr>
          <p:cNvGraphicFramePr>
            <a:graphicFrameLocks/>
          </p:cNvGraphicFramePr>
          <p:nvPr/>
        </p:nvGraphicFramePr>
        <p:xfrm>
          <a:off x="149665" y="122040"/>
          <a:ext cx="8436194" cy="457200"/>
        </p:xfrm>
        <a:graphic>
          <a:graphicData uri="http://schemas.openxmlformats.org/drawingml/2006/table">
            <a:tbl>
              <a:tblPr firstRow="1" bandRow="1">
                <a:tableStyleId>{5C22544A-7EE6-4342-B048-85BDC9FD1C3A}</a:tableStyleId>
              </a:tblPr>
              <a:tblGrid>
                <a:gridCol w="8436194">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2.2  Problem Analysis and Priority Setting (Example)</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graphicFrame>
        <p:nvGraphicFramePr>
          <p:cNvPr id="5" name="表 4">
            <a:extLst>
              <a:ext uri="{FF2B5EF4-FFF2-40B4-BE49-F238E27FC236}">
                <a16:creationId xmlns:a16="http://schemas.microsoft.com/office/drawing/2014/main" id="{3A4FFF2D-E8A8-4C78-8434-0C4C9F955EE6}"/>
              </a:ext>
            </a:extLst>
          </p:cNvPr>
          <p:cNvGraphicFramePr>
            <a:graphicFrameLocks noGrp="1"/>
          </p:cNvGraphicFramePr>
          <p:nvPr>
            <p:extLst>
              <p:ext uri="{D42A27DB-BD31-4B8C-83A1-F6EECF244321}">
                <p14:modId xmlns:p14="http://schemas.microsoft.com/office/powerpoint/2010/main" val="3405296761"/>
              </p:ext>
            </p:extLst>
          </p:nvPr>
        </p:nvGraphicFramePr>
        <p:xfrm>
          <a:off x="203280" y="1375015"/>
          <a:ext cx="11650466" cy="4876800"/>
        </p:xfrm>
        <a:graphic>
          <a:graphicData uri="http://schemas.openxmlformats.org/drawingml/2006/table">
            <a:tbl>
              <a:tblPr firstRow="1" firstCol="1" bandRow="1"/>
              <a:tblGrid>
                <a:gridCol w="1957607">
                  <a:extLst>
                    <a:ext uri="{9D8B030D-6E8A-4147-A177-3AD203B41FA5}">
                      <a16:colId xmlns:a16="http://schemas.microsoft.com/office/drawing/2014/main" val="1525089192"/>
                    </a:ext>
                  </a:extLst>
                </a:gridCol>
                <a:gridCol w="4966518">
                  <a:extLst>
                    <a:ext uri="{9D8B030D-6E8A-4147-A177-3AD203B41FA5}">
                      <a16:colId xmlns:a16="http://schemas.microsoft.com/office/drawing/2014/main" val="1968567694"/>
                    </a:ext>
                  </a:extLst>
                </a:gridCol>
                <a:gridCol w="4726341">
                  <a:extLst>
                    <a:ext uri="{9D8B030D-6E8A-4147-A177-3AD203B41FA5}">
                      <a16:colId xmlns:a16="http://schemas.microsoft.com/office/drawing/2014/main" val="1207659084"/>
                    </a:ext>
                  </a:extLst>
                </a:gridCol>
              </a:tblGrid>
              <a:tr h="649041">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Area of health</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Key challenges*</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p>
                      <a:pPr marL="0" indent="0"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Relate to access (demand side) to care and/or quality (supply side) of service delivery</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Priority interventions to address identified challenges</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p>
                      <a:pPr marL="0" indent="0" algn="ct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(maximum of five per challenge – from list in Annex 1)</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51675031"/>
                  </a:ext>
                </a:extLst>
              </a:tr>
              <a:tr h="196014">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Eliminate communicable conditions</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altLang="ja-JP" sz="16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Inadequate support for health promotion programs</a:t>
                      </a:r>
                    </a:p>
                    <a:p>
                      <a:pPr marL="0" indent="0">
                        <a:spcAft>
                          <a:spcPts val="0"/>
                        </a:spcAft>
                      </a:pP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Not clear which disease’s promotion.  </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altLang="ja-JP" sz="16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Increase support for health promotion activities</a:t>
                      </a:r>
                    </a:p>
                    <a:p>
                      <a:pPr marL="0" indent="0">
                        <a:spcAft>
                          <a:spcPts val="0"/>
                        </a:spcAft>
                      </a:pP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Need to write more details about promotion activities</a:t>
                      </a:r>
                      <a:r>
                        <a:rPr lang="ja-JP" altLang="en-US" sz="1600"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166758384"/>
                  </a:ext>
                </a:extLst>
              </a:tr>
              <a:tr h="196014">
                <a:tc vMerge="1">
                  <a:txBody>
                    <a:bodyPr/>
                    <a:lstStyle/>
                    <a:p>
                      <a:endParaRPr kumimoji="1" lang="ja-JP" altLang="en-US"/>
                    </a:p>
                  </a:txBody>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Inadequate youth friendly </a:t>
                      </a:r>
                      <a:r>
                        <a:rPr lang="en-US" altLang="ja-JP" sz="1600" dirty="0" err="1">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centres</a:t>
                      </a:r>
                      <a:endParaRPr lang="en-US" altLang="ja-JP" sz="16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Not clear the link between “disease” and “key challenges”</a:t>
                      </a:r>
                      <a:endParaRPr lang="ja-JP"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altLang="ja-JP" sz="16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Provide youth friendly </a:t>
                      </a:r>
                      <a:r>
                        <a:rPr lang="en-US" altLang="ja-JP" sz="1600" dirty="0" err="1">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centres</a:t>
                      </a:r>
                      <a:endParaRPr lang="en-US" altLang="ja-JP" sz="16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endParaRPr>
                    </a:p>
                    <a:p>
                      <a:pPr marL="0" indent="0">
                        <a:spcAft>
                          <a:spcPts val="0"/>
                        </a:spcAft>
                      </a:pP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Can you build youth friendly </a:t>
                      </a:r>
                      <a:r>
                        <a:rPr lang="en-US" altLang="ja-JP" sz="1600" b="1" dirty="0" err="1">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centres</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within your limited budget?</a:t>
                      </a:r>
                      <a:endParaRPr 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154329000"/>
                  </a:ext>
                </a:extLst>
              </a:tr>
              <a:tr h="196014">
                <a:tc rowSpan="2">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Reduce the burden of violence &amp; injuries</a:t>
                      </a:r>
                      <a:endParaRPr lang="ja-JP" sz="16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i="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Rising of road traffic accidents especially among boda-boda riders</a:t>
                      </a:r>
                      <a:endParaRPr lang="ja-JP" sz="1600" i="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prstClr val="black"/>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altLang="ja-JP" sz="16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Advocacy and sensitization of boda-boda riders on road safety</a:t>
                      </a:r>
                    </a:p>
                    <a:p>
                      <a:pPr marL="0" indent="0">
                        <a:spcAft>
                          <a:spcPts val="0"/>
                        </a:spcAft>
                      </a:pP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Do</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you</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have</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workload</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and</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budget</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to</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do</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this?</a:t>
                      </a:r>
                      <a:endParaRPr 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069440343"/>
                  </a:ext>
                </a:extLst>
              </a:tr>
              <a:tr h="196014">
                <a:tc vMerge="1">
                  <a:txBody>
                    <a:bodyPr/>
                    <a:lstStyle/>
                    <a:p>
                      <a:endParaRPr kumimoji="1" lang="ja-JP" altLang="en-US"/>
                    </a:p>
                  </a:txBody>
                  <a:tcPr>
                    <a:lnL w="12700" cap="flat" cmpd="sng" algn="ctr">
                      <a:solidFill>
                        <a:srgbClr val="000000"/>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altLang="ja-JP" sz="16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Inadequate infrastructure for managing the injuries</a:t>
                      </a:r>
                      <a:endParaRPr lang="ja-JP" sz="16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prstClr val="black"/>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0" indent="0">
                        <a:spcAft>
                          <a:spcPts val="0"/>
                        </a:spcAft>
                      </a:pPr>
                      <a:r>
                        <a:rPr lang="en-US" altLang="ja-JP" sz="16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Construction of new facilities and expansion of the existing ones.</a:t>
                      </a:r>
                    </a:p>
                    <a:p>
                      <a:pPr marL="0" indent="0">
                        <a:spcAft>
                          <a:spcPts val="0"/>
                        </a:spcAft>
                      </a:pP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Can</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you</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construct</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new</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facilities</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within</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your</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budget?</a:t>
                      </a:r>
                      <a:endParaRPr 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318321643"/>
                  </a:ext>
                </a:extLst>
              </a:tr>
              <a:tr h="196014">
                <a:tc>
                  <a:txBody>
                    <a:bodyPr/>
                    <a:lstStyle/>
                    <a:p>
                      <a:pPr>
                        <a:spcAft>
                          <a:spcPts val="0"/>
                        </a:spcAft>
                        <a:tabLst>
                          <a:tab pos="2866390" algn="ctr"/>
                        </a:tabLst>
                      </a:pPr>
                      <a:r>
                        <a:rPr lang="en-US" altLang="ja-JP" sz="1600" dirty="0">
                          <a:effectLst/>
                          <a:latin typeface="Calibri" panose="020F0502020204030204" pitchFamily="34" charset="0"/>
                          <a:ea typeface="ＭＳ 明朝" panose="02020609040205080304" pitchFamily="17" charset="-128"/>
                          <a:cs typeface="Times New Roman" panose="02020603050405020304" pitchFamily="18" charset="0"/>
                        </a:rPr>
                        <a:t>Halt and reverse increasing burden of non-communicable conditions</a:t>
                      </a:r>
                      <a:endParaRPr lang="ja-JP" altLang="ja-JP" sz="1600" dirty="0">
                        <a:effectLst/>
                        <a:latin typeface="Times New Roman" panose="02020603050405020304" pitchFamily="18" charset="0"/>
                        <a:ea typeface="ＭＳ 明朝" panose="02020609040205080304" pitchFamily="17" charset="-128"/>
                      </a:endParaRPr>
                    </a:p>
                  </a:txBody>
                  <a:tcPr marL="48135" marR="48135" marT="0" marB="0">
                    <a:lnL w="12700" cap="flat" cmpd="sng" algn="ctr">
                      <a:solidFill>
                        <a:srgbClr val="000000"/>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i="0" dirty="0">
                          <a:solidFill>
                            <a:schemeClr val="tx1"/>
                          </a:solidFill>
                          <a:effectLst/>
                          <a:latin typeface="Calibri" panose="020F0502020204030204" pitchFamily="34" charset="0"/>
                          <a:ea typeface="ＭＳ 明朝" panose="02020609040205080304" pitchFamily="17" charset="-128"/>
                          <a:cs typeface="Calibri" panose="020F0502020204030204" pitchFamily="34" charset="0"/>
                        </a:rPr>
                        <a:t>Low awareness of diabetes, High Blood pressure and Cancer</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Avoid</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to</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write</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several</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problems</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in</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one</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line.</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This</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is</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not</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the</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same</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problem</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and</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those</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interventions</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are</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also</a:t>
                      </a:r>
                      <a:r>
                        <a:rPr lang="ja-JP" altLang="en-US"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 </a:t>
                      </a:r>
                      <a:r>
                        <a:rPr lang="en-US"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rPr>
                        <a:t>different.</a:t>
                      </a:r>
                      <a:endParaRPr lang="ja-JP" altLang="ja-JP" sz="1600" b="1" i="0" dirty="0">
                        <a:solidFill>
                          <a:schemeClr val="accent2">
                            <a:lumMod val="75000"/>
                          </a:schemeClr>
                        </a:solidFill>
                        <a:effectLst/>
                        <a:latin typeface="Calibri" panose="020F0502020204030204" pitchFamily="34" charset="0"/>
                        <a:ea typeface="ＭＳ 明朝" panose="02020609040205080304" pitchFamily="17" charset="-128"/>
                        <a:cs typeface="Calibri" panose="020F0502020204030204" pitchFamily="34" charset="0"/>
                      </a:endParaRPr>
                    </a:p>
                  </a:txBody>
                  <a:tcPr marL="48135" marR="48135" marT="0" marB="0">
                    <a:lnL w="12700" cap="flat" cmpd="sng" algn="ctr">
                      <a:solidFill>
                        <a:prstClr val="black"/>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indent="0">
                        <a:spcAft>
                          <a:spcPts val="0"/>
                        </a:spcAft>
                      </a:pPr>
                      <a:r>
                        <a:rPr lang="en-US" altLang="ja-JP" sz="1600" dirty="0">
                          <a:solidFill>
                            <a:schemeClr val="tx1"/>
                          </a:solidFill>
                          <a:effectLst/>
                          <a:latin typeface="Calibri" panose="020F0502020204030204" pitchFamily="34" charset="0"/>
                          <a:ea typeface="ＭＳ 明朝" panose="02020609040205080304" pitchFamily="17" charset="-128"/>
                          <a:cs typeface="Times New Roman" panose="02020603050405020304" pitchFamily="18" charset="0"/>
                        </a:rPr>
                        <a:t>Promote the health checkup including BMI, Blood Pressure and Cancer screening.</a:t>
                      </a:r>
                    </a:p>
                    <a:p>
                      <a:pPr marL="0" indent="0">
                        <a:spcAft>
                          <a:spcPts val="0"/>
                        </a:spcAft>
                      </a:pP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Can</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you</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do</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this</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at</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your</a:t>
                      </a:r>
                      <a:r>
                        <a:rPr lang="ja-JP" altLang="en-US"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 </a:t>
                      </a:r>
                      <a:r>
                        <a:rPr lang="en-US" alt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rPr>
                        <a:t>HF level?</a:t>
                      </a:r>
                      <a:endParaRPr lang="ja-JP" sz="1600" b="1" dirty="0">
                        <a:solidFill>
                          <a:schemeClr val="accent2">
                            <a:lumMod val="75000"/>
                          </a:schemeClr>
                        </a:solidFill>
                        <a:effectLst/>
                        <a:latin typeface="Calibri" panose="020F0502020204030204" pitchFamily="34" charset="0"/>
                        <a:ea typeface="ＭＳ 明朝" panose="02020609040205080304" pitchFamily="17" charset="-128"/>
                        <a:cs typeface="Times New Roman" panose="02020603050405020304" pitchFamily="18" charset="0"/>
                      </a:endParaRPr>
                    </a:p>
                  </a:txBody>
                  <a:tcPr marL="48135" marR="48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601541893"/>
                  </a:ext>
                </a:extLst>
              </a:tr>
            </a:tbl>
          </a:graphicData>
        </a:graphic>
      </p:graphicFrame>
      <p:sp>
        <p:nvSpPr>
          <p:cNvPr id="6" name="テキスト ボックス 5">
            <a:extLst>
              <a:ext uri="{FF2B5EF4-FFF2-40B4-BE49-F238E27FC236}">
                <a16:creationId xmlns:a16="http://schemas.microsoft.com/office/drawing/2014/main" id="{EEB683D8-08F5-4887-92B1-11786C9DE23B}"/>
              </a:ext>
            </a:extLst>
          </p:cNvPr>
          <p:cNvSpPr txBox="1"/>
          <p:nvPr/>
        </p:nvSpPr>
        <p:spPr>
          <a:xfrm>
            <a:off x="1305891" y="864214"/>
            <a:ext cx="6123742" cy="461665"/>
          </a:xfrm>
          <a:prstGeom prst="rect">
            <a:avLst/>
          </a:prstGeom>
          <a:solidFill>
            <a:sysClr val="window" lastClr="FFFFFF"/>
          </a:solidFill>
        </p:spPr>
        <p:txBody>
          <a:bodyPr wrap="square" rtlCol="0">
            <a:spAutoFit/>
          </a:bodyPr>
          <a:lstStyle/>
          <a:p>
            <a:pPr defTabSz="914400">
              <a:defRPr/>
            </a:pPr>
            <a:r>
              <a:rPr kumimoji="1" lang="en-US" altLang="ja-JP" sz="2400" kern="0" dirty="0">
                <a:solidFill>
                  <a:prstClr val="black"/>
                </a:solidFill>
                <a:latin typeface="Gill Sans MT" panose="020B0502020104020203"/>
                <a:ea typeface="メイリオ" panose="020B0604030504040204" pitchFamily="50" charset="-128"/>
              </a:rPr>
              <a:t>Bad Example </a:t>
            </a:r>
          </a:p>
        </p:txBody>
      </p:sp>
      <p:pic>
        <p:nvPicPr>
          <p:cNvPr id="4" name="図 3">
            <a:extLst>
              <a:ext uri="{FF2B5EF4-FFF2-40B4-BE49-F238E27FC236}">
                <a16:creationId xmlns:a16="http://schemas.microsoft.com/office/drawing/2014/main" id="{AEBD67DC-37F2-4FD0-B02B-D5E16F826B0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1546" y="744121"/>
            <a:ext cx="759124" cy="630894"/>
          </a:xfrm>
          <a:prstGeom prst="rect">
            <a:avLst/>
          </a:prstGeom>
        </p:spPr>
      </p:pic>
    </p:spTree>
    <p:extLst>
      <p:ext uri="{BB962C8B-B14F-4D97-AF65-F5344CB8AC3E}">
        <p14:creationId xmlns:p14="http://schemas.microsoft.com/office/powerpoint/2010/main" val="26744695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コンテンツ プレースホルダー 56">
            <a:extLst>
              <a:ext uri="{FF2B5EF4-FFF2-40B4-BE49-F238E27FC236}">
                <a16:creationId xmlns:a16="http://schemas.microsoft.com/office/drawing/2014/main" id="{5BB45D3A-14FB-48B7-9569-D120D996327D}"/>
              </a:ext>
            </a:extLst>
          </p:cNvPr>
          <p:cNvGraphicFramePr>
            <a:graphicFrameLocks/>
          </p:cNvGraphicFramePr>
          <p:nvPr>
            <p:extLst>
              <p:ext uri="{D42A27DB-BD31-4B8C-83A1-F6EECF244321}">
                <p14:modId xmlns:p14="http://schemas.microsoft.com/office/powerpoint/2010/main" val="4003161022"/>
              </p:ext>
            </p:extLst>
          </p:nvPr>
        </p:nvGraphicFramePr>
        <p:xfrm>
          <a:off x="2980707" y="2551862"/>
          <a:ext cx="7350826" cy="944880"/>
        </p:xfrm>
        <a:graphic>
          <a:graphicData uri="http://schemas.openxmlformats.org/drawingml/2006/table">
            <a:tbl>
              <a:tblPr firstRow="1" bandRow="1">
                <a:tableStyleId>{5C22544A-7EE6-4342-B048-85BDC9FD1C3A}</a:tableStyleId>
              </a:tblPr>
              <a:tblGrid>
                <a:gridCol w="7350826">
                  <a:extLst>
                    <a:ext uri="{9D8B030D-6E8A-4147-A177-3AD203B41FA5}">
                      <a16:colId xmlns:a16="http://schemas.microsoft.com/office/drawing/2014/main" val="1607708785"/>
                    </a:ext>
                  </a:extLst>
                </a:gridCol>
              </a:tblGrid>
              <a:tr h="298678">
                <a:tc>
                  <a:txBody>
                    <a:bodyPr/>
                    <a:lstStyle/>
                    <a:p>
                      <a:r>
                        <a:rPr kumimoji="1" lang="en-US" altLang="ja-JP" sz="2800" dirty="0">
                          <a:solidFill>
                            <a:schemeClr val="tx1"/>
                          </a:solidFill>
                          <a:latin typeface="+mn-lt"/>
                        </a:rPr>
                        <a:t>Section 3</a:t>
                      </a:r>
                    </a:p>
                    <a:p>
                      <a:r>
                        <a:rPr kumimoji="1" lang="en-US" altLang="ja-JP" sz="2800" b="0" dirty="0">
                          <a:solidFill>
                            <a:schemeClr val="tx1"/>
                          </a:solidFill>
                          <a:latin typeface="+mn-lt"/>
                        </a:rPr>
                        <a:t>Annual Program Based Work Plan</a:t>
                      </a:r>
                    </a:p>
                  </a:txBody>
                  <a:tcPr>
                    <a:lnL w="76200" cap="flat" cmpd="sng" algn="ctr">
                      <a:solidFill>
                        <a:schemeClr val="accent4">
                          <a:lumMod val="7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1576469557"/>
                  </a:ext>
                </a:extLst>
              </a:tr>
            </a:tbl>
          </a:graphicData>
        </a:graphic>
      </p:graphicFrame>
      <p:sp>
        <p:nvSpPr>
          <p:cNvPr id="4"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1016181" y="376655"/>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5" name="テキスト ボックス 4">
            <a:extLst>
              <a:ext uri="{FF2B5EF4-FFF2-40B4-BE49-F238E27FC236}">
                <a16:creationId xmlns:a16="http://schemas.microsoft.com/office/drawing/2014/main" id="{358F5783-0B8B-4488-BB5A-BCA173B8D441}"/>
              </a:ext>
            </a:extLst>
          </p:cNvPr>
          <p:cNvSpPr txBox="1"/>
          <p:nvPr/>
        </p:nvSpPr>
        <p:spPr>
          <a:xfrm>
            <a:off x="337861" y="298638"/>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spTree>
    <p:extLst>
      <p:ext uri="{BB962C8B-B14F-4D97-AF65-F5344CB8AC3E}">
        <p14:creationId xmlns:p14="http://schemas.microsoft.com/office/powerpoint/2010/main" val="6838516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D14E6854-4BF2-4F46-877D-3BAAD5289617}"/>
              </a:ext>
            </a:extLst>
          </p:cNvPr>
          <p:cNvGraphicFramePr>
            <a:graphicFrameLocks/>
          </p:cNvGraphicFramePr>
          <p:nvPr>
            <p:extLst>
              <p:ext uri="{D42A27DB-BD31-4B8C-83A1-F6EECF244321}">
                <p14:modId xmlns:p14="http://schemas.microsoft.com/office/powerpoint/2010/main" val="3115623"/>
              </p:ext>
            </p:extLst>
          </p:nvPr>
        </p:nvGraphicFramePr>
        <p:xfrm>
          <a:off x="43059" y="58617"/>
          <a:ext cx="6111620" cy="457200"/>
        </p:xfrm>
        <a:graphic>
          <a:graphicData uri="http://schemas.openxmlformats.org/drawingml/2006/table">
            <a:tbl>
              <a:tblPr firstRow="1" bandRow="1">
                <a:tableStyleId>{5C22544A-7EE6-4342-B048-85BDC9FD1C3A}</a:tableStyleId>
              </a:tblPr>
              <a:tblGrid>
                <a:gridCol w="6111620">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3.1 Annual Performance Targets</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graphicFrame>
        <p:nvGraphicFramePr>
          <p:cNvPr id="5" name="表 4">
            <a:extLst>
              <a:ext uri="{FF2B5EF4-FFF2-40B4-BE49-F238E27FC236}">
                <a16:creationId xmlns:a16="http://schemas.microsoft.com/office/drawing/2014/main" id="{88E89743-F2BD-410F-9A54-D2C2EE27D218}"/>
              </a:ext>
            </a:extLst>
          </p:cNvPr>
          <p:cNvGraphicFramePr>
            <a:graphicFrameLocks noGrp="1"/>
          </p:cNvGraphicFramePr>
          <p:nvPr>
            <p:extLst>
              <p:ext uri="{D42A27DB-BD31-4B8C-83A1-F6EECF244321}">
                <p14:modId xmlns:p14="http://schemas.microsoft.com/office/powerpoint/2010/main" val="13353779"/>
              </p:ext>
            </p:extLst>
          </p:nvPr>
        </p:nvGraphicFramePr>
        <p:xfrm>
          <a:off x="774538" y="1208875"/>
          <a:ext cx="10521537" cy="2194560"/>
        </p:xfrm>
        <a:graphic>
          <a:graphicData uri="http://schemas.openxmlformats.org/drawingml/2006/table">
            <a:tbl>
              <a:tblPr firstRow="1" firstCol="1" bandRow="1"/>
              <a:tblGrid>
                <a:gridCol w="779180">
                  <a:extLst>
                    <a:ext uri="{9D8B030D-6E8A-4147-A177-3AD203B41FA5}">
                      <a16:colId xmlns:a16="http://schemas.microsoft.com/office/drawing/2014/main" val="3234205957"/>
                    </a:ext>
                  </a:extLst>
                </a:gridCol>
                <a:gridCol w="3705020">
                  <a:extLst>
                    <a:ext uri="{9D8B030D-6E8A-4147-A177-3AD203B41FA5}">
                      <a16:colId xmlns:a16="http://schemas.microsoft.com/office/drawing/2014/main" val="4190997439"/>
                    </a:ext>
                  </a:extLst>
                </a:gridCol>
                <a:gridCol w="1738041">
                  <a:extLst>
                    <a:ext uri="{9D8B030D-6E8A-4147-A177-3AD203B41FA5}">
                      <a16:colId xmlns:a16="http://schemas.microsoft.com/office/drawing/2014/main" val="2544422857"/>
                    </a:ext>
                  </a:extLst>
                </a:gridCol>
                <a:gridCol w="1991273">
                  <a:extLst>
                    <a:ext uri="{9D8B030D-6E8A-4147-A177-3AD203B41FA5}">
                      <a16:colId xmlns:a16="http://schemas.microsoft.com/office/drawing/2014/main" val="77065724"/>
                    </a:ext>
                  </a:extLst>
                </a:gridCol>
                <a:gridCol w="2308023">
                  <a:extLst>
                    <a:ext uri="{9D8B030D-6E8A-4147-A177-3AD203B41FA5}">
                      <a16:colId xmlns:a16="http://schemas.microsoft.com/office/drawing/2014/main" val="2644777171"/>
                    </a:ext>
                  </a:extLst>
                </a:gridCol>
              </a:tblGrid>
              <a:tr h="0">
                <a:tc>
                  <a:txBody>
                    <a:bodyPr/>
                    <a:lstStyle/>
                    <a:p>
                      <a:pPr algn="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A</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Eliminate communicable conditions</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Baseline</a:t>
                      </a:r>
                      <a:endParaRPr lang="ja-JP" sz="1800" dirty="0">
                        <a:effectLst/>
                        <a:latin typeface="Times New Roman" panose="02020603050405020304" pitchFamily="18" charset="0"/>
                        <a:ea typeface="ＭＳ 明朝" panose="02020609040205080304" pitchFamily="17" charset="-128"/>
                      </a:endParaRPr>
                    </a:p>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X-1 performance)</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Eligible population</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Target</a:t>
                      </a:r>
                      <a:endParaRPr lang="ja-JP" sz="1800" dirty="0">
                        <a:effectLst/>
                        <a:latin typeface="Times New Roman" panose="02020603050405020304" pitchFamily="18" charset="0"/>
                        <a:ea typeface="ＭＳ 明朝" panose="02020609040205080304" pitchFamily="17" charset="-128"/>
                      </a:endParaRPr>
                    </a:p>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 + 1)</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61020733"/>
                  </a:ext>
                </a:extLst>
              </a:tr>
              <a:tr h="412113">
                <a:tc>
                  <a:txBody>
                    <a:bodyPr/>
                    <a:lstStyle/>
                    <a:p>
                      <a:pPr indent="127000" algn="r">
                        <a:spcAft>
                          <a:spcPts val="0"/>
                        </a:spcAft>
                      </a:pPr>
                      <a:r>
                        <a:rPr lang="en-US" sz="180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80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270" indent="-15240">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HIV+ pregnant mothers receiving preventive ARV’s to reduce risk of mother to child transmission (PMTCT)</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83536866"/>
                  </a:ext>
                </a:extLst>
              </a:tr>
              <a:tr h="237173">
                <a:tc>
                  <a:txBody>
                    <a:bodyPr/>
                    <a:lstStyle/>
                    <a:p>
                      <a:pPr indent="127000" algn="r">
                        <a:spcAft>
                          <a:spcPts val="0"/>
                        </a:spcAft>
                      </a:pPr>
                      <a:r>
                        <a:rPr lang="en-US" sz="1800">
                          <a:effectLst/>
                          <a:latin typeface="Calibri" panose="020F0502020204030204" pitchFamily="34" charset="0"/>
                          <a:ea typeface="ＭＳ 明朝" panose="02020609040205080304" pitchFamily="17" charset="-128"/>
                          <a:cs typeface="Times New Roman" panose="02020603050405020304" pitchFamily="18" charset="0"/>
                        </a:rPr>
                        <a:t>2</a:t>
                      </a:r>
                      <a:endParaRPr lang="ja-JP" sz="180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Number of pregnant women receiving TT2 plus immunization</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800"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45113218"/>
                  </a:ext>
                </a:extLst>
              </a:tr>
            </a:tbl>
          </a:graphicData>
        </a:graphic>
      </p:graphicFrame>
      <p:sp>
        <p:nvSpPr>
          <p:cNvPr id="8" name="テキスト ボックス 7">
            <a:extLst>
              <a:ext uri="{FF2B5EF4-FFF2-40B4-BE49-F238E27FC236}">
                <a16:creationId xmlns:a16="http://schemas.microsoft.com/office/drawing/2014/main" id="{5EFDC82C-770D-4F62-94B5-CEB6487681F3}"/>
              </a:ext>
            </a:extLst>
          </p:cNvPr>
          <p:cNvSpPr txBox="1"/>
          <p:nvPr/>
        </p:nvSpPr>
        <p:spPr>
          <a:xfrm>
            <a:off x="3239403" y="471329"/>
            <a:ext cx="7939829" cy="646331"/>
          </a:xfrm>
          <a:prstGeom prst="rect">
            <a:avLst/>
          </a:prstGeom>
          <a:noFill/>
        </p:spPr>
        <p:txBody>
          <a:bodyPr wrap="square" rtlCol="0">
            <a:spAutoFit/>
          </a:bodyPr>
          <a:lstStyle/>
          <a:p>
            <a:pPr>
              <a:defRPr/>
            </a:pPr>
            <a:r>
              <a:rPr lang="en-US" altLang="ja-JP" kern="0" dirty="0">
                <a:solidFill>
                  <a:prstClr val="black"/>
                </a:solidFill>
                <a:latin typeface="Gill Sans MT" panose="020B0502020104020203"/>
                <a:ea typeface="メイリオ" panose="020B0604030504040204" pitchFamily="50" charset="-128"/>
              </a:rPr>
              <a:t>Data source: Monthly report of HF for </a:t>
            </a:r>
          </a:p>
          <a:p>
            <a:pPr>
              <a:defRPr/>
            </a:pPr>
            <a:r>
              <a:rPr lang="en-US" altLang="ja-JP" b="1" kern="0" dirty="0">
                <a:solidFill>
                  <a:prstClr val="black"/>
                </a:solidFill>
                <a:latin typeface="Gill Sans MT" panose="020B0502020104020203"/>
                <a:ea typeface="メイリオ" panose="020B0604030504040204" pitchFamily="50" charset="-128"/>
              </a:rPr>
              <a:t>12months (1</a:t>
            </a:r>
            <a:r>
              <a:rPr lang="en-US" altLang="ja-JP" b="1" kern="0" baseline="30000" dirty="0">
                <a:solidFill>
                  <a:prstClr val="black"/>
                </a:solidFill>
                <a:latin typeface="Gill Sans MT" panose="020B0502020104020203"/>
                <a:ea typeface="メイリオ" panose="020B0604030504040204" pitchFamily="50" charset="-128"/>
              </a:rPr>
              <a:t>st</a:t>
            </a:r>
            <a:r>
              <a:rPr lang="en-US" altLang="ja-JP" b="1" kern="0" dirty="0">
                <a:solidFill>
                  <a:prstClr val="black"/>
                </a:solidFill>
                <a:latin typeface="Gill Sans MT" panose="020B0502020104020203"/>
                <a:ea typeface="メイリオ" panose="020B0604030504040204" pitchFamily="50" charset="-128"/>
              </a:rPr>
              <a:t> July-30</a:t>
            </a:r>
            <a:r>
              <a:rPr lang="en-US" altLang="ja-JP" b="1" kern="0" baseline="30000" dirty="0">
                <a:solidFill>
                  <a:prstClr val="black"/>
                </a:solidFill>
                <a:latin typeface="Gill Sans MT" panose="020B0502020104020203"/>
                <a:ea typeface="メイリオ" panose="020B0604030504040204" pitchFamily="50" charset="-128"/>
              </a:rPr>
              <a:t>th</a:t>
            </a:r>
            <a:r>
              <a:rPr lang="en-US" altLang="ja-JP" b="1" kern="0" dirty="0">
                <a:solidFill>
                  <a:prstClr val="black"/>
                </a:solidFill>
                <a:latin typeface="Gill Sans MT" panose="020B0502020104020203"/>
                <a:ea typeface="メイリオ" panose="020B0604030504040204" pitchFamily="50" charset="-128"/>
              </a:rPr>
              <a:t> June) of the last financial year, FY(X-1). </a:t>
            </a:r>
            <a:endParaRPr lang="ja-JP" altLang="en-US" b="1" kern="0" dirty="0">
              <a:solidFill>
                <a:prstClr val="black"/>
              </a:solidFill>
              <a:latin typeface="Gill Sans MT" panose="020B0502020104020203"/>
              <a:ea typeface="メイリオ" panose="020B0604030504040204" pitchFamily="50" charset="-128"/>
            </a:endParaRPr>
          </a:p>
        </p:txBody>
      </p:sp>
      <p:sp>
        <p:nvSpPr>
          <p:cNvPr id="9" name="四角形: 角を丸くする 42">
            <a:extLst>
              <a:ext uri="{FF2B5EF4-FFF2-40B4-BE49-F238E27FC236}">
                <a16:creationId xmlns:a16="http://schemas.microsoft.com/office/drawing/2014/main" id="{5D849F91-73A2-4209-8ECD-CF477AB33751}"/>
              </a:ext>
            </a:extLst>
          </p:cNvPr>
          <p:cNvSpPr/>
          <p:nvPr/>
        </p:nvSpPr>
        <p:spPr>
          <a:xfrm>
            <a:off x="5237148" y="1200370"/>
            <a:ext cx="1754202" cy="2201667"/>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dirty="0">
              <a:solidFill>
                <a:prstClr val="black"/>
              </a:solidFill>
              <a:latin typeface="Gill Sans MT" panose="020B0502020104020203"/>
              <a:ea typeface="メイリオ" panose="020B0604030504040204" pitchFamily="50" charset="-128"/>
            </a:endParaRPr>
          </a:p>
        </p:txBody>
      </p:sp>
      <p:sp>
        <p:nvSpPr>
          <p:cNvPr id="6" name="四角形: 角を丸くする 39">
            <a:extLst>
              <a:ext uri="{FF2B5EF4-FFF2-40B4-BE49-F238E27FC236}">
                <a16:creationId xmlns:a16="http://schemas.microsoft.com/office/drawing/2014/main" id="{CDF78950-B5A0-466B-9988-D5A69B186244}"/>
              </a:ext>
            </a:extLst>
          </p:cNvPr>
          <p:cNvSpPr/>
          <p:nvPr/>
        </p:nvSpPr>
        <p:spPr>
          <a:xfrm>
            <a:off x="8963087" y="1163287"/>
            <a:ext cx="2332988" cy="2238750"/>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dirty="0">
              <a:solidFill>
                <a:prstClr val="black"/>
              </a:solidFill>
              <a:latin typeface="Gill Sans MT" panose="020B0502020104020203"/>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8F3AD4A9-F990-4E84-ADFE-63F31456D0BC}"/>
              </a:ext>
            </a:extLst>
          </p:cNvPr>
          <p:cNvSpPr txBox="1"/>
          <p:nvPr/>
        </p:nvSpPr>
        <p:spPr>
          <a:xfrm>
            <a:off x="587820" y="3738807"/>
            <a:ext cx="5795402" cy="400110"/>
          </a:xfrm>
          <a:prstGeom prst="rect">
            <a:avLst/>
          </a:prstGeom>
          <a:noFill/>
        </p:spPr>
        <p:txBody>
          <a:bodyPr wrap="square" rtlCol="0">
            <a:spAutoFit/>
          </a:bodyPr>
          <a:lstStyle/>
          <a:p>
            <a:r>
              <a:rPr kumimoji="1" lang="en-US" altLang="ja-JP" sz="2000" b="1" dirty="0">
                <a:solidFill>
                  <a:schemeClr val="accent2">
                    <a:lumMod val="75000"/>
                  </a:schemeClr>
                </a:solidFill>
              </a:rPr>
              <a:t>Q How to set targets?</a:t>
            </a:r>
            <a:endParaRPr kumimoji="1" lang="ja-JP" altLang="en-US" sz="2000" b="1" dirty="0">
              <a:solidFill>
                <a:schemeClr val="accent2">
                  <a:lumMod val="75000"/>
                </a:schemeClr>
              </a:solidFill>
            </a:endParaRPr>
          </a:p>
        </p:txBody>
      </p:sp>
      <p:sp>
        <p:nvSpPr>
          <p:cNvPr id="18" name="テキスト ボックス 17">
            <a:extLst>
              <a:ext uri="{FF2B5EF4-FFF2-40B4-BE49-F238E27FC236}">
                <a16:creationId xmlns:a16="http://schemas.microsoft.com/office/drawing/2014/main" id="{B2DA99FC-B055-42CE-B103-F0C629768DF5}"/>
              </a:ext>
            </a:extLst>
          </p:cNvPr>
          <p:cNvSpPr txBox="1"/>
          <p:nvPr/>
        </p:nvSpPr>
        <p:spPr>
          <a:xfrm>
            <a:off x="3657599" y="4258701"/>
            <a:ext cx="2964470" cy="338554"/>
          </a:xfrm>
          <a:prstGeom prst="rect">
            <a:avLst/>
          </a:prstGeom>
          <a:noFill/>
        </p:spPr>
        <p:txBody>
          <a:bodyPr wrap="square" rtlCol="0">
            <a:spAutoFit/>
          </a:bodyPr>
          <a:lstStyle/>
          <a:p>
            <a:r>
              <a:rPr kumimoji="1" lang="en-US" altLang="ja-JP" sz="1600" b="1" dirty="0">
                <a:solidFill>
                  <a:schemeClr val="accent2">
                    <a:lumMod val="75000"/>
                  </a:schemeClr>
                </a:solidFill>
              </a:rPr>
              <a:t>Set target to a better level</a:t>
            </a:r>
            <a:endParaRPr kumimoji="1" lang="ja-JP" altLang="en-US" sz="1600" b="1" dirty="0">
              <a:solidFill>
                <a:schemeClr val="accent2">
                  <a:lumMod val="75000"/>
                </a:schemeClr>
              </a:solidFill>
            </a:endParaRPr>
          </a:p>
        </p:txBody>
      </p:sp>
      <p:sp>
        <p:nvSpPr>
          <p:cNvPr id="19" name="テキスト ボックス 18">
            <a:extLst>
              <a:ext uri="{FF2B5EF4-FFF2-40B4-BE49-F238E27FC236}">
                <a16:creationId xmlns:a16="http://schemas.microsoft.com/office/drawing/2014/main" id="{45C1F770-682A-42C4-9FFB-34B99530BA3C}"/>
              </a:ext>
            </a:extLst>
          </p:cNvPr>
          <p:cNvSpPr txBox="1"/>
          <p:nvPr/>
        </p:nvSpPr>
        <p:spPr>
          <a:xfrm>
            <a:off x="3717683" y="5337239"/>
            <a:ext cx="7283689" cy="338554"/>
          </a:xfrm>
          <a:prstGeom prst="rect">
            <a:avLst/>
          </a:prstGeom>
          <a:noFill/>
        </p:spPr>
        <p:txBody>
          <a:bodyPr wrap="square" rtlCol="0">
            <a:spAutoFit/>
          </a:bodyPr>
          <a:lstStyle/>
          <a:p>
            <a:r>
              <a:rPr kumimoji="1" lang="en-US" altLang="ja-JP" sz="1600" b="1" dirty="0">
                <a:solidFill>
                  <a:schemeClr val="accent2">
                    <a:lumMod val="75000"/>
                  </a:schemeClr>
                </a:solidFill>
              </a:rPr>
              <a:t>Maintain current level* or adjust the level slightly downward </a:t>
            </a:r>
            <a:endParaRPr kumimoji="1" lang="ja-JP" altLang="en-US" sz="1600" b="1" dirty="0">
              <a:solidFill>
                <a:schemeClr val="accent2">
                  <a:lumMod val="75000"/>
                </a:schemeClr>
              </a:solidFill>
            </a:endParaRPr>
          </a:p>
        </p:txBody>
      </p:sp>
      <p:sp>
        <p:nvSpPr>
          <p:cNvPr id="20" name="テキスト ボックス 19">
            <a:extLst>
              <a:ext uri="{FF2B5EF4-FFF2-40B4-BE49-F238E27FC236}">
                <a16:creationId xmlns:a16="http://schemas.microsoft.com/office/drawing/2014/main" id="{32A07DDF-A1F7-4428-935F-AF1019E5DC70}"/>
              </a:ext>
            </a:extLst>
          </p:cNvPr>
          <p:cNvSpPr txBox="1"/>
          <p:nvPr/>
        </p:nvSpPr>
        <p:spPr>
          <a:xfrm>
            <a:off x="3641818" y="4536386"/>
            <a:ext cx="8219982" cy="830997"/>
          </a:xfrm>
          <a:prstGeom prst="rect">
            <a:avLst/>
          </a:prstGeom>
          <a:noFill/>
        </p:spPr>
        <p:txBody>
          <a:bodyPr wrap="square" rtlCol="0">
            <a:spAutoFit/>
          </a:bodyPr>
          <a:lstStyle/>
          <a:p>
            <a:pPr marL="171450" indent="-171450" algn="just">
              <a:buFont typeface="Arial" panose="020B0604020202020204" pitchFamily="34" charset="0"/>
              <a:buChar char="•"/>
            </a:pPr>
            <a:r>
              <a:rPr kumimoji="1" lang="en-US" altLang="ja-JP" sz="1600" dirty="0"/>
              <a:t>When the data is not well collected and the reality is worse, increase the target. </a:t>
            </a:r>
          </a:p>
          <a:p>
            <a:pPr marL="171450" indent="-171450" algn="just">
              <a:buFont typeface="Arial" panose="020B0604020202020204" pitchFamily="34" charset="0"/>
              <a:buChar char="•"/>
            </a:pPr>
            <a:r>
              <a:rPr kumimoji="1" lang="en-US" altLang="ja-JP" sz="1600" dirty="0"/>
              <a:t>When the trend of indicators is improving or not changing, set target to a better level to continue the improving trend or to see improving trend</a:t>
            </a:r>
            <a:endParaRPr kumimoji="1" lang="ja-JP" altLang="en-US" sz="1600" dirty="0"/>
          </a:p>
        </p:txBody>
      </p:sp>
      <p:sp>
        <p:nvSpPr>
          <p:cNvPr id="21" name="テキスト ボックス 20">
            <a:extLst>
              <a:ext uri="{FF2B5EF4-FFF2-40B4-BE49-F238E27FC236}">
                <a16:creationId xmlns:a16="http://schemas.microsoft.com/office/drawing/2014/main" id="{8AE2E747-A6CC-4891-9A36-4241AB6FD05B}"/>
              </a:ext>
            </a:extLst>
          </p:cNvPr>
          <p:cNvSpPr txBox="1"/>
          <p:nvPr/>
        </p:nvSpPr>
        <p:spPr>
          <a:xfrm>
            <a:off x="3657598" y="5649311"/>
            <a:ext cx="8204201" cy="584775"/>
          </a:xfrm>
          <a:prstGeom prst="rect">
            <a:avLst/>
          </a:prstGeom>
          <a:noFill/>
        </p:spPr>
        <p:txBody>
          <a:bodyPr wrap="square" rtlCol="0">
            <a:spAutoFit/>
          </a:bodyPr>
          <a:lstStyle/>
          <a:p>
            <a:pPr marL="171450" indent="-171450" algn="just">
              <a:buFont typeface="Arial" panose="020B0604020202020204" pitchFamily="34" charset="0"/>
              <a:buChar char="•"/>
            </a:pPr>
            <a:r>
              <a:rPr kumimoji="1" lang="en-US" altLang="ja-JP" sz="1600" dirty="0"/>
              <a:t>When the situation is getting worse, maintain the current value, or adjust it slightly downward to stop the worsening trend.     </a:t>
            </a:r>
            <a:endParaRPr kumimoji="1" lang="ja-JP" altLang="en-US" sz="1600" dirty="0"/>
          </a:p>
        </p:txBody>
      </p:sp>
      <p:sp>
        <p:nvSpPr>
          <p:cNvPr id="24" name="正方形/長方形 23">
            <a:extLst>
              <a:ext uri="{FF2B5EF4-FFF2-40B4-BE49-F238E27FC236}">
                <a16:creationId xmlns:a16="http://schemas.microsoft.com/office/drawing/2014/main" id="{C9303C61-EC5E-47CA-8309-D1CD1FEAC013}"/>
              </a:ext>
            </a:extLst>
          </p:cNvPr>
          <p:cNvSpPr/>
          <p:nvPr/>
        </p:nvSpPr>
        <p:spPr>
          <a:xfrm>
            <a:off x="358502" y="3664747"/>
            <a:ext cx="11641449" cy="3014833"/>
          </a:xfrm>
          <a:prstGeom prst="rect">
            <a:avLst/>
          </a:prstGeom>
          <a:noFill/>
          <a:ln w="38100">
            <a:solidFill>
              <a:srgbClr val="C87D0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8AE2E747-A6CC-4891-9A36-4241AB6FD05B}"/>
              </a:ext>
            </a:extLst>
          </p:cNvPr>
          <p:cNvSpPr txBox="1"/>
          <p:nvPr/>
        </p:nvSpPr>
        <p:spPr>
          <a:xfrm>
            <a:off x="3641818" y="6168236"/>
            <a:ext cx="8219981" cy="338554"/>
          </a:xfrm>
          <a:prstGeom prst="rect">
            <a:avLst/>
          </a:prstGeom>
          <a:noFill/>
        </p:spPr>
        <p:txBody>
          <a:bodyPr wrap="square" rtlCol="0">
            <a:spAutoFit/>
          </a:bodyPr>
          <a:lstStyle/>
          <a:p>
            <a:pPr marL="182563" indent="-182563" algn="just"/>
            <a:r>
              <a:rPr kumimoji="1" lang="en-US" altLang="ja-JP" sz="1600" dirty="0">
                <a:solidFill>
                  <a:schemeClr val="accent2">
                    <a:lumMod val="75000"/>
                  </a:schemeClr>
                </a:solidFill>
              </a:rPr>
              <a:t>* </a:t>
            </a:r>
            <a:r>
              <a:rPr kumimoji="1" lang="en-US" altLang="ja-JP" sz="1600" dirty="0"/>
              <a:t> “Maintain the current level” does NOT mean that you do not need to do anything.  </a:t>
            </a:r>
            <a:endParaRPr kumimoji="1" lang="ja-JP" altLang="en-US" sz="1600" dirty="0"/>
          </a:p>
        </p:txBody>
      </p:sp>
      <p:sp>
        <p:nvSpPr>
          <p:cNvPr id="26" name="テキスト ボックス 25">
            <a:extLst>
              <a:ext uri="{FF2B5EF4-FFF2-40B4-BE49-F238E27FC236}">
                <a16:creationId xmlns:a16="http://schemas.microsoft.com/office/drawing/2014/main" id="{32A07DDF-A1F7-4428-935F-AF1019E5DC70}"/>
              </a:ext>
            </a:extLst>
          </p:cNvPr>
          <p:cNvSpPr txBox="1"/>
          <p:nvPr/>
        </p:nvSpPr>
        <p:spPr>
          <a:xfrm>
            <a:off x="3657600" y="3738807"/>
            <a:ext cx="8331199" cy="584775"/>
          </a:xfrm>
          <a:prstGeom prst="rect">
            <a:avLst/>
          </a:prstGeom>
          <a:noFill/>
        </p:spPr>
        <p:txBody>
          <a:bodyPr wrap="square" rtlCol="0">
            <a:spAutoFit/>
          </a:bodyPr>
          <a:lstStyle/>
          <a:p>
            <a:pPr algn="just"/>
            <a:r>
              <a:rPr kumimoji="1" lang="en-US" altLang="ja-JP" sz="1600" b="1" dirty="0"/>
              <a:t>Consider your budget ceiling, workforce and infrastructure identified in Section 1, before you start to plan the targets. </a:t>
            </a:r>
            <a:endParaRPr kumimoji="1" lang="ja-JP" altLang="en-US" sz="1600" b="1" dirty="0"/>
          </a:p>
        </p:txBody>
      </p:sp>
      <p:grpSp>
        <p:nvGrpSpPr>
          <p:cNvPr id="29" name="グループ化 28"/>
          <p:cNvGrpSpPr/>
          <p:nvPr/>
        </p:nvGrpSpPr>
        <p:grpSpPr>
          <a:xfrm>
            <a:off x="688835" y="4031194"/>
            <a:ext cx="2611500" cy="2566752"/>
            <a:chOff x="1541157" y="4417415"/>
            <a:chExt cx="2702231" cy="2666674"/>
          </a:xfrm>
        </p:grpSpPr>
        <p:sp>
          <p:nvSpPr>
            <p:cNvPr id="16" name="テキスト ボックス 15">
              <a:extLst>
                <a:ext uri="{FF2B5EF4-FFF2-40B4-BE49-F238E27FC236}">
                  <a16:creationId xmlns:a16="http://schemas.microsoft.com/office/drawing/2014/main" id="{389E990C-5FBA-4C9F-B2C0-5AE70E81DD9D}"/>
                </a:ext>
              </a:extLst>
            </p:cNvPr>
            <p:cNvSpPr txBox="1"/>
            <p:nvPr/>
          </p:nvSpPr>
          <p:spPr>
            <a:xfrm>
              <a:off x="2370638" y="5098707"/>
              <a:ext cx="581478" cy="276999"/>
            </a:xfrm>
            <a:prstGeom prst="rect">
              <a:avLst/>
            </a:prstGeom>
            <a:noFill/>
          </p:spPr>
          <p:txBody>
            <a:bodyPr wrap="square" rtlCol="0">
              <a:spAutoFit/>
            </a:bodyPr>
            <a:lstStyle/>
            <a:p>
              <a:r>
                <a:rPr kumimoji="1" lang="en-US" altLang="ja-JP" sz="1200" b="1" dirty="0"/>
                <a:t>Now</a:t>
              </a:r>
              <a:endParaRPr kumimoji="1" lang="ja-JP" altLang="en-US" sz="1200" b="1" dirty="0"/>
            </a:p>
          </p:txBody>
        </p:sp>
        <p:sp>
          <p:nvSpPr>
            <p:cNvPr id="17" name="テキスト ボックス 16">
              <a:extLst>
                <a:ext uri="{FF2B5EF4-FFF2-40B4-BE49-F238E27FC236}">
                  <a16:creationId xmlns:a16="http://schemas.microsoft.com/office/drawing/2014/main" id="{BF1831A6-8EC3-4057-B10B-4C7CB4D11643}"/>
                </a:ext>
              </a:extLst>
            </p:cNvPr>
            <p:cNvSpPr txBox="1"/>
            <p:nvPr/>
          </p:nvSpPr>
          <p:spPr>
            <a:xfrm>
              <a:off x="3483638" y="4417415"/>
              <a:ext cx="696701" cy="276999"/>
            </a:xfrm>
            <a:prstGeom prst="rect">
              <a:avLst/>
            </a:prstGeom>
            <a:noFill/>
          </p:spPr>
          <p:txBody>
            <a:bodyPr wrap="square" rtlCol="0">
              <a:spAutoFit/>
            </a:bodyPr>
            <a:lstStyle/>
            <a:p>
              <a:r>
                <a:rPr kumimoji="1" lang="en-US" altLang="ja-JP" sz="1200" b="1" dirty="0"/>
                <a:t>Target </a:t>
              </a:r>
              <a:endParaRPr kumimoji="1" lang="ja-JP" altLang="en-US" sz="1200" b="1" dirty="0"/>
            </a:p>
          </p:txBody>
        </p:sp>
        <p:grpSp>
          <p:nvGrpSpPr>
            <p:cNvPr id="27" name="グループ化 26"/>
            <p:cNvGrpSpPr/>
            <p:nvPr/>
          </p:nvGrpSpPr>
          <p:grpSpPr>
            <a:xfrm>
              <a:off x="1902981" y="4925457"/>
              <a:ext cx="2340407" cy="2158632"/>
              <a:chOff x="1902981" y="4925457"/>
              <a:chExt cx="2340407" cy="2158632"/>
            </a:xfrm>
          </p:grpSpPr>
          <p:cxnSp>
            <p:nvCxnSpPr>
              <p:cNvPr id="12" name="直線矢印コネクタ 11">
                <a:extLst>
                  <a:ext uri="{FF2B5EF4-FFF2-40B4-BE49-F238E27FC236}">
                    <a16:creationId xmlns:a16="http://schemas.microsoft.com/office/drawing/2014/main" id="{A18F8925-F701-4582-963D-77586C002854}"/>
                  </a:ext>
                </a:extLst>
              </p:cNvPr>
              <p:cNvCxnSpPr>
                <a:cxnSpLocks/>
              </p:cNvCxnSpPr>
              <p:nvPr/>
            </p:nvCxnSpPr>
            <p:spPr>
              <a:xfrm flipV="1">
                <a:off x="2629812" y="4925457"/>
                <a:ext cx="1405110" cy="1013363"/>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a:extLst>
                  <a:ext uri="{FF2B5EF4-FFF2-40B4-BE49-F238E27FC236}">
                    <a16:creationId xmlns:a16="http://schemas.microsoft.com/office/drawing/2014/main" id="{88B3443C-E5C3-4D74-A8BA-44FC4B831D15}"/>
                  </a:ext>
                </a:extLst>
              </p:cNvPr>
              <p:cNvCxnSpPr>
                <a:cxnSpLocks/>
              </p:cNvCxnSpPr>
              <p:nvPr/>
            </p:nvCxnSpPr>
            <p:spPr>
              <a:xfrm flipV="1">
                <a:off x="2629812" y="5907947"/>
                <a:ext cx="1613576" cy="33288"/>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a:extLst>
                  <a:ext uri="{FF2B5EF4-FFF2-40B4-BE49-F238E27FC236}">
                    <a16:creationId xmlns:a16="http://schemas.microsoft.com/office/drawing/2014/main" id="{87FD25D2-197E-4FB4-AFE8-B09C8CCAADF7}"/>
                  </a:ext>
                </a:extLst>
              </p:cNvPr>
              <p:cNvCxnSpPr>
                <a:cxnSpLocks/>
              </p:cNvCxnSpPr>
              <p:nvPr/>
            </p:nvCxnSpPr>
            <p:spPr>
              <a:xfrm>
                <a:off x="2629812" y="5907947"/>
                <a:ext cx="1405110" cy="1176142"/>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82812DD9-133E-467D-8BE8-11348F68C8A8}"/>
                  </a:ext>
                </a:extLst>
              </p:cNvPr>
              <p:cNvCxnSpPr/>
              <p:nvPr/>
            </p:nvCxnSpPr>
            <p:spPr>
              <a:xfrm>
                <a:off x="2629812" y="5712172"/>
                <a:ext cx="0" cy="500184"/>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フリーフォーム: 図形 67">
                <a:extLst>
                  <a:ext uri="{FF2B5EF4-FFF2-40B4-BE49-F238E27FC236}">
                    <a16:creationId xmlns:a16="http://schemas.microsoft.com/office/drawing/2014/main" id="{7003C2AA-F185-4A47-A13C-D1642712CE45}"/>
                  </a:ext>
                </a:extLst>
              </p:cNvPr>
              <p:cNvSpPr/>
              <p:nvPr/>
            </p:nvSpPr>
            <p:spPr>
              <a:xfrm>
                <a:off x="1902981" y="5719554"/>
                <a:ext cx="734646" cy="422382"/>
              </a:xfrm>
              <a:custGeom>
                <a:avLst/>
                <a:gdLst>
                  <a:gd name="connsiteX0" fmla="*/ 0 w 734646"/>
                  <a:gd name="connsiteY0" fmla="*/ 344176 h 422382"/>
                  <a:gd name="connsiteX1" fmla="*/ 109416 w 734646"/>
                  <a:gd name="connsiteY1" fmla="*/ 31561 h 422382"/>
                  <a:gd name="connsiteX2" fmla="*/ 273539 w 734646"/>
                  <a:gd name="connsiteY2" fmla="*/ 422330 h 422382"/>
                  <a:gd name="connsiteX3" fmla="*/ 398585 w 734646"/>
                  <a:gd name="connsiteY3" fmla="*/ 299 h 422382"/>
                  <a:gd name="connsiteX4" fmla="*/ 531446 w 734646"/>
                  <a:gd name="connsiteY4" fmla="*/ 351992 h 422382"/>
                  <a:gd name="connsiteX5" fmla="*/ 734646 w 734646"/>
                  <a:gd name="connsiteY5" fmla="*/ 164423 h 422382"/>
                  <a:gd name="connsiteX6" fmla="*/ 734646 w 734646"/>
                  <a:gd name="connsiteY6" fmla="*/ 164423 h 422382"/>
                  <a:gd name="connsiteX7" fmla="*/ 734646 w 734646"/>
                  <a:gd name="connsiteY7" fmla="*/ 180053 h 42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646" h="422382">
                    <a:moveTo>
                      <a:pt x="0" y="344176"/>
                    </a:moveTo>
                    <a:cubicBezTo>
                      <a:pt x="31913" y="181355"/>
                      <a:pt x="63826" y="18535"/>
                      <a:pt x="109416" y="31561"/>
                    </a:cubicBezTo>
                    <a:cubicBezTo>
                      <a:pt x="155006" y="44587"/>
                      <a:pt x="225344" y="427540"/>
                      <a:pt x="273539" y="422330"/>
                    </a:cubicBezTo>
                    <a:cubicBezTo>
                      <a:pt x="321734" y="417120"/>
                      <a:pt x="355601" y="12022"/>
                      <a:pt x="398585" y="299"/>
                    </a:cubicBezTo>
                    <a:cubicBezTo>
                      <a:pt x="441569" y="-11424"/>
                      <a:pt x="475436" y="324638"/>
                      <a:pt x="531446" y="351992"/>
                    </a:cubicBezTo>
                    <a:cubicBezTo>
                      <a:pt x="587456" y="379346"/>
                      <a:pt x="734646" y="164423"/>
                      <a:pt x="734646" y="164423"/>
                    </a:cubicBezTo>
                    <a:lnTo>
                      <a:pt x="734646" y="164423"/>
                    </a:lnTo>
                    <a:lnTo>
                      <a:pt x="734646" y="180053"/>
                    </a:lnTo>
                  </a:path>
                </a:pathLst>
              </a:custGeom>
              <a:noFill/>
              <a:ln w="762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23" name="テキスト ボックス 22">
              <a:extLst>
                <a:ext uri="{FF2B5EF4-FFF2-40B4-BE49-F238E27FC236}">
                  <a16:creationId xmlns:a16="http://schemas.microsoft.com/office/drawing/2014/main" id="{4527B7FC-5CAD-449E-8C52-13F1D44E7E6E}"/>
                </a:ext>
              </a:extLst>
            </p:cNvPr>
            <p:cNvSpPr txBox="1"/>
            <p:nvPr/>
          </p:nvSpPr>
          <p:spPr>
            <a:xfrm>
              <a:off x="1541157" y="5085607"/>
              <a:ext cx="880189" cy="276999"/>
            </a:xfrm>
            <a:prstGeom prst="rect">
              <a:avLst/>
            </a:prstGeom>
            <a:noFill/>
          </p:spPr>
          <p:txBody>
            <a:bodyPr wrap="square" rtlCol="0">
              <a:spAutoFit/>
            </a:bodyPr>
            <a:lstStyle/>
            <a:p>
              <a:r>
                <a:rPr kumimoji="1" lang="en-US" altLang="ja-JP" sz="1200" b="1" dirty="0"/>
                <a:t>Baseline</a:t>
              </a:r>
              <a:endParaRPr kumimoji="1" lang="ja-JP" altLang="en-US" sz="1200" b="1" dirty="0"/>
            </a:p>
          </p:txBody>
        </p:sp>
        <p:cxnSp>
          <p:nvCxnSpPr>
            <p:cNvPr id="28" name="直線コネクタ 27">
              <a:extLst>
                <a:ext uri="{FF2B5EF4-FFF2-40B4-BE49-F238E27FC236}">
                  <a16:creationId xmlns:a16="http://schemas.microsoft.com/office/drawing/2014/main" id="{3E139769-7054-43E6-B264-99C2892BB91D}"/>
                </a:ext>
              </a:extLst>
            </p:cNvPr>
            <p:cNvCxnSpPr/>
            <p:nvPr/>
          </p:nvCxnSpPr>
          <p:spPr>
            <a:xfrm>
              <a:off x="1902981" y="5719554"/>
              <a:ext cx="0" cy="500184"/>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cxnSp>
        <p:nvCxnSpPr>
          <p:cNvPr id="30" name="直線コネクタ 29">
            <a:extLst>
              <a:ext uri="{FF2B5EF4-FFF2-40B4-BE49-F238E27FC236}">
                <a16:creationId xmlns:a16="http://schemas.microsoft.com/office/drawing/2014/main" id="{90799DF3-CD6C-47A5-A021-FB1E31413362}"/>
              </a:ext>
            </a:extLst>
          </p:cNvPr>
          <p:cNvCxnSpPr>
            <a:cxnSpLocks/>
          </p:cNvCxnSpPr>
          <p:nvPr/>
        </p:nvCxnSpPr>
        <p:spPr>
          <a:xfrm>
            <a:off x="10036293" y="3378150"/>
            <a:ext cx="0" cy="286597"/>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34" name="直線コネクタ 33">
            <a:extLst>
              <a:ext uri="{FF2B5EF4-FFF2-40B4-BE49-F238E27FC236}">
                <a16:creationId xmlns:a16="http://schemas.microsoft.com/office/drawing/2014/main" id="{4E145E2D-1F3C-4E98-BAA9-D87C7F1CCDCC}"/>
              </a:ext>
            </a:extLst>
          </p:cNvPr>
          <p:cNvCxnSpPr>
            <a:cxnSpLocks/>
          </p:cNvCxnSpPr>
          <p:nvPr/>
        </p:nvCxnSpPr>
        <p:spPr>
          <a:xfrm flipV="1">
            <a:off x="6154679" y="1002047"/>
            <a:ext cx="0" cy="293353"/>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762977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D14E6854-4BF2-4F46-877D-3BAAD5289617}"/>
              </a:ext>
            </a:extLst>
          </p:cNvPr>
          <p:cNvGraphicFramePr>
            <a:graphicFrameLocks/>
          </p:cNvGraphicFramePr>
          <p:nvPr>
            <p:extLst>
              <p:ext uri="{D42A27DB-BD31-4B8C-83A1-F6EECF244321}">
                <p14:modId xmlns:p14="http://schemas.microsoft.com/office/powerpoint/2010/main" val="2265619450"/>
              </p:ext>
            </p:extLst>
          </p:nvPr>
        </p:nvGraphicFramePr>
        <p:xfrm>
          <a:off x="391402" y="236417"/>
          <a:ext cx="6111620" cy="457200"/>
        </p:xfrm>
        <a:graphic>
          <a:graphicData uri="http://schemas.openxmlformats.org/drawingml/2006/table">
            <a:tbl>
              <a:tblPr firstRow="1" bandRow="1">
                <a:tableStyleId>{5C22544A-7EE6-4342-B048-85BDC9FD1C3A}</a:tableStyleId>
              </a:tblPr>
              <a:tblGrid>
                <a:gridCol w="6111620">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3.1 Annual Performance Targets</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graphicFrame>
        <p:nvGraphicFramePr>
          <p:cNvPr id="5" name="表 4">
            <a:extLst>
              <a:ext uri="{FF2B5EF4-FFF2-40B4-BE49-F238E27FC236}">
                <a16:creationId xmlns:a16="http://schemas.microsoft.com/office/drawing/2014/main" id="{88E89743-F2BD-410F-9A54-D2C2EE27D218}"/>
              </a:ext>
            </a:extLst>
          </p:cNvPr>
          <p:cNvGraphicFramePr>
            <a:graphicFrameLocks noGrp="1"/>
          </p:cNvGraphicFramePr>
          <p:nvPr>
            <p:extLst>
              <p:ext uri="{D42A27DB-BD31-4B8C-83A1-F6EECF244321}">
                <p14:modId xmlns:p14="http://schemas.microsoft.com/office/powerpoint/2010/main" val="1943227841"/>
              </p:ext>
            </p:extLst>
          </p:nvPr>
        </p:nvGraphicFramePr>
        <p:xfrm>
          <a:off x="774538" y="1208875"/>
          <a:ext cx="10521537" cy="2194560"/>
        </p:xfrm>
        <a:graphic>
          <a:graphicData uri="http://schemas.openxmlformats.org/drawingml/2006/table">
            <a:tbl>
              <a:tblPr firstRow="1" firstCol="1" bandRow="1"/>
              <a:tblGrid>
                <a:gridCol w="779180">
                  <a:extLst>
                    <a:ext uri="{9D8B030D-6E8A-4147-A177-3AD203B41FA5}">
                      <a16:colId xmlns:a16="http://schemas.microsoft.com/office/drawing/2014/main" val="3234205957"/>
                    </a:ext>
                  </a:extLst>
                </a:gridCol>
                <a:gridCol w="3705020">
                  <a:extLst>
                    <a:ext uri="{9D8B030D-6E8A-4147-A177-3AD203B41FA5}">
                      <a16:colId xmlns:a16="http://schemas.microsoft.com/office/drawing/2014/main" val="4190997439"/>
                    </a:ext>
                  </a:extLst>
                </a:gridCol>
                <a:gridCol w="1738041">
                  <a:extLst>
                    <a:ext uri="{9D8B030D-6E8A-4147-A177-3AD203B41FA5}">
                      <a16:colId xmlns:a16="http://schemas.microsoft.com/office/drawing/2014/main" val="2544422857"/>
                    </a:ext>
                  </a:extLst>
                </a:gridCol>
                <a:gridCol w="1991273">
                  <a:extLst>
                    <a:ext uri="{9D8B030D-6E8A-4147-A177-3AD203B41FA5}">
                      <a16:colId xmlns:a16="http://schemas.microsoft.com/office/drawing/2014/main" val="77065724"/>
                    </a:ext>
                  </a:extLst>
                </a:gridCol>
                <a:gridCol w="2308023">
                  <a:extLst>
                    <a:ext uri="{9D8B030D-6E8A-4147-A177-3AD203B41FA5}">
                      <a16:colId xmlns:a16="http://schemas.microsoft.com/office/drawing/2014/main" val="2644777171"/>
                    </a:ext>
                  </a:extLst>
                </a:gridCol>
              </a:tblGrid>
              <a:tr h="0">
                <a:tc>
                  <a:txBody>
                    <a:bodyPr/>
                    <a:lstStyle/>
                    <a:p>
                      <a:pPr algn="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A</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Eliminate communicable conditions</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Baseline</a:t>
                      </a:r>
                      <a:endParaRPr lang="ja-JP" sz="1800" dirty="0">
                        <a:effectLst/>
                        <a:latin typeface="Times New Roman" panose="02020603050405020304" pitchFamily="18" charset="0"/>
                        <a:ea typeface="ＭＳ 明朝" panose="02020609040205080304" pitchFamily="17" charset="-128"/>
                      </a:endParaRPr>
                    </a:p>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X-1 performance)</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Eligible population</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Target</a:t>
                      </a:r>
                      <a:endParaRPr lang="ja-JP" sz="1800" dirty="0">
                        <a:effectLst/>
                        <a:latin typeface="Times New Roman" panose="02020603050405020304" pitchFamily="18" charset="0"/>
                        <a:ea typeface="ＭＳ 明朝" panose="02020609040205080304" pitchFamily="17" charset="-128"/>
                      </a:endParaRPr>
                    </a:p>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 + 1)</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61020733"/>
                  </a:ext>
                </a:extLst>
              </a:tr>
              <a:tr h="412113">
                <a:tc>
                  <a:txBody>
                    <a:bodyPr/>
                    <a:lstStyle/>
                    <a:p>
                      <a:pPr indent="127000" algn="r">
                        <a:spcAft>
                          <a:spcPts val="0"/>
                        </a:spcAft>
                      </a:pPr>
                      <a:r>
                        <a:rPr lang="en-US" sz="180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80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270" indent="-15240">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HIV+ pregnant mothers receiving preventive ARV’s to reduce risk of mother to child transmission (PMTCT)</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83536866"/>
                  </a:ext>
                </a:extLst>
              </a:tr>
              <a:tr h="237173">
                <a:tc>
                  <a:txBody>
                    <a:bodyPr/>
                    <a:lstStyle/>
                    <a:p>
                      <a:pPr indent="127000" algn="r">
                        <a:spcAft>
                          <a:spcPts val="0"/>
                        </a:spcAft>
                      </a:pPr>
                      <a:r>
                        <a:rPr lang="en-US" sz="1800">
                          <a:effectLst/>
                          <a:latin typeface="Calibri" panose="020F0502020204030204" pitchFamily="34" charset="0"/>
                          <a:ea typeface="ＭＳ 明朝" panose="02020609040205080304" pitchFamily="17" charset="-128"/>
                          <a:cs typeface="Times New Roman" panose="02020603050405020304" pitchFamily="18" charset="0"/>
                        </a:rPr>
                        <a:t>2</a:t>
                      </a:r>
                      <a:endParaRPr lang="ja-JP" sz="180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Number of pregnant women receiving TT2 plus immunization</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800"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45113218"/>
                  </a:ext>
                </a:extLst>
              </a:tr>
            </a:tbl>
          </a:graphicData>
        </a:graphic>
      </p:graphicFrame>
      <p:sp>
        <p:nvSpPr>
          <p:cNvPr id="6" name="四角形: 角を丸くする 39">
            <a:extLst>
              <a:ext uri="{FF2B5EF4-FFF2-40B4-BE49-F238E27FC236}">
                <a16:creationId xmlns:a16="http://schemas.microsoft.com/office/drawing/2014/main" id="{CDF78950-B5A0-466B-9988-D5A69B186244}"/>
              </a:ext>
            </a:extLst>
          </p:cNvPr>
          <p:cNvSpPr/>
          <p:nvPr/>
        </p:nvSpPr>
        <p:spPr>
          <a:xfrm>
            <a:off x="6943787" y="1169724"/>
            <a:ext cx="2022413" cy="2233711"/>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dirty="0">
              <a:solidFill>
                <a:prstClr val="black"/>
              </a:solidFill>
              <a:latin typeface="Gill Sans MT" panose="020B0502020104020203"/>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2640CAFD-3990-4825-A68A-AC9CDEE4E8E7}"/>
              </a:ext>
            </a:extLst>
          </p:cNvPr>
          <p:cNvSpPr txBox="1"/>
          <p:nvPr/>
        </p:nvSpPr>
        <p:spPr>
          <a:xfrm>
            <a:off x="903832" y="3842426"/>
            <a:ext cx="5192168" cy="2862322"/>
          </a:xfrm>
          <a:prstGeom prst="rect">
            <a:avLst/>
          </a:prstGeom>
          <a:noFill/>
        </p:spPr>
        <p:txBody>
          <a:bodyPr wrap="square" rtlCol="0">
            <a:spAutoFit/>
          </a:bodyPr>
          <a:lstStyle/>
          <a:p>
            <a:pPr>
              <a:defRPr/>
            </a:pPr>
            <a:r>
              <a:rPr lang="en-US" altLang="ja-JP" sz="2000" kern="0" dirty="0">
                <a:solidFill>
                  <a:prstClr val="black"/>
                </a:solidFill>
                <a:ea typeface="メイリオ" panose="020B0604030504040204" pitchFamily="50" charset="-128"/>
              </a:rPr>
              <a:t>This AWP Handbook shows how to calculate eligible population based on the indicator manual. </a:t>
            </a:r>
          </a:p>
          <a:p>
            <a:pPr>
              <a:defRPr/>
            </a:pPr>
            <a:endParaRPr lang="en-US" altLang="ja-JP" sz="2000" kern="0" dirty="0">
              <a:solidFill>
                <a:prstClr val="black"/>
              </a:solidFill>
              <a:ea typeface="メイリオ" panose="020B0604030504040204" pitchFamily="50" charset="-128"/>
            </a:endParaRPr>
          </a:p>
          <a:p>
            <a:pPr>
              <a:defRPr/>
            </a:pPr>
            <a:r>
              <a:rPr lang="en-US" altLang="ja-JP" sz="2000" kern="0" dirty="0">
                <a:solidFill>
                  <a:prstClr val="black"/>
                </a:solidFill>
                <a:ea typeface="メイリオ" panose="020B0604030504040204" pitchFamily="50" charset="-128"/>
              </a:rPr>
              <a:t>Calculation of eligible population is difficult for HFs, </a:t>
            </a:r>
            <a:r>
              <a:rPr lang="en-US" altLang="ja-JP" sz="2000" dirty="0">
                <a:solidFill>
                  <a:prstClr val="black"/>
                </a:solidFill>
                <a:ea typeface="メイリオ" panose="020B0604030504040204" pitchFamily="50" charset="-128"/>
                <a:cs typeface="Calibri" panose="020F0502020204030204" pitchFamily="34" charset="0"/>
              </a:rPr>
              <a:t>because the population in need is not well defined at the HF level.  </a:t>
            </a:r>
            <a:r>
              <a:rPr lang="en-US" altLang="ja-JP" sz="2000" kern="0" dirty="0">
                <a:ea typeface="メイリオ" panose="020B0604030504040204" pitchFamily="50" charset="-128"/>
                <a:cs typeface="Calibri" panose="020F0502020204030204" pitchFamily="34" charset="0"/>
              </a:rPr>
              <a:t>HF can seek guidance from respective SCHRIOs.</a:t>
            </a:r>
            <a:endParaRPr kumimoji="1" lang="ja-JP" altLang="en-US" sz="2000" kern="0" dirty="0">
              <a:solidFill>
                <a:prstClr val="black"/>
              </a:solidFill>
              <a:ea typeface="メイリオ" panose="020B0604030504040204" pitchFamily="50" charset="-128"/>
            </a:endParaRPr>
          </a:p>
        </p:txBody>
      </p:sp>
      <p:sp>
        <p:nvSpPr>
          <p:cNvPr id="32" name="テキスト ボックス 31">
            <a:extLst>
              <a:ext uri="{FF2B5EF4-FFF2-40B4-BE49-F238E27FC236}">
                <a16:creationId xmlns:a16="http://schemas.microsoft.com/office/drawing/2014/main" id="{1196845A-900E-462B-BA18-BDC2883711C6}"/>
              </a:ext>
            </a:extLst>
          </p:cNvPr>
          <p:cNvSpPr txBox="1"/>
          <p:nvPr/>
        </p:nvSpPr>
        <p:spPr>
          <a:xfrm>
            <a:off x="6522683" y="3858192"/>
            <a:ext cx="4893222" cy="2554545"/>
          </a:xfrm>
          <a:prstGeom prst="rect">
            <a:avLst/>
          </a:prstGeom>
          <a:noFill/>
        </p:spPr>
        <p:txBody>
          <a:bodyPr wrap="square" rtlCol="0">
            <a:spAutoFit/>
          </a:bodyPr>
          <a:lstStyle/>
          <a:p>
            <a:pPr>
              <a:defRPr/>
            </a:pPr>
            <a:r>
              <a:rPr lang="en-US" altLang="ja-JP" sz="2000" kern="0" dirty="0">
                <a:ea typeface="メイリオ" panose="020B0604030504040204" pitchFamily="50" charset="-128"/>
              </a:rPr>
              <a:t>If you cannot fill in the eligible data, fill in </a:t>
            </a:r>
            <a:r>
              <a:rPr lang="en-US" altLang="ja-JP" sz="2000" u="sng" kern="0" dirty="0">
                <a:ea typeface="メイリオ" panose="020B0604030504040204" pitchFamily="50" charset="-128"/>
              </a:rPr>
              <a:t>the actual data from July to December of FY(X) </a:t>
            </a:r>
            <a:r>
              <a:rPr lang="en-US" altLang="ja-JP" sz="2000" kern="0" dirty="0">
                <a:ea typeface="メイリオ" panose="020B0604030504040204" pitchFamily="50" charset="-128"/>
              </a:rPr>
              <a:t>to see the current achievement. This will help to set the target. </a:t>
            </a:r>
          </a:p>
          <a:p>
            <a:pPr>
              <a:defRPr/>
            </a:pPr>
            <a:r>
              <a:rPr lang="en-US" altLang="ja-JP" sz="2000" kern="0" dirty="0">
                <a:solidFill>
                  <a:prstClr val="black"/>
                </a:solidFill>
                <a:ea typeface="メイリオ" panose="020B0604030504040204" pitchFamily="50" charset="-128"/>
              </a:rPr>
              <a:t>For some indicators (#16,19-21, 37-42), you do not need to fill in eligible population number</a:t>
            </a:r>
            <a:endParaRPr lang="ja-JP" altLang="en-US" sz="2000" kern="0" dirty="0">
              <a:ea typeface="メイリオ" panose="020B0604030504040204" pitchFamily="50" charset="-128"/>
            </a:endParaRPr>
          </a:p>
        </p:txBody>
      </p:sp>
      <p:sp>
        <p:nvSpPr>
          <p:cNvPr id="33" name="正方形/長方形 32">
            <a:extLst>
              <a:ext uri="{FF2B5EF4-FFF2-40B4-BE49-F238E27FC236}">
                <a16:creationId xmlns:a16="http://schemas.microsoft.com/office/drawing/2014/main" id="{886C5C57-14D8-44B0-ABCF-E6632E8FE5E6}"/>
              </a:ext>
            </a:extLst>
          </p:cNvPr>
          <p:cNvSpPr/>
          <p:nvPr/>
        </p:nvSpPr>
        <p:spPr>
          <a:xfrm>
            <a:off x="774538" y="3784599"/>
            <a:ext cx="10833262" cy="2862321"/>
          </a:xfrm>
          <a:prstGeom prst="rect">
            <a:avLst/>
          </a:prstGeom>
          <a:noFill/>
          <a:ln w="38100">
            <a:solidFill>
              <a:srgbClr val="C87D0E"/>
            </a:solidFill>
            <a:prstDash val="sysDot"/>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1B0BFBC8-4CCC-466F-AC39-7A36534E2D65}"/>
              </a:ext>
            </a:extLst>
          </p:cNvPr>
          <p:cNvSpPr txBox="1"/>
          <p:nvPr/>
        </p:nvSpPr>
        <p:spPr>
          <a:xfrm>
            <a:off x="3844198" y="3215041"/>
            <a:ext cx="3030517" cy="246221"/>
          </a:xfrm>
          <a:prstGeom prst="rect">
            <a:avLst/>
          </a:prstGeom>
          <a:noFill/>
        </p:spPr>
        <p:txBody>
          <a:bodyPr wrap="square" rtlCol="0">
            <a:spAutoFit/>
          </a:bodyPr>
          <a:lstStyle/>
          <a:p>
            <a:pPr algn="just" defTabSz="914400">
              <a:defRPr/>
            </a:pPr>
            <a:r>
              <a:rPr kumimoji="1" lang="en-US" altLang="ja-JP" sz="1000" kern="0" dirty="0">
                <a:solidFill>
                  <a:prstClr val="black"/>
                </a:solidFill>
                <a:ea typeface="メイリオ" panose="020B0604030504040204" pitchFamily="50" charset="-128"/>
              </a:rPr>
              <a:t>.    </a:t>
            </a:r>
            <a:endParaRPr kumimoji="1" lang="ja-JP" altLang="en-US" sz="1000" kern="0" dirty="0">
              <a:solidFill>
                <a:prstClr val="black"/>
              </a:solidFill>
              <a:ea typeface="メイリオ" panose="020B0604030504040204" pitchFamily="50" charset="-128"/>
            </a:endParaRPr>
          </a:p>
        </p:txBody>
      </p:sp>
      <p:cxnSp>
        <p:nvCxnSpPr>
          <p:cNvPr id="12" name="直線コネクタ 11">
            <a:extLst>
              <a:ext uri="{FF2B5EF4-FFF2-40B4-BE49-F238E27FC236}">
                <a16:creationId xmlns:a16="http://schemas.microsoft.com/office/drawing/2014/main" id="{DFB30BA8-E057-4A12-B110-9DCB97F8AA58}"/>
              </a:ext>
            </a:extLst>
          </p:cNvPr>
          <p:cNvCxnSpPr>
            <a:cxnSpLocks/>
          </p:cNvCxnSpPr>
          <p:nvPr/>
        </p:nvCxnSpPr>
        <p:spPr>
          <a:xfrm>
            <a:off x="7957122" y="3403435"/>
            <a:ext cx="0" cy="454757"/>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8866249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56">
            <a:extLst>
              <a:ext uri="{FF2B5EF4-FFF2-40B4-BE49-F238E27FC236}">
                <a16:creationId xmlns:a16="http://schemas.microsoft.com/office/drawing/2014/main" id="{D14E6854-4BF2-4F46-877D-3BAAD5289617}"/>
              </a:ext>
            </a:extLst>
          </p:cNvPr>
          <p:cNvGraphicFramePr>
            <a:graphicFrameLocks/>
          </p:cNvGraphicFramePr>
          <p:nvPr>
            <p:extLst>
              <p:ext uri="{D42A27DB-BD31-4B8C-83A1-F6EECF244321}">
                <p14:modId xmlns:p14="http://schemas.microsoft.com/office/powerpoint/2010/main" val="731495914"/>
              </p:ext>
            </p:extLst>
          </p:nvPr>
        </p:nvGraphicFramePr>
        <p:xfrm>
          <a:off x="173687" y="134265"/>
          <a:ext cx="6111620" cy="457200"/>
        </p:xfrm>
        <a:graphic>
          <a:graphicData uri="http://schemas.openxmlformats.org/drawingml/2006/table">
            <a:tbl>
              <a:tblPr firstRow="1" bandRow="1">
                <a:tableStyleId>{5C22544A-7EE6-4342-B048-85BDC9FD1C3A}</a:tableStyleId>
              </a:tblPr>
              <a:tblGrid>
                <a:gridCol w="6111620">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3.1 Annual Performance Targets</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graphicFrame>
        <p:nvGraphicFramePr>
          <p:cNvPr id="5" name="表 4">
            <a:extLst>
              <a:ext uri="{FF2B5EF4-FFF2-40B4-BE49-F238E27FC236}">
                <a16:creationId xmlns:a16="http://schemas.microsoft.com/office/drawing/2014/main" id="{88E89743-F2BD-410F-9A54-D2C2EE27D218}"/>
              </a:ext>
            </a:extLst>
          </p:cNvPr>
          <p:cNvGraphicFramePr>
            <a:graphicFrameLocks noGrp="1"/>
          </p:cNvGraphicFramePr>
          <p:nvPr>
            <p:extLst>
              <p:ext uri="{D42A27DB-BD31-4B8C-83A1-F6EECF244321}">
                <p14:modId xmlns:p14="http://schemas.microsoft.com/office/powerpoint/2010/main" val="3155201488"/>
              </p:ext>
            </p:extLst>
          </p:nvPr>
        </p:nvGraphicFramePr>
        <p:xfrm>
          <a:off x="774538" y="4329445"/>
          <a:ext cx="10521537" cy="2194560"/>
        </p:xfrm>
        <a:graphic>
          <a:graphicData uri="http://schemas.openxmlformats.org/drawingml/2006/table">
            <a:tbl>
              <a:tblPr firstRow="1" firstCol="1" bandRow="1"/>
              <a:tblGrid>
                <a:gridCol w="779180">
                  <a:extLst>
                    <a:ext uri="{9D8B030D-6E8A-4147-A177-3AD203B41FA5}">
                      <a16:colId xmlns:a16="http://schemas.microsoft.com/office/drawing/2014/main" val="3234205957"/>
                    </a:ext>
                  </a:extLst>
                </a:gridCol>
                <a:gridCol w="3705020">
                  <a:extLst>
                    <a:ext uri="{9D8B030D-6E8A-4147-A177-3AD203B41FA5}">
                      <a16:colId xmlns:a16="http://schemas.microsoft.com/office/drawing/2014/main" val="4190997439"/>
                    </a:ext>
                  </a:extLst>
                </a:gridCol>
                <a:gridCol w="1738041">
                  <a:extLst>
                    <a:ext uri="{9D8B030D-6E8A-4147-A177-3AD203B41FA5}">
                      <a16:colId xmlns:a16="http://schemas.microsoft.com/office/drawing/2014/main" val="2544422857"/>
                    </a:ext>
                  </a:extLst>
                </a:gridCol>
                <a:gridCol w="1991273">
                  <a:extLst>
                    <a:ext uri="{9D8B030D-6E8A-4147-A177-3AD203B41FA5}">
                      <a16:colId xmlns:a16="http://schemas.microsoft.com/office/drawing/2014/main" val="77065724"/>
                    </a:ext>
                  </a:extLst>
                </a:gridCol>
                <a:gridCol w="2308023">
                  <a:extLst>
                    <a:ext uri="{9D8B030D-6E8A-4147-A177-3AD203B41FA5}">
                      <a16:colId xmlns:a16="http://schemas.microsoft.com/office/drawing/2014/main" val="2644777171"/>
                    </a:ext>
                  </a:extLst>
                </a:gridCol>
              </a:tblGrid>
              <a:tr h="0">
                <a:tc>
                  <a:txBody>
                    <a:bodyPr/>
                    <a:lstStyle/>
                    <a:p>
                      <a:pPr algn="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A</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Eliminate communicable conditions</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Baseline</a:t>
                      </a:r>
                      <a:endParaRPr lang="ja-JP" sz="1800" dirty="0">
                        <a:effectLst/>
                        <a:latin typeface="Times New Roman" panose="02020603050405020304" pitchFamily="18" charset="0"/>
                        <a:ea typeface="ＭＳ 明朝" panose="02020609040205080304" pitchFamily="17" charset="-128"/>
                      </a:endParaRPr>
                    </a:p>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X-1 performance)</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Eligible population</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Target</a:t>
                      </a:r>
                      <a:endParaRPr lang="ja-JP" sz="1800" dirty="0">
                        <a:effectLst/>
                        <a:latin typeface="Times New Roman" panose="02020603050405020304" pitchFamily="18" charset="0"/>
                        <a:ea typeface="ＭＳ 明朝" panose="02020609040205080304" pitchFamily="17" charset="-128"/>
                      </a:endParaRPr>
                    </a:p>
                    <a:p>
                      <a:pPr algn="ctr">
                        <a:spcAft>
                          <a:spcPts val="0"/>
                        </a:spcAft>
                      </a:pPr>
                      <a:r>
                        <a:rPr lang="en-US" sz="18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 + 1)</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61020733"/>
                  </a:ext>
                </a:extLst>
              </a:tr>
              <a:tr h="412113">
                <a:tc>
                  <a:txBody>
                    <a:bodyPr/>
                    <a:lstStyle/>
                    <a:p>
                      <a:pPr indent="127000" algn="r">
                        <a:spcAft>
                          <a:spcPts val="0"/>
                        </a:spcAft>
                      </a:pPr>
                      <a:r>
                        <a:rPr lang="en-US" sz="1800">
                          <a:effectLst/>
                          <a:latin typeface="Calibri" panose="020F0502020204030204" pitchFamily="34" charset="0"/>
                          <a:ea typeface="ＭＳ 明朝" panose="02020609040205080304" pitchFamily="17" charset="-128"/>
                          <a:cs typeface="Times New Roman" panose="02020603050405020304" pitchFamily="18" charset="0"/>
                        </a:rPr>
                        <a:t>1</a:t>
                      </a:r>
                      <a:endParaRPr lang="ja-JP" sz="180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270" indent="-15240">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HIV+ pregnant mothers receiving preventive ARV’s to reduce risk of mother to child transmission (PMTCT)</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83536866"/>
                  </a:ext>
                </a:extLst>
              </a:tr>
              <a:tr h="237173">
                <a:tc>
                  <a:txBody>
                    <a:bodyPr/>
                    <a:lstStyle/>
                    <a:p>
                      <a:pPr indent="127000" algn="r">
                        <a:spcAft>
                          <a:spcPts val="0"/>
                        </a:spcAft>
                      </a:pPr>
                      <a:r>
                        <a:rPr lang="en-US" sz="1800">
                          <a:effectLst/>
                          <a:latin typeface="Calibri" panose="020F0502020204030204" pitchFamily="34" charset="0"/>
                          <a:ea typeface="ＭＳ 明朝" panose="02020609040205080304" pitchFamily="17" charset="-128"/>
                          <a:cs typeface="Times New Roman" panose="02020603050405020304" pitchFamily="18" charset="0"/>
                        </a:rPr>
                        <a:t>2</a:t>
                      </a:r>
                      <a:endParaRPr lang="ja-JP" sz="180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Number of pregnant women receiving TT2 plus immunization</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800"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8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800" dirty="0">
                        <a:effectLst/>
                        <a:latin typeface="Times New Roman" panose="02020603050405020304" pitchFamily="18" charset="0"/>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45113218"/>
                  </a:ext>
                </a:extLst>
              </a:tr>
            </a:tbl>
          </a:graphicData>
        </a:graphic>
      </p:graphicFrame>
      <p:sp>
        <p:nvSpPr>
          <p:cNvPr id="6" name="四角形: 角を丸くする 39">
            <a:extLst>
              <a:ext uri="{FF2B5EF4-FFF2-40B4-BE49-F238E27FC236}">
                <a16:creationId xmlns:a16="http://schemas.microsoft.com/office/drawing/2014/main" id="{CDF78950-B5A0-466B-9988-D5A69B186244}"/>
              </a:ext>
            </a:extLst>
          </p:cNvPr>
          <p:cNvSpPr/>
          <p:nvPr/>
        </p:nvSpPr>
        <p:spPr>
          <a:xfrm>
            <a:off x="6976315" y="4285903"/>
            <a:ext cx="2022413" cy="911681"/>
          </a:xfrm>
          <a:prstGeom prst="roundRect">
            <a:avLst/>
          </a:prstGeom>
          <a:noFill/>
          <a:ln w="38100" cap="flat" cmpd="sng" algn="in">
            <a:solidFill>
              <a:srgbClr val="F0A22E">
                <a:lumMod val="75000"/>
              </a:srgbClr>
            </a:solidFill>
            <a:prstDash val="solid"/>
          </a:ln>
          <a:effectLst/>
        </p:spPr>
        <p:txBody>
          <a:bodyPr rtlCol="0" anchor="ctr"/>
          <a:lstStyle/>
          <a:p>
            <a:pPr algn="ctr" defTabSz="914400">
              <a:defRPr/>
            </a:pPr>
            <a:endParaRPr kumimoji="1" lang="ja-JP" altLang="en-US" sz="1000" kern="0" dirty="0">
              <a:solidFill>
                <a:prstClr val="black"/>
              </a:solidFill>
              <a:latin typeface="Gill Sans MT" panose="020B0502020104020203"/>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2640CAFD-3990-4825-A68A-AC9CDEE4E8E7}"/>
              </a:ext>
            </a:extLst>
          </p:cNvPr>
          <p:cNvSpPr txBox="1"/>
          <p:nvPr/>
        </p:nvSpPr>
        <p:spPr>
          <a:xfrm>
            <a:off x="774538" y="915190"/>
            <a:ext cx="10521538" cy="3046988"/>
          </a:xfrm>
          <a:prstGeom prst="rect">
            <a:avLst/>
          </a:prstGeom>
          <a:noFill/>
        </p:spPr>
        <p:txBody>
          <a:bodyPr wrap="square" rtlCol="0">
            <a:spAutoFit/>
          </a:bodyPr>
          <a:lstStyle/>
          <a:p>
            <a:pPr algn="just">
              <a:defRPr/>
            </a:pPr>
            <a:r>
              <a:rPr lang="en-US" altLang="ja-JP" sz="2400" kern="0" dirty="0">
                <a:latin typeface="+mn-ea"/>
              </a:rPr>
              <a:t>This table shows how to get the eligible population. For some indicators such as #2, 3, 5, 6, 22, 35 and 36, there are possibly two eligible population; Uptake denominator and Coverage denominator. Indicator with uptake denominator shows the achievement out of the population received health service, while indicator with coverage denominator shows the achievement out of the population category. </a:t>
            </a:r>
          </a:p>
          <a:p>
            <a:pPr algn="just">
              <a:defRPr/>
            </a:pPr>
            <a:r>
              <a:rPr lang="en-US" altLang="ja-JP" sz="2400" kern="0" dirty="0">
                <a:latin typeface="+mn-ea"/>
              </a:rPr>
              <a:t>Please follow the instruction of CHMT, on which denominator (eligible population) is good for your county. </a:t>
            </a:r>
            <a:endParaRPr kumimoji="1" lang="ja-JP" altLang="en-US" sz="2400" kern="0" dirty="0">
              <a:solidFill>
                <a:prstClr val="black"/>
              </a:solidFill>
              <a:latin typeface="+mn-ea"/>
            </a:endParaRPr>
          </a:p>
        </p:txBody>
      </p:sp>
      <p:sp>
        <p:nvSpPr>
          <p:cNvPr id="33" name="正方形/長方形 32">
            <a:extLst>
              <a:ext uri="{FF2B5EF4-FFF2-40B4-BE49-F238E27FC236}">
                <a16:creationId xmlns:a16="http://schemas.microsoft.com/office/drawing/2014/main" id="{886C5C57-14D8-44B0-ABCF-E6632E8FE5E6}"/>
              </a:ext>
            </a:extLst>
          </p:cNvPr>
          <p:cNvSpPr/>
          <p:nvPr/>
        </p:nvSpPr>
        <p:spPr>
          <a:xfrm>
            <a:off x="774537" y="781095"/>
            <a:ext cx="10521537" cy="3181083"/>
          </a:xfrm>
          <a:prstGeom prst="rect">
            <a:avLst/>
          </a:prstGeom>
          <a:noFill/>
          <a:ln w="38100">
            <a:solidFill>
              <a:srgbClr val="C87D0E"/>
            </a:solidFill>
            <a:prstDash val="sysDot"/>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1B0BFBC8-4CCC-466F-AC39-7A36534E2D65}"/>
              </a:ext>
            </a:extLst>
          </p:cNvPr>
          <p:cNvSpPr txBox="1"/>
          <p:nvPr/>
        </p:nvSpPr>
        <p:spPr>
          <a:xfrm>
            <a:off x="3844198" y="6335611"/>
            <a:ext cx="3030517" cy="246221"/>
          </a:xfrm>
          <a:prstGeom prst="rect">
            <a:avLst/>
          </a:prstGeom>
          <a:noFill/>
        </p:spPr>
        <p:txBody>
          <a:bodyPr wrap="square" rtlCol="0">
            <a:spAutoFit/>
          </a:bodyPr>
          <a:lstStyle/>
          <a:p>
            <a:pPr algn="just" defTabSz="914400">
              <a:defRPr/>
            </a:pPr>
            <a:r>
              <a:rPr kumimoji="1" lang="en-US" altLang="ja-JP" sz="1000" kern="0" dirty="0">
                <a:solidFill>
                  <a:prstClr val="black"/>
                </a:solidFill>
                <a:ea typeface="メイリオ" panose="020B0604030504040204" pitchFamily="50" charset="-128"/>
              </a:rPr>
              <a:t>.    </a:t>
            </a:r>
            <a:endParaRPr kumimoji="1" lang="ja-JP" altLang="en-US" sz="1000" kern="0" dirty="0">
              <a:solidFill>
                <a:prstClr val="black"/>
              </a:solidFill>
              <a:ea typeface="メイリオ" panose="020B0604030504040204" pitchFamily="50" charset="-128"/>
            </a:endParaRPr>
          </a:p>
        </p:txBody>
      </p:sp>
      <p:cxnSp>
        <p:nvCxnSpPr>
          <p:cNvPr id="9" name="直線コネクタ 8">
            <a:extLst>
              <a:ext uri="{FF2B5EF4-FFF2-40B4-BE49-F238E27FC236}">
                <a16:creationId xmlns:a16="http://schemas.microsoft.com/office/drawing/2014/main" id="{F1218243-D44F-438B-9AEC-41C51BB1407F}"/>
              </a:ext>
            </a:extLst>
          </p:cNvPr>
          <p:cNvCxnSpPr>
            <a:cxnSpLocks/>
          </p:cNvCxnSpPr>
          <p:nvPr/>
        </p:nvCxnSpPr>
        <p:spPr>
          <a:xfrm flipV="1">
            <a:off x="7863736" y="3962179"/>
            <a:ext cx="0" cy="367266"/>
          </a:xfrm>
          <a:prstGeom prst="line">
            <a:avLst/>
          </a:prstGeom>
          <a:ln w="50800">
            <a:solidFill>
              <a:srgbClr val="C87D0E"/>
            </a:solidFill>
            <a:headEnd type="triangl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5774765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60A53146-275B-4344-8DF7-592158B02C18}"/>
              </a:ext>
            </a:extLst>
          </p:cNvPr>
          <p:cNvGraphicFramePr>
            <a:graphicFrameLocks noGrp="1"/>
          </p:cNvGraphicFramePr>
          <p:nvPr>
            <p:extLst>
              <p:ext uri="{D42A27DB-BD31-4B8C-83A1-F6EECF244321}">
                <p14:modId xmlns:p14="http://schemas.microsoft.com/office/powerpoint/2010/main" val="1079148288"/>
              </p:ext>
            </p:extLst>
          </p:nvPr>
        </p:nvGraphicFramePr>
        <p:xfrm>
          <a:off x="468513" y="620486"/>
          <a:ext cx="11254974" cy="5852160"/>
        </p:xfrm>
        <a:graphic>
          <a:graphicData uri="http://schemas.openxmlformats.org/drawingml/2006/table">
            <a:tbl>
              <a:tblPr firstRow="1" firstCol="1" bandRow="1"/>
              <a:tblGrid>
                <a:gridCol w="446114">
                  <a:extLst>
                    <a:ext uri="{9D8B030D-6E8A-4147-A177-3AD203B41FA5}">
                      <a16:colId xmlns:a16="http://schemas.microsoft.com/office/drawing/2014/main" val="3234205957"/>
                    </a:ext>
                  </a:extLst>
                </a:gridCol>
                <a:gridCol w="3261431">
                  <a:extLst>
                    <a:ext uri="{9D8B030D-6E8A-4147-A177-3AD203B41FA5}">
                      <a16:colId xmlns:a16="http://schemas.microsoft.com/office/drawing/2014/main" val="4190997439"/>
                    </a:ext>
                  </a:extLst>
                </a:gridCol>
                <a:gridCol w="2132279">
                  <a:extLst>
                    <a:ext uri="{9D8B030D-6E8A-4147-A177-3AD203B41FA5}">
                      <a16:colId xmlns:a16="http://schemas.microsoft.com/office/drawing/2014/main" val="2544422857"/>
                    </a:ext>
                  </a:extLst>
                </a:gridCol>
                <a:gridCol w="3325091">
                  <a:extLst>
                    <a:ext uri="{9D8B030D-6E8A-4147-A177-3AD203B41FA5}">
                      <a16:colId xmlns:a16="http://schemas.microsoft.com/office/drawing/2014/main" val="77065724"/>
                    </a:ext>
                  </a:extLst>
                </a:gridCol>
                <a:gridCol w="2090059">
                  <a:extLst>
                    <a:ext uri="{9D8B030D-6E8A-4147-A177-3AD203B41FA5}">
                      <a16:colId xmlns:a16="http://schemas.microsoft.com/office/drawing/2014/main" val="2644777171"/>
                    </a:ext>
                  </a:extLst>
                </a:gridCol>
              </a:tblGrid>
              <a:tr h="723734">
                <a:tc>
                  <a:txBody>
                    <a:bodyPr/>
                    <a:lstStyle/>
                    <a:p>
                      <a:pPr algn="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A</a:t>
                      </a:r>
                      <a:endParaRPr lang="ja-JP" sz="1600" dirty="0">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Eliminate </a:t>
                      </a:r>
                      <a:r>
                        <a:rPr lang="en-US" sz="1600" b="1" dirty="0">
                          <a:solidFill>
                            <a:srgbClr val="FF0000"/>
                          </a:solidFill>
                          <a:effectLst/>
                          <a:latin typeface="+mn-lt"/>
                          <a:ea typeface="ＭＳ 明朝" panose="02020609040205080304" pitchFamily="17" charset="-128"/>
                          <a:cs typeface="Times New Roman" panose="02020603050405020304" pitchFamily="18" charset="0"/>
                        </a:rPr>
                        <a:t>communicable conditions</a:t>
                      </a:r>
                      <a:endParaRPr lang="ja-JP" sz="1600" dirty="0">
                        <a:solidFill>
                          <a:srgbClr val="FF0000"/>
                        </a:solidFill>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Baseline</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(year X-1 performance)</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Eligible population</a:t>
                      </a:r>
                      <a:endParaRPr lang="ja-JP" sz="1600" dirty="0">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Target</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(year X + 1)</a:t>
                      </a:r>
                      <a:endParaRPr lang="ja-JP" sz="1600" dirty="0">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61020733"/>
                  </a:ext>
                </a:extLst>
              </a:tr>
              <a:tr h="964979">
                <a:tc>
                  <a:txBody>
                    <a:bodyPr/>
                    <a:lstStyle/>
                    <a:p>
                      <a:pPr marL="0" indent="-34925" algn="r">
                        <a:spcAft>
                          <a:spcPts val="0"/>
                        </a:spcAft>
                      </a:pPr>
                      <a:r>
                        <a:rPr lang="en-US" sz="1600" dirty="0">
                          <a:effectLst/>
                          <a:latin typeface="+mn-lt"/>
                          <a:ea typeface="ＭＳ 明朝" panose="02020609040205080304" pitchFamily="17" charset="-128"/>
                          <a:cs typeface="Times New Roman" panose="02020603050405020304" pitchFamily="18" charset="0"/>
                        </a:rPr>
                        <a:t>1</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270" indent="-15240">
                        <a:spcAft>
                          <a:spcPts val="0"/>
                        </a:spcAft>
                      </a:pPr>
                      <a:r>
                        <a:rPr lang="en-US" sz="1600" dirty="0">
                          <a:effectLst/>
                          <a:latin typeface="+mn-lt"/>
                          <a:ea typeface="ＭＳ 明朝" panose="02020609040205080304" pitchFamily="17" charset="-128"/>
                          <a:cs typeface="Times New Roman" panose="02020603050405020304" pitchFamily="18" charset="0"/>
                        </a:rPr>
                        <a:t>HIV+ pregnant mothers receiving preventive ARV’s to reduce risk of mother to child transmission (PMTCT)</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altLang="ja-JP" sz="1600" dirty="0">
                          <a:effectLst/>
                          <a:latin typeface="+mn-lt"/>
                          <a:ea typeface="ＭＳ 明朝" panose="02020609040205080304" pitchFamily="17" charset="-128"/>
                          <a:cs typeface="+mn-cs"/>
                        </a:rPr>
                        <a:t>MOH731 for12months of FY(X-1)</a:t>
                      </a:r>
                      <a:endParaRPr lang="en-US" sz="1600" dirty="0">
                        <a:effectLst/>
                        <a:latin typeface="+mn-lt"/>
                        <a:ea typeface="ＭＳ 明朝" panose="02020609040205080304" pitchFamily="17" charset="-128"/>
                        <a:cs typeface="Times New Roman" panose="02020603050405020304" pitchFamily="18" charset="0"/>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solidFill>
                            <a:schemeClr val="tx1"/>
                          </a:solidFill>
                          <a:effectLst/>
                          <a:latin typeface="+mn-lt"/>
                          <a:ea typeface="ＭＳ 明朝" panose="02020609040205080304" pitchFamily="17" charset="-128"/>
                          <a:cs typeface="Times New Roman" panose="02020603050405020304" pitchFamily="18" charset="0"/>
                        </a:rPr>
                        <a:t>Estimated number of HIV infected pregnant women</a:t>
                      </a: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83536866"/>
                  </a:ext>
                </a:extLst>
              </a:tr>
              <a:tr h="482490">
                <a:tc>
                  <a:txBody>
                    <a:bodyPr/>
                    <a:lstStyle/>
                    <a:p>
                      <a:pPr marL="0" indent="-34925" algn="r">
                        <a:spcAft>
                          <a:spcPts val="0"/>
                        </a:spcAft>
                      </a:pPr>
                      <a:r>
                        <a:rPr lang="en-US" sz="1600" dirty="0">
                          <a:effectLst/>
                          <a:latin typeface="+mn-lt"/>
                          <a:ea typeface="ＭＳ 明朝" panose="02020609040205080304" pitchFamily="17" charset="-128"/>
                          <a:cs typeface="Times New Roman" panose="02020603050405020304" pitchFamily="18" charset="0"/>
                        </a:rPr>
                        <a:t>2</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pregnant women receiving TT2 plus immunization</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solidFill>
                            <a:srgbClr val="000000"/>
                          </a:solidFill>
                          <a:effectLst/>
                          <a:latin typeface="+mn-lt"/>
                          <a:ea typeface="ＭＳ 明朝" panose="02020609040205080304" pitchFamily="17" charset="-128"/>
                          <a:cs typeface="Times New Roman" panose="02020603050405020304" pitchFamily="18" charset="0"/>
                        </a:rPr>
                        <a:t>MOH710 for 12months of FY(X-1)</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buFont typeface="Arial" panose="020B0604020202020204" pitchFamily="34" charset="0"/>
                        <a:buNone/>
                      </a:pPr>
                      <a:r>
                        <a:rPr lang="en-US" altLang="ja-JP" sz="1600" dirty="0">
                          <a:solidFill>
                            <a:schemeClr val="tx1"/>
                          </a:solidFill>
                          <a:effectLst/>
                          <a:latin typeface="+mn-lt"/>
                          <a:ea typeface="ＭＳ 明朝" panose="02020609040205080304" pitchFamily="17" charset="-128"/>
                          <a:cs typeface="Times New Roman" panose="02020603050405020304" pitchFamily="18" charset="0"/>
                        </a:rPr>
                        <a:t>(Uptake Denominator) Total number of pregnant women</a:t>
                      </a:r>
                      <a:r>
                        <a:rPr lang="ja-JP" altLang="en-US" sz="1600" dirty="0">
                          <a:solidFill>
                            <a:schemeClr val="tx1"/>
                          </a:solidFill>
                          <a:effectLst/>
                          <a:latin typeface="+mn-lt"/>
                          <a:ea typeface="ＭＳ 明朝" panose="02020609040205080304" pitchFamily="17" charset="-128"/>
                          <a:cs typeface="Times New Roman" panose="02020603050405020304" pitchFamily="18" charset="0"/>
                        </a:rPr>
                        <a:t> </a:t>
                      </a:r>
                      <a:r>
                        <a:rPr lang="en-US" altLang="ja-JP" sz="1600" dirty="0">
                          <a:solidFill>
                            <a:schemeClr val="tx1"/>
                          </a:solidFill>
                          <a:effectLst/>
                          <a:latin typeface="+mn-lt"/>
                          <a:ea typeface="ＭＳ 明朝" panose="02020609040205080304" pitchFamily="17" charset="-128"/>
                          <a:cs typeface="Times New Roman" panose="02020603050405020304" pitchFamily="18" charset="0"/>
                        </a:rPr>
                        <a:t>attending</a:t>
                      </a:r>
                      <a:r>
                        <a:rPr lang="ja-JP" altLang="en-US" sz="1600" dirty="0">
                          <a:solidFill>
                            <a:schemeClr val="tx1"/>
                          </a:solidFill>
                          <a:effectLst/>
                          <a:latin typeface="+mn-lt"/>
                          <a:ea typeface="ＭＳ 明朝" panose="02020609040205080304" pitchFamily="17" charset="-128"/>
                          <a:cs typeface="Times New Roman" panose="02020603050405020304" pitchFamily="18" charset="0"/>
                        </a:rPr>
                        <a:t> </a:t>
                      </a:r>
                      <a:r>
                        <a:rPr lang="en-US" altLang="ja-JP" sz="1600" dirty="0">
                          <a:solidFill>
                            <a:schemeClr val="tx1"/>
                          </a:solidFill>
                          <a:effectLst/>
                          <a:latin typeface="+mn-lt"/>
                          <a:ea typeface="ＭＳ 明朝" panose="02020609040205080304" pitchFamily="17" charset="-128"/>
                          <a:cs typeface="Times New Roman" panose="02020603050405020304" pitchFamily="18" charset="0"/>
                        </a:rPr>
                        <a:t>1</a:t>
                      </a:r>
                      <a:r>
                        <a:rPr lang="en-US" altLang="ja-JP" sz="1600" baseline="30000" dirty="0">
                          <a:solidFill>
                            <a:schemeClr val="tx1"/>
                          </a:solidFill>
                          <a:effectLst/>
                          <a:latin typeface="+mn-lt"/>
                          <a:ea typeface="ＭＳ 明朝" panose="02020609040205080304" pitchFamily="17" charset="-128"/>
                          <a:cs typeface="Times New Roman" panose="02020603050405020304" pitchFamily="18" charset="0"/>
                        </a:rPr>
                        <a:t>st</a:t>
                      </a:r>
                      <a:r>
                        <a:rPr lang="ja-JP" altLang="en-US" sz="1600" dirty="0">
                          <a:solidFill>
                            <a:schemeClr val="tx1"/>
                          </a:solidFill>
                          <a:effectLst/>
                          <a:latin typeface="+mn-lt"/>
                          <a:ea typeface="ＭＳ 明朝" panose="02020609040205080304" pitchFamily="17" charset="-128"/>
                          <a:cs typeface="Times New Roman" panose="02020603050405020304" pitchFamily="18" charset="0"/>
                        </a:rPr>
                        <a:t> </a:t>
                      </a:r>
                      <a:r>
                        <a:rPr lang="en-US" altLang="ja-JP" sz="1600" dirty="0">
                          <a:solidFill>
                            <a:schemeClr val="tx1"/>
                          </a:solidFill>
                          <a:effectLst/>
                          <a:latin typeface="+mn-lt"/>
                          <a:ea typeface="ＭＳ 明朝" panose="02020609040205080304" pitchFamily="17" charset="-128"/>
                          <a:cs typeface="Times New Roman" panose="02020603050405020304" pitchFamily="18" charset="0"/>
                        </a:rPr>
                        <a:t>ANC</a:t>
                      </a:r>
                      <a:r>
                        <a:rPr lang="ja-JP" altLang="en-US" sz="1600" dirty="0">
                          <a:solidFill>
                            <a:schemeClr val="tx1"/>
                          </a:solidFill>
                          <a:effectLst/>
                          <a:latin typeface="+mn-lt"/>
                          <a:ea typeface="ＭＳ 明朝" panose="02020609040205080304" pitchFamily="17" charset="-128"/>
                          <a:cs typeface="Times New Roman" panose="02020603050405020304" pitchFamily="18" charset="0"/>
                        </a:rPr>
                        <a:t> </a:t>
                      </a:r>
                      <a:r>
                        <a:rPr lang="en-US" altLang="ja-JP" sz="1600" dirty="0">
                          <a:solidFill>
                            <a:schemeClr val="tx1"/>
                          </a:solidFill>
                          <a:effectLst/>
                          <a:latin typeface="+mn-lt"/>
                          <a:ea typeface="ＭＳ 明朝" panose="02020609040205080304" pitchFamily="17" charset="-128"/>
                          <a:cs typeface="Times New Roman" panose="02020603050405020304" pitchFamily="18" charset="0"/>
                        </a:rPr>
                        <a:t>visit</a:t>
                      </a:r>
                      <a:r>
                        <a:rPr lang="ja-JP" altLang="en-US" sz="1600" dirty="0">
                          <a:solidFill>
                            <a:schemeClr val="tx1"/>
                          </a:solidFill>
                          <a:effectLst/>
                          <a:latin typeface="+mn-lt"/>
                          <a:ea typeface="ＭＳ 明朝" panose="02020609040205080304" pitchFamily="17" charset="-128"/>
                          <a:cs typeface="Times New Roman" panose="02020603050405020304" pitchFamily="18" charset="0"/>
                        </a:rPr>
                        <a:t> </a:t>
                      </a:r>
                      <a:r>
                        <a:rPr lang="en-US" altLang="ja-JP" sz="1600" dirty="0">
                          <a:solidFill>
                            <a:schemeClr val="tx1"/>
                          </a:solidFill>
                          <a:effectLst/>
                          <a:latin typeface="+mn-lt"/>
                          <a:ea typeface="ＭＳ 明朝" panose="02020609040205080304" pitchFamily="17" charset="-128"/>
                          <a:cs typeface="Times New Roman" panose="02020603050405020304" pitchFamily="18" charset="0"/>
                        </a:rPr>
                        <a:t>during</a:t>
                      </a:r>
                      <a:r>
                        <a:rPr lang="ja-JP" altLang="en-US" sz="1600" dirty="0">
                          <a:solidFill>
                            <a:schemeClr val="tx1"/>
                          </a:solidFill>
                          <a:effectLst/>
                          <a:latin typeface="+mn-lt"/>
                          <a:ea typeface="ＭＳ 明朝" panose="02020609040205080304" pitchFamily="17" charset="-128"/>
                          <a:cs typeface="Times New Roman" panose="02020603050405020304" pitchFamily="18" charset="0"/>
                        </a:rPr>
                        <a:t> </a:t>
                      </a:r>
                      <a:r>
                        <a:rPr lang="en-US" altLang="ja-JP" sz="1600" dirty="0">
                          <a:solidFill>
                            <a:schemeClr val="tx1"/>
                          </a:solidFill>
                          <a:effectLst/>
                          <a:latin typeface="+mn-lt"/>
                          <a:ea typeface="ＭＳ 明朝" panose="02020609040205080304" pitchFamily="17" charset="-128"/>
                          <a:cs typeface="Times New Roman" panose="02020603050405020304" pitchFamily="18" charset="0"/>
                        </a:rPr>
                        <a:t>the</a:t>
                      </a:r>
                      <a:r>
                        <a:rPr lang="ja-JP" altLang="en-US" sz="1600" dirty="0">
                          <a:solidFill>
                            <a:schemeClr val="tx1"/>
                          </a:solidFill>
                          <a:effectLst/>
                          <a:latin typeface="+mn-lt"/>
                          <a:ea typeface="ＭＳ 明朝" panose="02020609040205080304" pitchFamily="17" charset="-128"/>
                          <a:cs typeface="Times New Roman" panose="02020603050405020304" pitchFamily="18" charset="0"/>
                        </a:rPr>
                        <a:t> </a:t>
                      </a:r>
                      <a:r>
                        <a:rPr lang="en-US" altLang="ja-JP" sz="1600" dirty="0">
                          <a:solidFill>
                            <a:schemeClr val="tx1"/>
                          </a:solidFill>
                          <a:effectLst/>
                          <a:latin typeface="+mn-lt"/>
                          <a:ea typeface="ＭＳ 明朝" panose="02020609040205080304" pitchFamily="17" charset="-128"/>
                          <a:cs typeface="Times New Roman" panose="02020603050405020304" pitchFamily="18" charset="0"/>
                        </a:rPr>
                        <a:t>period</a:t>
                      </a:r>
                    </a:p>
                    <a:p>
                      <a:pPr marL="0" indent="0" algn="l">
                        <a:spcAft>
                          <a:spcPts val="0"/>
                        </a:spcAft>
                        <a:buFont typeface="Arial" panose="020B0604020202020204" pitchFamily="34" charset="0"/>
                        <a:buNone/>
                      </a:pPr>
                      <a:r>
                        <a:rPr lang="en-US" altLang="ja-JP" sz="1600" dirty="0">
                          <a:solidFill>
                            <a:schemeClr val="tx1"/>
                          </a:solidFill>
                          <a:effectLst/>
                          <a:latin typeface="+mn-lt"/>
                          <a:ea typeface="ＭＳ 明朝" panose="02020609040205080304" pitchFamily="17" charset="-128"/>
                          <a:cs typeface="Times New Roman" panose="02020603050405020304" pitchFamily="18" charset="0"/>
                        </a:rPr>
                        <a:t>Or</a:t>
                      </a:r>
                    </a:p>
                    <a:p>
                      <a:pPr marL="0" indent="0" algn="l">
                        <a:spcAft>
                          <a:spcPts val="0"/>
                        </a:spcAft>
                        <a:buFont typeface="Arial" panose="020B0604020202020204" pitchFamily="34" charset="0"/>
                        <a:buNone/>
                      </a:pPr>
                      <a:r>
                        <a:rPr lang="en-US" altLang="ja-JP" sz="1600" dirty="0">
                          <a:solidFill>
                            <a:schemeClr val="tx1"/>
                          </a:solidFill>
                          <a:effectLst/>
                          <a:latin typeface="+mn-lt"/>
                          <a:ea typeface="ＭＳ 明朝" panose="02020609040205080304" pitchFamily="17" charset="-128"/>
                          <a:cs typeface="Times New Roman" panose="02020603050405020304" pitchFamily="18" charset="0"/>
                        </a:rPr>
                        <a:t>(Coverage Denominator) Estimated number of pregnant women for general population </a:t>
                      </a: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45113218"/>
                  </a:ext>
                </a:extLst>
              </a:tr>
              <a:tr h="482490">
                <a:tc>
                  <a:txBody>
                    <a:bodyPr/>
                    <a:lstStyle/>
                    <a:p>
                      <a:pPr marL="0" indent="-34925" algn="r">
                        <a:spcAft>
                          <a:spcPts val="0"/>
                        </a:spcAft>
                      </a:pPr>
                      <a:r>
                        <a:rPr lang="en-US" sz="1600" dirty="0">
                          <a:effectLst/>
                          <a:latin typeface="+mn-lt"/>
                          <a:ea typeface="ＭＳ 明朝" panose="02020609040205080304" pitchFamily="17" charset="-128"/>
                          <a:cs typeface="Times New Roman" panose="02020603050405020304" pitchFamily="18" charset="0"/>
                        </a:rPr>
                        <a:t>3</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pregnant women receiving IPT2</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solidFill>
                            <a:srgbClr val="000000"/>
                          </a:solidFill>
                          <a:effectLst/>
                          <a:latin typeface="+mn-lt"/>
                          <a:ea typeface="ＭＳ 明朝" panose="02020609040205080304" pitchFamily="17" charset="-128"/>
                          <a:cs typeface="Times New Roman" panose="02020603050405020304" pitchFamily="18" charset="0"/>
                        </a:rPr>
                        <a:t>MOH711A </a:t>
                      </a:r>
                      <a:r>
                        <a:rPr lang="en-US" altLang="ja-JP" sz="1600" dirty="0">
                          <a:solidFill>
                            <a:srgbClr val="000000"/>
                          </a:solidFill>
                          <a:effectLst/>
                          <a:latin typeface="+mn-lt"/>
                          <a:ea typeface="ＭＳ 明朝" panose="02020609040205080304" pitchFamily="17" charset="-128"/>
                          <a:cs typeface="Times New Roman" panose="02020603050405020304" pitchFamily="18" charset="0"/>
                        </a:rPr>
                        <a:t>for </a:t>
                      </a:r>
                      <a:r>
                        <a:rPr lang="en-US" sz="1600" dirty="0">
                          <a:solidFill>
                            <a:srgbClr val="000000"/>
                          </a:solidFill>
                          <a:effectLst/>
                          <a:latin typeface="+mn-lt"/>
                          <a:ea typeface="ＭＳ 明朝" panose="02020609040205080304" pitchFamily="17" charset="-128"/>
                          <a:cs typeface="Times New Roman" panose="02020603050405020304" pitchFamily="18" charset="0"/>
                        </a:rPr>
                        <a:t>12months of FY(X-1)</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spcAft>
                          <a:spcPts val="0"/>
                        </a:spcAft>
                        <a:buFont typeface="Arial" panose="020B0604020202020204" pitchFamily="34" charset="0"/>
                        <a:buNone/>
                      </a:pPr>
                      <a:r>
                        <a:rPr lang="en-US" altLang="ja-JP" sz="1600" dirty="0">
                          <a:solidFill>
                            <a:schemeClr val="tx1"/>
                          </a:solidFill>
                          <a:effectLst/>
                          <a:latin typeface="+mn-lt"/>
                          <a:ea typeface="ＭＳ 明朝" panose="02020609040205080304" pitchFamily="17" charset="-128"/>
                          <a:cs typeface="Times New Roman" panose="02020603050405020304" pitchFamily="18" charset="0"/>
                        </a:rPr>
                        <a:t>(Uptake Denominator) Number of pregnant women attending 1</a:t>
                      </a:r>
                      <a:r>
                        <a:rPr lang="en-US" altLang="ja-JP" sz="1600" baseline="30000" dirty="0">
                          <a:solidFill>
                            <a:schemeClr val="tx1"/>
                          </a:solidFill>
                          <a:effectLst/>
                          <a:latin typeface="+mn-lt"/>
                          <a:ea typeface="ＭＳ 明朝" panose="02020609040205080304" pitchFamily="17" charset="-128"/>
                          <a:cs typeface="Times New Roman" panose="02020603050405020304" pitchFamily="18" charset="0"/>
                        </a:rPr>
                        <a:t>st</a:t>
                      </a:r>
                      <a:r>
                        <a:rPr lang="en-US" altLang="ja-JP" sz="1600" dirty="0">
                          <a:solidFill>
                            <a:schemeClr val="tx1"/>
                          </a:solidFill>
                          <a:effectLst/>
                          <a:latin typeface="+mn-lt"/>
                          <a:ea typeface="ＭＳ 明朝" panose="02020609040205080304" pitchFamily="17" charset="-128"/>
                          <a:cs typeface="Times New Roman" panose="02020603050405020304" pitchFamily="18" charset="0"/>
                        </a:rPr>
                        <a:t> ANC visit during the period</a:t>
                      </a:r>
                    </a:p>
                    <a:p>
                      <a:pPr marL="0" indent="0" algn="l">
                        <a:spcAft>
                          <a:spcPts val="0"/>
                        </a:spcAft>
                        <a:buFont typeface="Arial" panose="020B0604020202020204" pitchFamily="34" charset="0"/>
                        <a:buNone/>
                      </a:pPr>
                      <a:r>
                        <a:rPr lang="en-US" altLang="ja-JP" sz="1600" dirty="0">
                          <a:solidFill>
                            <a:schemeClr val="tx1"/>
                          </a:solidFill>
                          <a:effectLst/>
                          <a:latin typeface="+mn-lt"/>
                          <a:ea typeface="ＭＳ 明朝" panose="02020609040205080304" pitchFamily="17" charset="-128"/>
                          <a:cs typeface="Times New Roman" panose="02020603050405020304" pitchFamily="18" charset="0"/>
                        </a:rPr>
                        <a:t>Or </a:t>
                      </a:r>
                    </a:p>
                    <a:p>
                      <a:pPr marL="0" indent="0" algn="l">
                        <a:spcAft>
                          <a:spcPts val="0"/>
                        </a:spcAft>
                        <a:buFont typeface="Arial" panose="020B0604020202020204" pitchFamily="34" charset="0"/>
                        <a:buNone/>
                      </a:pPr>
                      <a:r>
                        <a:rPr lang="en-US" altLang="ja-JP" sz="1600" dirty="0">
                          <a:solidFill>
                            <a:schemeClr val="tx1"/>
                          </a:solidFill>
                          <a:effectLst/>
                          <a:latin typeface="+mn-lt"/>
                          <a:ea typeface="ＭＳ 明朝" panose="02020609040205080304" pitchFamily="17" charset="-128"/>
                          <a:cs typeface="Times New Roman" panose="02020603050405020304" pitchFamily="18" charset="0"/>
                        </a:rPr>
                        <a:t>(Coverage Denominator) Estimated number of pregnant women for general population</a:t>
                      </a:r>
                      <a:endParaRPr lang="ja-JP" sz="1600" dirty="0">
                        <a:solidFill>
                          <a:schemeClr val="tx1"/>
                        </a:solidFill>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01236963"/>
                  </a:ext>
                </a:extLst>
              </a:tr>
              <a:tr h="482490">
                <a:tc>
                  <a:txBody>
                    <a:bodyPr/>
                    <a:lstStyle/>
                    <a:p>
                      <a:pPr marL="0" indent="-34925" algn="r">
                        <a:spcAft>
                          <a:spcPts val="0"/>
                        </a:spcAft>
                      </a:pPr>
                      <a:r>
                        <a:rPr lang="en-US" sz="1600" dirty="0">
                          <a:effectLst/>
                          <a:latin typeface="+mn-lt"/>
                          <a:ea typeface="ＭＳ 明朝" panose="02020609040205080304" pitchFamily="17" charset="-128"/>
                          <a:cs typeface="Times New Roman" panose="02020603050405020304" pitchFamily="18" charset="0"/>
                        </a:rPr>
                        <a:t>4</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Children under one year of age fully immunized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MOH710 </a:t>
                      </a:r>
                      <a:r>
                        <a:rPr lang="en-US" altLang="ja-JP" sz="1600" dirty="0">
                          <a:solidFill>
                            <a:srgbClr val="000000"/>
                          </a:solidFill>
                          <a:effectLst/>
                          <a:latin typeface="+mn-lt"/>
                          <a:ea typeface="ＭＳ 明朝" panose="02020609040205080304" pitchFamily="17" charset="-128"/>
                          <a:cs typeface="Times New Roman" panose="02020603050405020304" pitchFamily="18" charset="0"/>
                        </a:rPr>
                        <a:t>for </a:t>
                      </a:r>
                      <a:r>
                        <a:rPr lang="en-US" sz="1600" dirty="0">
                          <a:effectLst/>
                          <a:latin typeface="+mn-lt"/>
                          <a:ea typeface="ＭＳ 明朝" panose="02020609040205080304" pitchFamily="17" charset="-128"/>
                          <a:cs typeface="Times New Roman" panose="02020603050405020304" pitchFamily="18" charset="0"/>
                        </a:rPr>
                        <a:t>12months of FY(X-1)</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effectLst/>
                          <a:latin typeface="+mn-lt"/>
                          <a:ea typeface="ＭＳ 明朝" panose="02020609040205080304" pitchFamily="17" charset="-128"/>
                          <a:cs typeface="Times New Roman" panose="02020603050405020304" pitchFamily="18" charset="0"/>
                        </a:rPr>
                        <a:t>Total number of children under one year</a:t>
                      </a:r>
                      <a:endParaRPr lang="en-US" sz="1600" dirty="0">
                        <a:solidFill>
                          <a:schemeClr val="accent2">
                            <a:lumMod val="75000"/>
                          </a:schemeClr>
                        </a:solidFill>
                        <a:effectLst/>
                        <a:latin typeface="+mn-lt"/>
                        <a:ea typeface="ＭＳ 明朝" panose="02020609040205080304" pitchFamily="17" charset="-128"/>
                        <a:cs typeface="Times New Roman" panose="02020603050405020304" pitchFamily="18" charset="0"/>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2920529"/>
                  </a:ext>
                </a:extLst>
              </a:tr>
            </a:tbl>
          </a:graphicData>
        </a:graphic>
      </p:graphicFrame>
      <p:sp>
        <p:nvSpPr>
          <p:cNvPr id="3" name="テキスト ボックス 2">
            <a:extLst>
              <a:ext uri="{FF2B5EF4-FFF2-40B4-BE49-F238E27FC236}">
                <a16:creationId xmlns:a16="http://schemas.microsoft.com/office/drawing/2014/main" id="{C729FCE7-4FA2-4CE4-A8E2-64FD359E68A4}"/>
              </a:ext>
            </a:extLst>
          </p:cNvPr>
          <p:cNvSpPr txBox="1"/>
          <p:nvPr/>
        </p:nvSpPr>
        <p:spPr>
          <a:xfrm>
            <a:off x="9752097" y="1821464"/>
            <a:ext cx="1720456" cy="4524315"/>
          </a:xfrm>
          <a:prstGeom prst="rect">
            <a:avLst/>
          </a:prstGeom>
          <a:solidFill>
            <a:schemeClr val="bg1"/>
          </a:solidFill>
          <a:ln w="28575">
            <a:solidFill>
              <a:schemeClr val="accent2"/>
            </a:solidFill>
            <a:prstDash val="sysDot"/>
          </a:ln>
        </p:spPr>
        <p:txBody>
          <a:bodyPr wrap="square" rtlCol="0">
            <a:spAutoFit/>
          </a:bodyPr>
          <a:lstStyle/>
          <a:p>
            <a:endParaRPr kumimoji="1" lang="en-US" altLang="ja-JP" dirty="0"/>
          </a:p>
          <a:p>
            <a:endParaRPr lang="en-US" altLang="ja-JP" dirty="0"/>
          </a:p>
          <a:p>
            <a:endParaRPr kumimoji="1" lang="en-US" altLang="ja-JP" dirty="0"/>
          </a:p>
          <a:p>
            <a:endParaRPr kumimoji="1" lang="en-US" altLang="ja-JP" dirty="0"/>
          </a:p>
          <a:p>
            <a:r>
              <a:rPr kumimoji="1" lang="en-US" altLang="ja-JP" dirty="0"/>
              <a:t>Consider your target based on baseline and eligible population/</a:t>
            </a:r>
          </a:p>
          <a:p>
            <a:r>
              <a:rPr kumimoji="1" lang="en-US" altLang="ja-JP" dirty="0"/>
              <a:t>achievement of FY(X).  </a:t>
            </a:r>
          </a:p>
          <a:p>
            <a:endParaRPr lang="en-US" altLang="ja-JP" dirty="0"/>
          </a:p>
          <a:p>
            <a:endParaRPr lang="en-US" altLang="ja-JP" dirty="0"/>
          </a:p>
          <a:p>
            <a:endParaRPr kumimoji="1" lang="en-US" altLang="ja-JP" dirty="0"/>
          </a:p>
          <a:p>
            <a:endParaRPr kumimoji="1" lang="en-US" altLang="ja-JP" dirty="0"/>
          </a:p>
          <a:p>
            <a:endParaRPr kumimoji="1" lang="ja-JP" altLang="en-US" dirty="0"/>
          </a:p>
        </p:txBody>
      </p:sp>
    </p:spTree>
    <p:extLst>
      <p:ext uri="{BB962C8B-B14F-4D97-AF65-F5344CB8AC3E}">
        <p14:creationId xmlns:p14="http://schemas.microsoft.com/office/powerpoint/2010/main" val="7345644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dirty="0"/>
          </a:p>
        </p:txBody>
      </p:sp>
      <p:graphicFrame>
        <p:nvGraphicFramePr>
          <p:cNvPr id="4" name="表 3">
            <a:extLst>
              <a:ext uri="{FF2B5EF4-FFF2-40B4-BE49-F238E27FC236}">
                <a16:creationId xmlns:a16="http://schemas.microsoft.com/office/drawing/2014/main" id="{60A53146-275B-4344-8DF7-592158B02C18}"/>
              </a:ext>
            </a:extLst>
          </p:cNvPr>
          <p:cNvGraphicFramePr>
            <a:graphicFrameLocks noGrp="1"/>
          </p:cNvGraphicFramePr>
          <p:nvPr>
            <p:extLst>
              <p:ext uri="{D42A27DB-BD31-4B8C-83A1-F6EECF244321}">
                <p14:modId xmlns:p14="http://schemas.microsoft.com/office/powerpoint/2010/main" val="798938216"/>
              </p:ext>
            </p:extLst>
          </p:nvPr>
        </p:nvGraphicFramePr>
        <p:xfrm>
          <a:off x="298398" y="89920"/>
          <a:ext cx="11254974" cy="6575894"/>
        </p:xfrm>
        <a:graphic>
          <a:graphicData uri="http://schemas.openxmlformats.org/drawingml/2006/table">
            <a:tbl>
              <a:tblPr firstRow="1" firstCol="1" bandRow="1"/>
              <a:tblGrid>
                <a:gridCol w="446114">
                  <a:extLst>
                    <a:ext uri="{9D8B030D-6E8A-4147-A177-3AD203B41FA5}">
                      <a16:colId xmlns:a16="http://schemas.microsoft.com/office/drawing/2014/main" val="3234205957"/>
                    </a:ext>
                  </a:extLst>
                </a:gridCol>
                <a:gridCol w="2724402">
                  <a:extLst>
                    <a:ext uri="{9D8B030D-6E8A-4147-A177-3AD203B41FA5}">
                      <a16:colId xmlns:a16="http://schemas.microsoft.com/office/drawing/2014/main" val="4190997439"/>
                    </a:ext>
                  </a:extLst>
                </a:gridCol>
                <a:gridCol w="2960915">
                  <a:extLst>
                    <a:ext uri="{9D8B030D-6E8A-4147-A177-3AD203B41FA5}">
                      <a16:colId xmlns:a16="http://schemas.microsoft.com/office/drawing/2014/main" val="2544422857"/>
                    </a:ext>
                  </a:extLst>
                </a:gridCol>
                <a:gridCol w="3280228">
                  <a:extLst>
                    <a:ext uri="{9D8B030D-6E8A-4147-A177-3AD203B41FA5}">
                      <a16:colId xmlns:a16="http://schemas.microsoft.com/office/drawing/2014/main" val="77065724"/>
                    </a:ext>
                  </a:extLst>
                </a:gridCol>
                <a:gridCol w="1843315">
                  <a:extLst>
                    <a:ext uri="{9D8B030D-6E8A-4147-A177-3AD203B41FA5}">
                      <a16:colId xmlns:a16="http://schemas.microsoft.com/office/drawing/2014/main" val="2644777171"/>
                    </a:ext>
                  </a:extLst>
                </a:gridCol>
              </a:tblGrid>
              <a:tr h="723734">
                <a:tc>
                  <a:txBody>
                    <a:bodyPr/>
                    <a:lstStyle/>
                    <a:p>
                      <a:pPr algn="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A</a:t>
                      </a:r>
                      <a:endParaRPr lang="ja-JP" sz="1600" dirty="0">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Eliminate </a:t>
                      </a:r>
                      <a:r>
                        <a:rPr lang="en-US" sz="1600" b="1" dirty="0">
                          <a:solidFill>
                            <a:srgbClr val="FF0000"/>
                          </a:solidFill>
                          <a:effectLst/>
                          <a:latin typeface="+mn-lt"/>
                          <a:ea typeface="ＭＳ 明朝" panose="02020609040205080304" pitchFamily="17" charset="-128"/>
                          <a:cs typeface="Times New Roman" panose="02020603050405020304" pitchFamily="18" charset="0"/>
                        </a:rPr>
                        <a:t>communicable conditions</a:t>
                      </a:r>
                      <a:endParaRPr lang="ja-JP" sz="1600" dirty="0">
                        <a:solidFill>
                          <a:srgbClr val="FF0000"/>
                        </a:solidFill>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Baseline</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(year X-1 performance)</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Eligible population</a:t>
                      </a:r>
                      <a:endParaRPr lang="ja-JP" sz="1600" dirty="0">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Target</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(year X + 1)</a:t>
                      </a:r>
                      <a:endParaRPr lang="ja-JP" sz="1600" dirty="0">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61020733"/>
                  </a:ext>
                </a:extLst>
              </a:tr>
              <a:tr h="723734">
                <a:tc>
                  <a:txBody>
                    <a:bodyPr/>
                    <a:lstStyle/>
                    <a:p>
                      <a:pPr marL="0" indent="-34925" algn="r">
                        <a:spcAft>
                          <a:spcPts val="0"/>
                        </a:spcAft>
                      </a:pPr>
                      <a:r>
                        <a:rPr lang="en-US" sz="1600" dirty="0">
                          <a:effectLst/>
                          <a:latin typeface="+mn-lt"/>
                          <a:ea typeface="ＭＳ 明朝" panose="02020609040205080304" pitchFamily="17" charset="-128"/>
                          <a:cs typeface="Times New Roman" panose="02020603050405020304" pitchFamily="18" charset="0"/>
                        </a:rPr>
                        <a:t>5</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Children under one year of age distributed with long lasting insecticide treated nets (LLITNs) in endemic and epidemic districts</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MOH711A </a:t>
                      </a:r>
                      <a:r>
                        <a:rPr lang="en-US" altLang="ja-JP" sz="1600" dirty="0">
                          <a:solidFill>
                            <a:srgbClr val="000000"/>
                          </a:solidFill>
                          <a:effectLst/>
                          <a:latin typeface="+mn-lt"/>
                          <a:ea typeface="ＭＳ 明朝" panose="02020609040205080304" pitchFamily="17" charset="-128"/>
                          <a:cs typeface="Times New Roman" panose="02020603050405020304" pitchFamily="18" charset="0"/>
                        </a:rPr>
                        <a:t>for </a:t>
                      </a:r>
                      <a:r>
                        <a:rPr lang="en-US" sz="1600" dirty="0">
                          <a:effectLst/>
                          <a:latin typeface="+mn-lt"/>
                          <a:ea typeface="ＭＳ 明朝" panose="02020609040205080304" pitchFamily="17" charset="-128"/>
                          <a:cs typeface="Times New Roman" panose="02020603050405020304" pitchFamily="18" charset="0"/>
                        </a:rPr>
                        <a:t>12months of FY(X-1)</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altLang="ja-JP" sz="1600" dirty="0">
                          <a:solidFill>
                            <a:schemeClr val="tx1"/>
                          </a:solidFill>
                          <a:effectLst/>
                          <a:latin typeface="+mn-lt"/>
                          <a:ea typeface="ＭＳ 明朝" panose="02020609040205080304" pitchFamily="17" charset="-128"/>
                          <a:cs typeface="Times New Roman" panose="02020603050405020304" pitchFamily="18" charset="0"/>
                        </a:rPr>
                        <a:t>(Uptake Denominator) Total number of children under 1 year administered DPT1</a:t>
                      </a:r>
                    </a:p>
                    <a:p>
                      <a:pPr marL="0" indent="0" algn="l">
                        <a:spcAft>
                          <a:spcPts val="0"/>
                        </a:spcAft>
                        <a:buFont typeface="Arial" panose="020B0604020202020204" pitchFamily="34" charset="0"/>
                        <a:buNone/>
                      </a:pPr>
                      <a:r>
                        <a:rPr lang="en-US" altLang="ja-JP" sz="1600" dirty="0">
                          <a:solidFill>
                            <a:schemeClr val="tx1"/>
                          </a:solidFill>
                          <a:effectLst/>
                          <a:latin typeface="+mn-lt"/>
                          <a:ea typeface="ＭＳ 明朝" panose="02020609040205080304" pitchFamily="17" charset="-128"/>
                          <a:cs typeface="Times New Roman" panose="02020603050405020304" pitchFamily="18" charset="0"/>
                        </a:rPr>
                        <a:t>Or </a:t>
                      </a:r>
                    </a:p>
                    <a:p>
                      <a:pPr marL="0" indent="0" algn="l">
                        <a:spcAft>
                          <a:spcPts val="0"/>
                        </a:spcAft>
                        <a:buFont typeface="Arial" panose="020B0604020202020204" pitchFamily="34" charset="0"/>
                        <a:buNone/>
                      </a:pPr>
                      <a:r>
                        <a:rPr lang="en-US" altLang="ja-JP" sz="1600" dirty="0">
                          <a:solidFill>
                            <a:schemeClr val="tx1"/>
                          </a:solidFill>
                          <a:effectLst/>
                          <a:latin typeface="+mn-lt"/>
                          <a:ea typeface="ＭＳ 明朝" panose="02020609040205080304" pitchFamily="17" charset="-128"/>
                          <a:cs typeface="Times New Roman" panose="02020603050405020304" pitchFamily="18" charset="0"/>
                        </a:rPr>
                        <a:t>(Coverage Denominator)  Estimated number of children under one year</a:t>
                      </a: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endParaRPr lang="en-US" sz="1600" dirty="0">
                        <a:effectLst/>
                        <a:latin typeface="+mn-lt"/>
                        <a:ea typeface="ＭＳ 明朝" panose="02020609040205080304" pitchFamily="17" charset="-128"/>
                        <a:cs typeface="Times New Roman" panose="02020603050405020304" pitchFamily="18" charset="0"/>
                      </a:endParaRPr>
                    </a:p>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51319832"/>
                  </a:ext>
                </a:extLst>
              </a:tr>
              <a:tr h="723734">
                <a:tc>
                  <a:txBody>
                    <a:bodyPr/>
                    <a:lstStyle/>
                    <a:p>
                      <a:pPr marL="0" indent="-34925" algn="r">
                        <a:spcAft>
                          <a:spcPts val="0"/>
                        </a:spcAft>
                      </a:pPr>
                      <a:r>
                        <a:rPr lang="en-US" sz="1600" dirty="0">
                          <a:effectLst/>
                          <a:latin typeface="+mn-lt"/>
                          <a:ea typeface="ＭＳ 明朝" panose="02020609040205080304" pitchFamily="17" charset="-128"/>
                          <a:cs typeface="Times New Roman" panose="02020603050405020304" pitchFamily="18" charset="0"/>
                        </a:rPr>
                        <a:t>6</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pregnant women distributed with LLITNs in endemic and epidemic districts</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altLang="ja-JP" sz="1600" dirty="0">
                          <a:effectLst/>
                          <a:latin typeface="+mn-lt"/>
                          <a:ea typeface="ＭＳ 明朝" panose="02020609040205080304" pitchFamily="17" charset="-128"/>
                          <a:cs typeface="Times New Roman" panose="02020603050405020304" pitchFamily="18" charset="0"/>
                        </a:rPr>
                        <a:t>MOH711A </a:t>
                      </a:r>
                      <a:r>
                        <a:rPr lang="en-US" altLang="ja-JP" sz="1600" dirty="0">
                          <a:solidFill>
                            <a:srgbClr val="000000"/>
                          </a:solidFill>
                          <a:effectLst/>
                          <a:latin typeface="+mn-lt"/>
                          <a:ea typeface="ＭＳ 明朝" panose="02020609040205080304" pitchFamily="17" charset="-128"/>
                          <a:cs typeface="Times New Roman" panose="02020603050405020304" pitchFamily="18" charset="0"/>
                        </a:rPr>
                        <a:t>for </a:t>
                      </a:r>
                      <a:r>
                        <a:rPr lang="en-US" altLang="ja-JP" sz="1600" dirty="0">
                          <a:effectLst/>
                          <a:latin typeface="+mn-lt"/>
                          <a:ea typeface="ＭＳ 明朝" panose="02020609040205080304" pitchFamily="17" charset="-128"/>
                          <a:cs typeface="Times New Roman" panose="02020603050405020304" pitchFamily="18" charset="0"/>
                        </a:rPr>
                        <a:t>12months of FY(X-1)</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solidFill>
                            <a:schemeClr val="tx1"/>
                          </a:solidFill>
                          <a:effectLst/>
                          <a:latin typeface="+mn-lt"/>
                          <a:ea typeface="ＭＳ 明朝" panose="02020609040205080304" pitchFamily="17" charset="-128"/>
                          <a:cs typeface="Times New Roman" panose="02020603050405020304" pitchFamily="18" charset="0"/>
                        </a:rPr>
                        <a:t>Total number of pregnant women attending 1</a:t>
                      </a:r>
                      <a:r>
                        <a:rPr lang="en-US" sz="1600" baseline="30000" dirty="0">
                          <a:solidFill>
                            <a:schemeClr val="tx1"/>
                          </a:solidFill>
                          <a:effectLst/>
                          <a:latin typeface="+mn-lt"/>
                          <a:ea typeface="ＭＳ 明朝" panose="02020609040205080304" pitchFamily="17" charset="-128"/>
                          <a:cs typeface="Times New Roman" panose="02020603050405020304" pitchFamily="18" charset="0"/>
                        </a:rPr>
                        <a:t>st</a:t>
                      </a:r>
                      <a:r>
                        <a:rPr lang="en-US" sz="1600" dirty="0">
                          <a:solidFill>
                            <a:schemeClr val="tx1"/>
                          </a:solidFill>
                          <a:effectLst/>
                          <a:latin typeface="+mn-lt"/>
                          <a:ea typeface="ＭＳ 明朝" panose="02020609040205080304" pitchFamily="17" charset="-128"/>
                          <a:cs typeface="Times New Roman" panose="02020603050405020304" pitchFamily="18" charset="0"/>
                        </a:rPr>
                        <a:t> ANC</a:t>
                      </a:r>
                    </a:p>
                    <a:p>
                      <a:pPr marL="0" indent="0" algn="l">
                        <a:spcAft>
                          <a:spcPts val="0"/>
                        </a:spcAft>
                        <a:buFont typeface="Arial" panose="020B0604020202020204" pitchFamily="34" charset="0"/>
                        <a:buNone/>
                      </a:pPr>
                      <a:r>
                        <a:rPr lang="en-US" altLang="ja-JP" sz="1600" dirty="0">
                          <a:solidFill>
                            <a:schemeClr val="tx1"/>
                          </a:solidFill>
                          <a:effectLst/>
                          <a:latin typeface="+mn-lt"/>
                          <a:ea typeface="ＭＳ 明朝" panose="02020609040205080304" pitchFamily="17" charset="-128"/>
                          <a:cs typeface="Times New Roman" panose="02020603050405020304" pitchFamily="18" charset="0"/>
                        </a:rPr>
                        <a:t>Or</a:t>
                      </a:r>
                    </a:p>
                    <a:p>
                      <a:pPr marL="0" indent="0" algn="l">
                        <a:spcAft>
                          <a:spcPts val="0"/>
                        </a:spcAft>
                        <a:buFont typeface="Arial" panose="020B0604020202020204" pitchFamily="34" charset="0"/>
                        <a:buNone/>
                      </a:pPr>
                      <a:r>
                        <a:rPr lang="en-US" altLang="ja-JP" sz="1600" dirty="0">
                          <a:solidFill>
                            <a:schemeClr val="tx1"/>
                          </a:solidFill>
                          <a:effectLst/>
                          <a:latin typeface="+mn-lt"/>
                          <a:ea typeface="ＭＳ 明朝" panose="02020609040205080304" pitchFamily="17" charset="-128"/>
                          <a:cs typeface="Times New Roman" panose="02020603050405020304" pitchFamily="18" charset="0"/>
                        </a:rPr>
                        <a:t>(Coverage Denominator) Estimated number of pregnant women for general population </a:t>
                      </a:r>
                      <a:endParaRPr lang="en-US" sz="1600" dirty="0">
                        <a:solidFill>
                          <a:schemeClr val="tx1"/>
                        </a:solidFill>
                        <a:effectLst/>
                        <a:latin typeface="+mn-lt"/>
                        <a:ea typeface="ＭＳ 明朝" panose="02020609040205080304" pitchFamily="17" charset="-128"/>
                        <a:cs typeface="Times New Roman" panose="02020603050405020304" pitchFamily="18" charset="0"/>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64995650"/>
                  </a:ext>
                </a:extLst>
              </a:tr>
              <a:tr h="723734">
                <a:tc>
                  <a:txBody>
                    <a:bodyPr/>
                    <a:lstStyle/>
                    <a:p>
                      <a:pPr marL="0" indent="-34925" algn="r">
                        <a:spcAft>
                          <a:spcPts val="0"/>
                        </a:spcAft>
                      </a:pPr>
                      <a:r>
                        <a:rPr lang="en-US" sz="1600" dirty="0">
                          <a:effectLst/>
                          <a:latin typeface="+mn-lt"/>
                          <a:ea typeface="ＭＳ 明朝" panose="02020609040205080304" pitchFamily="17" charset="-128"/>
                          <a:cs typeface="Times New Roman" panose="02020603050405020304" pitchFamily="18" charset="0"/>
                        </a:rPr>
                        <a:t>7</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people receiving MDA for schistosomiasis</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MOH105 </a:t>
                      </a:r>
                      <a:r>
                        <a:rPr lang="en-US" altLang="ja-JP" sz="1600" dirty="0">
                          <a:solidFill>
                            <a:srgbClr val="000000"/>
                          </a:solidFill>
                          <a:effectLst/>
                          <a:latin typeface="+mn-lt"/>
                          <a:ea typeface="ＭＳ 明朝" panose="02020609040205080304" pitchFamily="17" charset="-128"/>
                          <a:cs typeface="Times New Roman" panose="02020603050405020304" pitchFamily="18" charset="0"/>
                        </a:rPr>
                        <a:t>for </a:t>
                      </a:r>
                      <a:r>
                        <a:rPr lang="en-US" altLang="ja-JP" sz="1600" dirty="0">
                          <a:effectLst/>
                          <a:latin typeface="+mn-lt"/>
                          <a:ea typeface="ＭＳ 明朝" panose="02020609040205080304" pitchFamily="17" charset="-128"/>
                          <a:cs typeface="+mn-cs"/>
                        </a:rPr>
                        <a:t>12months of FY(X-1)</a:t>
                      </a:r>
                    </a:p>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Or </a:t>
                      </a: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600" dirty="0">
                          <a:latin typeface="+mn-lt"/>
                        </a:rPr>
                        <a:t>AWP Service Delivery Report</a:t>
                      </a:r>
                      <a:endParaRPr lang="en-US" altLang="ja-JP" sz="1600" dirty="0">
                        <a:effectLst/>
                        <a:latin typeface="+mn-lt"/>
                        <a:ea typeface="ＭＳ 明朝" panose="02020609040205080304" pitchFamily="17" charset="-128"/>
                        <a:cs typeface="Times New Roman" panose="02020603050405020304" pitchFamily="18" charset="0"/>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altLang="ja-JP" sz="1600" dirty="0">
                          <a:effectLst/>
                          <a:latin typeface="+mn-lt"/>
                          <a:ea typeface="ＭＳ 明朝" panose="02020609040205080304" pitchFamily="17" charset="-128"/>
                          <a:cs typeface="Times New Roman" panose="02020603050405020304" pitchFamily="18" charset="0"/>
                        </a:rPr>
                        <a:t>Total at-risk population living in the schistosomiasis endemic sub-counties. </a:t>
                      </a: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15418092"/>
                  </a:ext>
                </a:extLst>
              </a:tr>
              <a:tr h="723734">
                <a:tc>
                  <a:txBody>
                    <a:bodyPr/>
                    <a:lstStyle/>
                    <a:p>
                      <a:pPr marL="0" indent="-34925" algn="r">
                        <a:spcAft>
                          <a:spcPts val="0"/>
                        </a:spcAft>
                      </a:pPr>
                      <a:r>
                        <a:rPr lang="en-US" sz="1600" dirty="0">
                          <a:effectLst/>
                          <a:latin typeface="+mn-lt"/>
                          <a:ea typeface="ＭＳ 明朝" panose="02020609040205080304" pitchFamily="17" charset="-128"/>
                          <a:cs typeface="Times New Roman" panose="02020603050405020304" pitchFamily="18" charset="0"/>
                        </a:rPr>
                        <a:t>8</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TB patients completing treatment</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Times New Roman" panose="02020603050405020304" pitchFamily="18" charset="0"/>
                        </a:rPr>
                        <a:t> </a:t>
                      </a:r>
                      <a:r>
                        <a:rPr lang="en-US" altLang="ja-JP" sz="1600" dirty="0">
                          <a:effectLst/>
                          <a:latin typeface="+mn-lt"/>
                          <a:ea typeface="ＭＳ 明朝" panose="02020609040205080304" pitchFamily="17" charset="-128"/>
                          <a:cs typeface="+mn-cs"/>
                        </a:rPr>
                        <a:t>TB register </a:t>
                      </a:r>
                      <a:r>
                        <a:rPr lang="en-US" altLang="ja-JP" sz="1600" dirty="0">
                          <a:solidFill>
                            <a:srgbClr val="000000"/>
                          </a:solidFill>
                          <a:effectLst/>
                          <a:latin typeface="+mn-lt"/>
                          <a:ea typeface="ＭＳ 明朝" panose="02020609040205080304" pitchFamily="17" charset="-128"/>
                          <a:cs typeface="Times New Roman" panose="02020603050405020304" pitchFamily="18" charset="0"/>
                        </a:rPr>
                        <a:t>for </a:t>
                      </a:r>
                      <a:r>
                        <a:rPr lang="en-US" altLang="ja-JP" sz="1600" dirty="0">
                          <a:effectLst/>
                          <a:latin typeface="+mn-lt"/>
                          <a:ea typeface="ＭＳ 明朝" panose="02020609040205080304" pitchFamily="17" charset="-128"/>
                          <a:cs typeface="+mn-cs"/>
                        </a:rPr>
                        <a:t>12months of FY(X-1)</a:t>
                      </a:r>
                    </a:p>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Or </a:t>
                      </a:r>
                    </a:p>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MOH105for 12months of FY(X-1)</a:t>
                      </a:r>
                      <a:endParaRPr lang="en-US" altLang="ja-JP" sz="1600" dirty="0">
                        <a:effectLst/>
                        <a:latin typeface="+mn-lt"/>
                        <a:ea typeface="ＭＳ 明朝" panose="02020609040205080304" pitchFamily="17" charset="-128"/>
                        <a:cs typeface="Times New Roman" panose="02020603050405020304" pitchFamily="18" charset="0"/>
                      </a:endParaRPr>
                    </a:p>
                    <a:p>
                      <a:pPr algn="l">
                        <a:spcAft>
                          <a:spcPts val="0"/>
                        </a:spcAft>
                      </a:pPr>
                      <a:r>
                        <a:rPr lang="en-US" altLang="ja-JP" sz="1600" dirty="0">
                          <a:effectLst/>
                          <a:latin typeface="+mn-lt"/>
                          <a:ea typeface="ＭＳ 明朝" panose="02020609040205080304" pitchFamily="17" charset="-128"/>
                        </a:rPr>
                        <a:t>Or </a:t>
                      </a:r>
                    </a:p>
                    <a:p>
                      <a:pPr marL="0" marR="0" lvl="0" indent="0" algn="l" defTabSz="755934" rtl="0" eaLnBrk="1" fontAlgn="auto" latinLnBrk="0" hangingPunct="1">
                        <a:lnSpc>
                          <a:spcPct val="100000"/>
                        </a:lnSpc>
                        <a:spcBef>
                          <a:spcPts val="0"/>
                        </a:spcBef>
                        <a:spcAft>
                          <a:spcPts val="0"/>
                        </a:spcAft>
                        <a:buClrTx/>
                        <a:buSzTx/>
                        <a:buFontTx/>
                        <a:buNone/>
                        <a:tabLst/>
                        <a:defRPr/>
                      </a:pPr>
                      <a:r>
                        <a:rPr kumimoji="1" lang="en-US" altLang="ja-JP" sz="1600" dirty="0">
                          <a:latin typeface="+mn-lt"/>
                        </a:rPr>
                        <a:t>AWP Service Delivery Report</a:t>
                      </a:r>
                      <a:endParaRPr lang="en-US" alt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effectLst/>
                          <a:latin typeface="+mn-lt"/>
                          <a:ea typeface="ＭＳ 明朝" panose="02020609040205080304" pitchFamily="17" charset="-128"/>
                          <a:cs typeface="Times New Roman" panose="02020603050405020304" pitchFamily="18" charset="0"/>
                        </a:rPr>
                        <a:t>Total number of TB cases who were started on treatment during the same time period</a:t>
                      </a: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85720931"/>
                  </a:ext>
                </a:extLst>
              </a:tr>
            </a:tbl>
          </a:graphicData>
        </a:graphic>
      </p:graphicFrame>
      <p:sp>
        <p:nvSpPr>
          <p:cNvPr id="5" name="テキスト ボックス 4">
            <a:extLst>
              <a:ext uri="{FF2B5EF4-FFF2-40B4-BE49-F238E27FC236}">
                <a16:creationId xmlns:a16="http://schemas.microsoft.com/office/drawing/2014/main" id="{C729FCE7-4FA2-4CE4-A8E2-64FD359E68A4}"/>
              </a:ext>
            </a:extLst>
          </p:cNvPr>
          <p:cNvSpPr txBox="1"/>
          <p:nvPr/>
        </p:nvSpPr>
        <p:spPr>
          <a:xfrm>
            <a:off x="9832916" y="1031972"/>
            <a:ext cx="1630538" cy="5078313"/>
          </a:xfrm>
          <a:prstGeom prst="rect">
            <a:avLst/>
          </a:prstGeom>
          <a:solidFill>
            <a:schemeClr val="bg1"/>
          </a:solidFill>
          <a:ln w="28575">
            <a:solidFill>
              <a:schemeClr val="accent2"/>
            </a:solidFill>
            <a:prstDash val="sysDot"/>
          </a:ln>
        </p:spPr>
        <p:txBody>
          <a:bodyPr wrap="square" rtlCol="0">
            <a:spAutoFit/>
          </a:bodyPr>
          <a:lstStyle/>
          <a:p>
            <a:endParaRPr kumimoji="1" lang="en-US" altLang="ja-JP" dirty="0"/>
          </a:p>
          <a:p>
            <a:endParaRPr lang="en-US" altLang="ja-JP" dirty="0"/>
          </a:p>
          <a:p>
            <a:endParaRPr kumimoji="1" lang="en-US" altLang="ja-JP" dirty="0"/>
          </a:p>
          <a:p>
            <a:endParaRPr lang="en-US" altLang="ja-JP" dirty="0"/>
          </a:p>
          <a:p>
            <a:endParaRPr kumimoji="1" lang="en-US" altLang="ja-JP" dirty="0"/>
          </a:p>
          <a:p>
            <a:endParaRPr kumimoji="1" lang="en-US" altLang="ja-JP" dirty="0"/>
          </a:p>
          <a:p>
            <a:r>
              <a:rPr kumimoji="1" lang="en-US" altLang="ja-JP" dirty="0"/>
              <a:t>Consider your target based on baseline and eligible population/achievement of FY(X).  </a:t>
            </a:r>
          </a:p>
          <a:p>
            <a:endParaRPr lang="en-US" altLang="ja-JP" dirty="0"/>
          </a:p>
          <a:p>
            <a:endParaRPr kumimoji="1" lang="en-US" altLang="ja-JP" dirty="0"/>
          </a:p>
          <a:p>
            <a:endParaRPr kumimoji="1" lang="en-US" altLang="ja-JP" dirty="0"/>
          </a:p>
          <a:p>
            <a:endParaRPr kumimoji="1" lang="ja-JP" altLang="en-US" dirty="0"/>
          </a:p>
        </p:txBody>
      </p:sp>
    </p:spTree>
    <p:extLst>
      <p:ext uri="{BB962C8B-B14F-4D97-AF65-F5344CB8AC3E}">
        <p14:creationId xmlns:p14="http://schemas.microsoft.com/office/powerpoint/2010/main" val="5863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B7E22252-1C0B-4B82-B73C-14C3DCBCB4C9}"/>
              </a:ext>
            </a:extLst>
          </p:cNvPr>
          <p:cNvSpPr txBox="1">
            <a:spLocks/>
          </p:cNvSpPr>
          <p:nvPr/>
        </p:nvSpPr>
        <p:spPr>
          <a:xfrm>
            <a:off x="1027123" y="283918"/>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Introduction</a:t>
            </a:r>
            <a:endParaRPr lang="en-US" altLang="ja-JP" sz="1400" dirty="0">
              <a:latin typeface="+mj-lt"/>
            </a:endParaRPr>
          </a:p>
        </p:txBody>
      </p:sp>
      <p:sp>
        <p:nvSpPr>
          <p:cNvPr id="5" name="テキスト ボックス 4">
            <a:extLst>
              <a:ext uri="{FF2B5EF4-FFF2-40B4-BE49-F238E27FC236}">
                <a16:creationId xmlns:a16="http://schemas.microsoft.com/office/drawing/2014/main" id="{AFA56ADF-40DA-4DA8-AC26-5BF7E9EDC2A7}"/>
              </a:ext>
            </a:extLst>
          </p:cNvPr>
          <p:cNvSpPr txBox="1"/>
          <p:nvPr/>
        </p:nvSpPr>
        <p:spPr>
          <a:xfrm>
            <a:off x="348803" y="205901"/>
            <a:ext cx="544513" cy="461665"/>
          </a:xfrm>
          <a:prstGeom prst="rect">
            <a:avLst/>
          </a:prstGeom>
          <a:solidFill>
            <a:schemeClr val="accent2">
              <a:lumMod val="75000"/>
            </a:schemeClr>
          </a:solidFill>
        </p:spPr>
        <p:txBody>
          <a:bodyPr wrap="square" rtlCol="0">
            <a:spAutoFit/>
          </a:bodyPr>
          <a:lstStyle/>
          <a:p>
            <a:pPr algn="ctr"/>
            <a:r>
              <a:rPr kumimoji="1" lang="en-US" altLang="ja-JP" sz="2400" b="1" dirty="0">
                <a:solidFill>
                  <a:schemeClr val="bg1"/>
                </a:solidFill>
              </a:rPr>
              <a:t>1</a:t>
            </a:r>
            <a:endParaRPr kumimoji="1" lang="ja-JP" altLang="en-US" sz="900" dirty="0"/>
          </a:p>
        </p:txBody>
      </p:sp>
      <p:graphicFrame>
        <p:nvGraphicFramePr>
          <p:cNvPr id="6" name="コンテンツ プレースホルダー 56">
            <a:extLst>
              <a:ext uri="{FF2B5EF4-FFF2-40B4-BE49-F238E27FC236}">
                <a16:creationId xmlns:a16="http://schemas.microsoft.com/office/drawing/2014/main" id="{F8A6B647-B9AE-4E48-8AF2-0D8E885B6871}"/>
              </a:ext>
            </a:extLst>
          </p:cNvPr>
          <p:cNvGraphicFramePr>
            <a:graphicFrameLocks/>
          </p:cNvGraphicFramePr>
          <p:nvPr>
            <p:extLst>
              <p:ext uri="{D42A27DB-BD31-4B8C-83A1-F6EECF244321}">
                <p14:modId xmlns:p14="http://schemas.microsoft.com/office/powerpoint/2010/main" val="1536619457"/>
              </p:ext>
            </p:extLst>
          </p:nvPr>
        </p:nvGraphicFramePr>
        <p:xfrm>
          <a:off x="348803" y="907997"/>
          <a:ext cx="8430599" cy="518160"/>
        </p:xfrm>
        <a:graphic>
          <a:graphicData uri="http://schemas.openxmlformats.org/drawingml/2006/table">
            <a:tbl>
              <a:tblPr firstRow="1" bandRow="1">
                <a:tableStyleId>{5C22544A-7EE6-4342-B048-85BDC9FD1C3A}</a:tableStyleId>
              </a:tblPr>
              <a:tblGrid>
                <a:gridCol w="8430599">
                  <a:extLst>
                    <a:ext uri="{9D8B030D-6E8A-4147-A177-3AD203B41FA5}">
                      <a16:colId xmlns:a16="http://schemas.microsoft.com/office/drawing/2014/main" val="1607708785"/>
                    </a:ext>
                  </a:extLst>
                </a:gridCol>
              </a:tblGrid>
              <a:tr h="298678">
                <a:tc>
                  <a:txBody>
                    <a:bodyPr/>
                    <a:lstStyle/>
                    <a:p>
                      <a:r>
                        <a:rPr kumimoji="1" lang="en-US" altLang="ja-JP" sz="2800" b="0" dirty="0">
                          <a:solidFill>
                            <a:schemeClr val="tx1"/>
                          </a:solidFill>
                          <a:latin typeface="+mj-lt"/>
                        </a:rPr>
                        <a:t>The AWP Development</a:t>
                      </a:r>
                      <a:r>
                        <a:rPr kumimoji="1" lang="ja-JP" altLang="en-US" sz="2800" b="0" dirty="0">
                          <a:solidFill>
                            <a:schemeClr val="tx1"/>
                          </a:solidFill>
                          <a:latin typeface="+mj-lt"/>
                        </a:rPr>
                        <a:t> </a:t>
                      </a:r>
                      <a:r>
                        <a:rPr kumimoji="1" lang="en-US" altLang="ja-JP" sz="2800" b="0" dirty="0">
                          <a:solidFill>
                            <a:schemeClr val="tx1"/>
                          </a:solidFill>
                          <a:latin typeface="+mj-lt"/>
                        </a:rPr>
                        <a:t>Process and Timeline</a:t>
                      </a:r>
                      <a:endParaRPr kumimoji="1" lang="ja-JP" altLang="en-US" sz="2800" b="0" dirty="0">
                        <a:solidFill>
                          <a:schemeClr val="tx1"/>
                        </a:solidFill>
                        <a:latin typeface="+mj-lt"/>
                      </a:endParaRPr>
                    </a:p>
                  </a:txBody>
                  <a:tcPr>
                    <a:lnL w="76200" cap="flat" cmpd="sng" algn="ctr">
                      <a:solidFill>
                        <a:schemeClr val="accent2">
                          <a:lumMod val="7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1576469557"/>
                  </a:ext>
                </a:extLst>
              </a:tr>
            </a:tbl>
          </a:graphicData>
        </a:graphic>
      </p:graphicFrame>
      <p:pic>
        <p:nvPicPr>
          <p:cNvPr id="3" name="図 2">
            <a:extLst>
              <a:ext uri="{FF2B5EF4-FFF2-40B4-BE49-F238E27FC236}">
                <a16:creationId xmlns:a16="http://schemas.microsoft.com/office/drawing/2014/main" id="{287F84CF-EAF6-47CE-9787-FCE1A9B9CF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506" y="1584052"/>
            <a:ext cx="11268816" cy="5068047"/>
          </a:xfrm>
          <a:prstGeom prst="rect">
            <a:avLst/>
          </a:prstGeom>
        </p:spPr>
      </p:pic>
    </p:spTree>
    <p:extLst>
      <p:ext uri="{BB962C8B-B14F-4D97-AF65-F5344CB8AC3E}">
        <p14:creationId xmlns:p14="http://schemas.microsoft.com/office/powerpoint/2010/main" val="22901154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60A53146-275B-4344-8DF7-592158B02C18}"/>
              </a:ext>
            </a:extLst>
          </p:cNvPr>
          <p:cNvGraphicFramePr>
            <a:graphicFrameLocks noGrp="1"/>
          </p:cNvGraphicFramePr>
          <p:nvPr>
            <p:extLst>
              <p:ext uri="{D42A27DB-BD31-4B8C-83A1-F6EECF244321}">
                <p14:modId xmlns:p14="http://schemas.microsoft.com/office/powerpoint/2010/main" val="1180817787"/>
              </p:ext>
            </p:extLst>
          </p:nvPr>
        </p:nvGraphicFramePr>
        <p:xfrm>
          <a:off x="627320" y="1104901"/>
          <a:ext cx="10940565" cy="4373548"/>
        </p:xfrm>
        <a:graphic>
          <a:graphicData uri="http://schemas.openxmlformats.org/drawingml/2006/table">
            <a:tbl>
              <a:tblPr firstRow="1" firstCol="1" bandRow="1"/>
              <a:tblGrid>
                <a:gridCol w="433652">
                  <a:extLst>
                    <a:ext uri="{9D8B030D-6E8A-4147-A177-3AD203B41FA5}">
                      <a16:colId xmlns:a16="http://schemas.microsoft.com/office/drawing/2014/main" val="3234205957"/>
                    </a:ext>
                  </a:extLst>
                </a:gridCol>
                <a:gridCol w="2934320">
                  <a:extLst>
                    <a:ext uri="{9D8B030D-6E8A-4147-A177-3AD203B41FA5}">
                      <a16:colId xmlns:a16="http://schemas.microsoft.com/office/drawing/2014/main" val="4190997439"/>
                    </a:ext>
                  </a:extLst>
                </a:gridCol>
                <a:gridCol w="2181737">
                  <a:extLst>
                    <a:ext uri="{9D8B030D-6E8A-4147-A177-3AD203B41FA5}">
                      <a16:colId xmlns:a16="http://schemas.microsoft.com/office/drawing/2014/main" val="2544422857"/>
                    </a:ext>
                  </a:extLst>
                </a:gridCol>
                <a:gridCol w="3370727">
                  <a:extLst>
                    <a:ext uri="{9D8B030D-6E8A-4147-A177-3AD203B41FA5}">
                      <a16:colId xmlns:a16="http://schemas.microsoft.com/office/drawing/2014/main" val="77065724"/>
                    </a:ext>
                  </a:extLst>
                </a:gridCol>
                <a:gridCol w="2020129">
                  <a:extLst>
                    <a:ext uri="{9D8B030D-6E8A-4147-A177-3AD203B41FA5}">
                      <a16:colId xmlns:a16="http://schemas.microsoft.com/office/drawing/2014/main" val="2644777171"/>
                    </a:ext>
                  </a:extLst>
                </a:gridCol>
              </a:tblGrid>
              <a:tr h="723734">
                <a:tc>
                  <a:txBody>
                    <a:bodyPr/>
                    <a:lstStyle/>
                    <a:p>
                      <a:pPr algn="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A</a:t>
                      </a:r>
                      <a:endParaRPr lang="ja-JP" sz="1600" dirty="0">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Eliminate </a:t>
                      </a:r>
                      <a:r>
                        <a:rPr lang="en-US" sz="1600" b="1" dirty="0">
                          <a:solidFill>
                            <a:srgbClr val="FF0000"/>
                          </a:solidFill>
                          <a:effectLst/>
                          <a:latin typeface="+mn-lt"/>
                          <a:ea typeface="ＭＳ 明朝" panose="02020609040205080304" pitchFamily="17" charset="-128"/>
                          <a:cs typeface="Times New Roman" panose="02020603050405020304" pitchFamily="18" charset="0"/>
                        </a:rPr>
                        <a:t>communicable conditions</a:t>
                      </a:r>
                      <a:endParaRPr lang="ja-JP" sz="1600" dirty="0">
                        <a:solidFill>
                          <a:srgbClr val="FF0000"/>
                        </a:solidFill>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Baseline</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(year X-1 performance)</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Eligible population</a:t>
                      </a:r>
                      <a:endParaRPr lang="ja-JP" sz="1600" dirty="0">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Target</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(year X + 1)</a:t>
                      </a:r>
                      <a:endParaRPr lang="ja-JP" sz="1600" dirty="0">
                        <a:effectLst/>
                        <a:latin typeface="+mn-lt"/>
                        <a:ea typeface="ＭＳ 明朝" panose="02020609040205080304" pitchFamily="17" charset="-128"/>
                      </a:endParaRPr>
                    </a:p>
                  </a:txBody>
                  <a:tcPr marL="61303" marR="613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61020733"/>
                  </a:ext>
                </a:extLst>
              </a:tr>
              <a:tr h="723734">
                <a:tc>
                  <a:txBody>
                    <a:bodyPr/>
                    <a:lstStyle/>
                    <a:p>
                      <a:pPr marL="0" indent="-34925" algn="r">
                        <a:spcAft>
                          <a:spcPts val="0"/>
                        </a:spcAft>
                      </a:pPr>
                      <a:r>
                        <a:rPr lang="en-US" sz="1600" dirty="0">
                          <a:effectLst/>
                          <a:latin typeface="+mn-lt"/>
                          <a:ea typeface="ＭＳ 明朝" panose="02020609040205080304" pitchFamily="17" charset="-128"/>
                          <a:cs typeface="Times New Roman" panose="02020603050405020304" pitchFamily="18" charset="0"/>
                        </a:rPr>
                        <a:t>9</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TB Patients tested for HIV</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ea"/>
                          <a:ea typeface="+mn-ea"/>
                          <a:cs typeface="+mn-cs"/>
                        </a:rPr>
                        <a:t>MOH731 </a:t>
                      </a:r>
                      <a:r>
                        <a:rPr lang="en-US" altLang="ja-JP" sz="1600" dirty="0">
                          <a:solidFill>
                            <a:srgbClr val="000000"/>
                          </a:solidFill>
                          <a:effectLst/>
                          <a:latin typeface="+mn-ea"/>
                          <a:ea typeface="+mn-ea"/>
                          <a:cs typeface="Times New Roman" panose="02020603050405020304" pitchFamily="18" charset="0"/>
                        </a:rPr>
                        <a:t>for </a:t>
                      </a:r>
                      <a:r>
                        <a:rPr lang="en-US" altLang="ja-JP" sz="1600" dirty="0">
                          <a:effectLst/>
                          <a:latin typeface="+mn-ea"/>
                          <a:ea typeface="+mn-ea"/>
                          <a:cs typeface="+mn-cs"/>
                        </a:rPr>
                        <a:t>12months of FY(X-1)</a:t>
                      </a:r>
                      <a:endParaRPr lang="ja-JP" altLang="ja-JP" sz="1600" dirty="0">
                        <a:effectLst/>
                        <a:latin typeface="+mn-ea"/>
                        <a:ea typeface="+mn-ea"/>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altLang="ja-JP" sz="1600" dirty="0">
                          <a:effectLst/>
                          <a:latin typeface="+mn-lt"/>
                          <a:ea typeface="ＭＳ 明朝" panose="02020609040205080304" pitchFamily="17" charset="-128"/>
                          <a:cs typeface="Times New Roman" panose="02020603050405020304" pitchFamily="18" charset="0"/>
                        </a:rPr>
                        <a:t>Total number of TB patients started on treatment during reporting period</a:t>
                      </a: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25688217"/>
                  </a:ext>
                </a:extLst>
              </a:tr>
              <a:tr h="723734">
                <a:tc>
                  <a:txBody>
                    <a:bodyPr/>
                    <a:lstStyle/>
                    <a:p>
                      <a:pPr algn="r">
                        <a:spcAft>
                          <a:spcPts val="0"/>
                        </a:spcAft>
                      </a:pPr>
                      <a:r>
                        <a:rPr lang="en-US" sz="1600" dirty="0">
                          <a:effectLst/>
                          <a:latin typeface="+mn-lt"/>
                          <a:ea typeface="ＭＳ 明朝" panose="02020609040205080304" pitchFamily="17" charset="-128"/>
                          <a:cs typeface="Times New Roman" panose="02020603050405020304" pitchFamily="18" charset="0"/>
                        </a:rPr>
                        <a:t>10</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newly diagnosed TB cases</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mn-ea"/>
                          <a:cs typeface="Times New Roman" panose="02020603050405020304" pitchFamily="18" charset="0"/>
                        </a:rPr>
                        <a:t>MOH706</a:t>
                      </a:r>
                      <a:r>
                        <a:rPr lang="en-US" sz="1600" dirty="0">
                          <a:effectLst/>
                          <a:latin typeface="+mn-ea"/>
                          <a:ea typeface="+mn-ea"/>
                          <a:cs typeface="Times New Roman" panose="02020603050405020304" pitchFamily="18" charset="0"/>
                        </a:rPr>
                        <a:t> </a:t>
                      </a:r>
                      <a:r>
                        <a:rPr lang="en-US" altLang="ja-JP" sz="1600" dirty="0">
                          <a:solidFill>
                            <a:srgbClr val="000000"/>
                          </a:solidFill>
                          <a:effectLst/>
                          <a:latin typeface="+mn-ea"/>
                          <a:ea typeface="+mn-ea"/>
                          <a:cs typeface="Times New Roman" panose="02020603050405020304" pitchFamily="18" charset="0"/>
                        </a:rPr>
                        <a:t>for </a:t>
                      </a:r>
                      <a:r>
                        <a:rPr lang="en-US" altLang="ja-JP" sz="1600" dirty="0">
                          <a:effectLst/>
                          <a:latin typeface="+mn-ea"/>
                          <a:ea typeface="+mn-ea"/>
                          <a:cs typeface="Times New Roman" panose="02020603050405020304" pitchFamily="18" charset="0"/>
                        </a:rPr>
                        <a:t>12months of FY(X-1)</a:t>
                      </a:r>
                      <a:endParaRPr lang="ja-JP" sz="1600" dirty="0">
                        <a:effectLst/>
                        <a:latin typeface="+mn-ea"/>
                        <a:ea typeface="+mn-ea"/>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600" dirty="0">
                          <a:effectLst/>
                          <a:latin typeface="+mn-lt"/>
                          <a:ea typeface="ＭＳ 明朝" panose="02020609040205080304" pitchFamily="17" charset="-128"/>
                          <a:cs typeface="Times New Roman" panose="02020603050405020304" pitchFamily="18" charset="0"/>
                        </a:rPr>
                        <a:t>Estimated catchment population</a:t>
                      </a: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51319832"/>
                  </a:ext>
                </a:extLst>
              </a:tr>
              <a:tr h="723734">
                <a:tc>
                  <a:txBody>
                    <a:bodyPr/>
                    <a:lstStyle/>
                    <a:p>
                      <a:pPr algn="r">
                        <a:spcAft>
                          <a:spcPts val="0"/>
                        </a:spcAft>
                      </a:pPr>
                      <a:r>
                        <a:rPr lang="en-US" sz="1600">
                          <a:effectLst/>
                          <a:latin typeface="+mn-lt"/>
                          <a:ea typeface="ＭＳ 明朝" panose="02020609040205080304" pitchFamily="17" charset="-128"/>
                          <a:cs typeface="Times New Roman" panose="02020603050405020304" pitchFamily="18" charset="0"/>
                        </a:rPr>
                        <a:t>11</a:t>
                      </a:r>
                      <a:endParaRPr lang="ja-JP" sz="160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eligible HIV clients on ARVs</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MOH731 for 12months of FY(X-1)</a:t>
                      </a:r>
                      <a:endParaRPr lang="en-US" altLang="ja-JP" sz="1600" dirty="0">
                        <a:effectLst/>
                        <a:latin typeface="+mn-lt"/>
                        <a:ea typeface="ＭＳ 明朝" panose="02020609040205080304" pitchFamily="17" charset="-128"/>
                        <a:cs typeface="Times New Roman" panose="02020603050405020304" pitchFamily="18" charset="0"/>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effectLst/>
                          <a:latin typeface="+mn-lt"/>
                          <a:ea typeface="ＭＳ 明朝" panose="02020609040205080304" pitchFamily="17" charset="-128"/>
                          <a:cs typeface="Times New Roman" panose="02020603050405020304" pitchFamily="18" charset="0"/>
                        </a:rPr>
                        <a:t>Estimated number of persons with HIV infection</a:t>
                      </a: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64995650"/>
                  </a:ext>
                </a:extLst>
              </a:tr>
              <a:tr h="723734">
                <a:tc>
                  <a:txBody>
                    <a:bodyPr/>
                    <a:lstStyle/>
                    <a:p>
                      <a:pPr algn="r">
                        <a:spcAft>
                          <a:spcPts val="0"/>
                        </a:spcAft>
                      </a:pPr>
                      <a:r>
                        <a:rPr lang="en-US" sz="1600">
                          <a:effectLst/>
                          <a:latin typeface="+mn-lt"/>
                          <a:ea typeface="ＭＳ 明朝" panose="02020609040205080304" pitchFamily="17" charset="-128"/>
                          <a:cs typeface="Times New Roman" panose="02020603050405020304" pitchFamily="18" charset="0"/>
                        </a:rPr>
                        <a:t>12</a:t>
                      </a:r>
                      <a:endParaRPr lang="ja-JP" sz="160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children under the age of five treated for diarrhea</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MOH705A for 12months of FY(X-1)</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effectLst/>
                          <a:latin typeface="+mn-lt"/>
                          <a:ea typeface="ＭＳ 明朝" panose="02020609040205080304" pitchFamily="17" charset="-128"/>
                          <a:cs typeface="Times New Roman" panose="02020603050405020304" pitchFamily="18" charset="0"/>
                        </a:rPr>
                        <a:t>Total number of children presenting with diarrhea</a:t>
                      </a: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15418092"/>
                  </a:ext>
                </a:extLst>
              </a:tr>
              <a:tr h="723734">
                <a:tc>
                  <a:txBody>
                    <a:bodyPr/>
                    <a:lstStyle/>
                    <a:p>
                      <a:pPr algn="r">
                        <a:spcAft>
                          <a:spcPts val="0"/>
                        </a:spcAft>
                      </a:pPr>
                      <a:r>
                        <a:rPr lang="en-US" sz="1600">
                          <a:effectLst/>
                          <a:latin typeface="+mn-lt"/>
                          <a:ea typeface="ＭＳ 明朝" panose="02020609040205080304" pitchFamily="17" charset="-128"/>
                          <a:cs typeface="Times New Roman" panose="02020603050405020304" pitchFamily="18" charset="0"/>
                        </a:rPr>
                        <a:t>13</a:t>
                      </a:r>
                      <a:endParaRPr lang="ja-JP" sz="160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school age children de-wormed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MOH517 for </a:t>
                      </a:r>
                      <a:r>
                        <a:rPr lang="en-US" altLang="ja-JP" sz="1600" dirty="0">
                          <a:effectLst/>
                          <a:latin typeface="+mn-lt"/>
                          <a:ea typeface="ＭＳ 明朝" panose="02020609040205080304" pitchFamily="17" charset="-128"/>
                          <a:cs typeface="Times New Roman" panose="02020603050405020304" pitchFamily="18" charset="0"/>
                        </a:rPr>
                        <a:t>12months of FY(X-1)</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effectLst/>
                          <a:latin typeface="+mn-lt"/>
                          <a:ea typeface="ＭＳ 明朝" panose="02020609040205080304" pitchFamily="17" charset="-128"/>
                          <a:cs typeface="Times New Roman" panose="02020603050405020304" pitchFamily="18" charset="0"/>
                        </a:rPr>
                        <a:t>Total number of school children in the year within the catchment area: class register</a:t>
                      </a: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61303" marR="613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85720931"/>
                  </a:ext>
                </a:extLst>
              </a:tr>
            </a:tbl>
          </a:graphicData>
        </a:graphic>
      </p:graphicFrame>
      <p:sp>
        <p:nvSpPr>
          <p:cNvPr id="5" name="テキスト ボックス 4">
            <a:extLst>
              <a:ext uri="{FF2B5EF4-FFF2-40B4-BE49-F238E27FC236}">
                <a16:creationId xmlns:a16="http://schemas.microsoft.com/office/drawing/2014/main" id="{C729FCE7-4FA2-4CE4-A8E2-64FD359E68A4}"/>
              </a:ext>
            </a:extLst>
          </p:cNvPr>
          <p:cNvSpPr txBox="1"/>
          <p:nvPr/>
        </p:nvSpPr>
        <p:spPr>
          <a:xfrm>
            <a:off x="9633344" y="1997839"/>
            <a:ext cx="1720456" cy="3139321"/>
          </a:xfrm>
          <a:prstGeom prst="rect">
            <a:avLst/>
          </a:prstGeom>
          <a:solidFill>
            <a:schemeClr val="bg1"/>
          </a:solidFill>
          <a:ln w="28575">
            <a:solidFill>
              <a:schemeClr val="accent2"/>
            </a:solidFill>
            <a:prstDash val="sysDot"/>
          </a:ln>
        </p:spPr>
        <p:txBody>
          <a:bodyPr wrap="square" rtlCol="0">
            <a:spAutoFit/>
          </a:bodyPr>
          <a:lstStyle/>
          <a:p>
            <a:endParaRPr kumimoji="1" lang="en-US" altLang="ja-JP" dirty="0"/>
          </a:p>
          <a:p>
            <a:r>
              <a:rPr kumimoji="1" lang="en-US" altLang="ja-JP" dirty="0"/>
              <a:t>Consider your target based on baseline and eligible population/</a:t>
            </a:r>
          </a:p>
          <a:p>
            <a:r>
              <a:rPr kumimoji="1" lang="en-US" altLang="ja-JP" dirty="0"/>
              <a:t>achievement of FY(X).  </a:t>
            </a:r>
          </a:p>
          <a:p>
            <a:endParaRPr lang="en-US" altLang="ja-JP" dirty="0"/>
          </a:p>
          <a:p>
            <a:endParaRPr kumimoji="1" lang="en-US" altLang="ja-JP" dirty="0"/>
          </a:p>
          <a:p>
            <a:endParaRPr kumimoji="1" lang="ja-JP" altLang="en-US" dirty="0"/>
          </a:p>
        </p:txBody>
      </p:sp>
    </p:spTree>
    <p:extLst>
      <p:ext uri="{BB962C8B-B14F-4D97-AF65-F5344CB8AC3E}">
        <p14:creationId xmlns:p14="http://schemas.microsoft.com/office/powerpoint/2010/main" val="23070584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5926DB3F-A771-44D5-A849-AF5CF5844967}"/>
              </a:ext>
            </a:extLst>
          </p:cNvPr>
          <p:cNvGraphicFramePr>
            <a:graphicFrameLocks noGrp="1"/>
          </p:cNvGraphicFramePr>
          <p:nvPr>
            <p:extLst>
              <p:ext uri="{D42A27DB-BD31-4B8C-83A1-F6EECF244321}">
                <p14:modId xmlns:p14="http://schemas.microsoft.com/office/powerpoint/2010/main" val="41403758"/>
              </p:ext>
            </p:extLst>
          </p:nvPr>
        </p:nvGraphicFramePr>
        <p:xfrm>
          <a:off x="569356" y="1120313"/>
          <a:ext cx="11053287" cy="3657600"/>
        </p:xfrm>
        <a:graphic>
          <a:graphicData uri="http://schemas.openxmlformats.org/drawingml/2006/table">
            <a:tbl>
              <a:tblPr firstRow="1" firstCol="1" bandRow="1"/>
              <a:tblGrid>
                <a:gridCol w="409080">
                  <a:extLst>
                    <a:ext uri="{9D8B030D-6E8A-4147-A177-3AD203B41FA5}">
                      <a16:colId xmlns:a16="http://schemas.microsoft.com/office/drawing/2014/main" val="1501165915"/>
                    </a:ext>
                  </a:extLst>
                </a:gridCol>
                <a:gridCol w="2864880">
                  <a:extLst>
                    <a:ext uri="{9D8B030D-6E8A-4147-A177-3AD203B41FA5}">
                      <a16:colId xmlns:a16="http://schemas.microsoft.com/office/drawing/2014/main" val="2817236247"/>
                    </a:ext>
                  </a:extLst>
                </a:gridCol>
                <a:gridCol w="2565070">
                  <a:extLst>
                    <a:ext uri="{9D8B030D-6E8A-4147-A177-3AD203B41FA5}">
                      <a16:colId xmlns:a16="http://schemas.microsoft.com/office/drawing/2014/main" val="2113525922"/>
                    </a:ext>
                  </a:extLst>
                </a:gridCol>
                <a:gridCol w="3103749">
                  <a:extLst>
                    <a:ext uri="{9D8B030D-6E8A-4147-A177-3AD203B41FA5}">
                      <a16:colId xmlns:a16="http://schemas.microsoft.com/office/drawing/2014/main" val="3178886711"/>
                    </a:ext>
                  </a:extLst>
                </a:gridCol>
                <a:gridCol w="2110508">
                  <a:extLst>
                    <a:ext uri="{9D8B030D-6E8A-4147-A177-3AD203B41FA5}">
                      <a16:colId xmlns:a16="http://schemas.microsoft.com/office/drawing/2014/main" val="4032307066"/>
                    </a:ext>
                  </a:extLst>
                </a:gridCol>
              </a:tblGrid>
              <a:tr h="357860">
                <a:tc>
                  <a:txBody>
                    <a:bodyPr/>
                    <a:lstStyle/>
                    <a:p>
                      <a:pPr marL="0" indent="-19050" algn="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B</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Halt and reverse increase in </a:t>
                      </a:r>
                      <a:r>
                        <a:rPr lang="en-US" sz="1600" b="1" dirty="0">
                          <a:solidFill>
                            <a:srgbClr val="FF0000"/>
                          </a:solidFill>
                          <a:effectLst/>
                          <a:latin typeface="+mn-lt"/>
                          <a:ea typeface="ＭＳ 明朝" panose="02020609040205080304" pitchFamily="17" charset="-128"/>
                          <a:cs typeface="Times New Roman" panose="02020603050405020304" pitchFamily="18" charset="0"/>
                        </a:rPr>
                        <a:t>non-communicable conditions</a:t>
                      </a:r>
                      <a:endParaRPr lang="ja-JP" sz="1600" dirty="0">
                        <a:solidFill>
                          <a:srgbClr val="FF0000"/>
                        </a:solidFill>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 Baseline</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(year X-1 performance)</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Eligible population</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Target</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(year X + 1)</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70962844"/>
                  </a:ext>
                </a:extLst>
              </a:tr>
              <a:tr h="184521">
                <a:tc>
                  <a:txBody>
                    <a:bodyPr/>
                    <a:lstStyle/>
                    <a:p>
                      <a:pPr algn="r">
                        <a:spcAft>
                          <a:spcPts val="0"/>
                        </a:spcAft>
                      </a:pPr>
                      <a:r>
                        <a:rPr lang="en-US" sz="1600" dirty="0">
                          <a:effectLst/>
                          <a:latin typeface="+mn-lt"/>
                          <a:ea typeface="ＭＳ 明朝" panose="02020609040205080304" pitchFamily="17" charset="-128"/>
                          <a:cs typeface="Times New Roman" panose="02020603050405020304" pitchFamily="18" charset="0"/>
                        </a:rPr>
                        <a:t>14</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adult OPD clients with BMI of more than 25</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MOH705B  for </a:t>
                      </a:r>
                      <a:r>
                        <a:rPr lang="en-US" altLang="ja-JP" sz="1600" dirty="0">
                          <a:effectLst/>
                          <a:latin typeface="+mn-lt"/>
                          <a:ea typeface="ＭＳ 明朝" panose="02020609040205080304" pitchFamily="17" charset="-128"/>
                          <a:cs typeface="Times New Roman" panose="02020603050405020304" pitchFamily="18" charset="0"/>
                        </a:rPr>
                        <a:t>12months of FY(X-1)</a:t>
                      </a: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altLang="ja-JP" sz="1600" dirty="0">
                          <a:effectLst/>
                          <a:latin typeface="+mn-lt"/>
                          <a:ea typeface="ＭＳ 明朝" panose="02020609040205080304" pitchFamily="17" charset="-128"/>
                          <a:cs typeface="Times New Roman" panose="02020603050405020304" pitchFamily="18" charset="0"/>
                        </a:rPr>
                        <a:t>Total number of adult OPD clients measured </a:t>
                      </a:r>
                      <a:r>
                        <a:rPr lang="en-US" altLang="ja-JP" sz="1600" dirty="0">
                          <a:solidFill>
                            <a:schemeClr val="tx1"/>
                          </a:solidFill>
                          <a:effectLst/>
                          <a:latin typeface="+mn-lt"/>
                          <a:ea typeface="ＭＳ 明朝" panose="02020609040205080304" pitchFamily="17" charset="-128"/>
                          <a:cs typeface="Times New Roman" panose="02020603050405020304" pitchFamily="18" charset="0"/>
                        </a:rPr>
                        <a:t>BMI (both new and re-visit)</a:t>
                      </a: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51300818"/>
                  </a:ext>
                </a:extLst>
              </a:tr>
              <a:tr h="268395">
                <a:tc>
                  <a:txBody>
                    <a:bodyPr/>
                    <a:lstStyle/>
                    <a:p>
                      <a:pPr algn="r">
                        <a:spcAft>
                          <a:spcPts val="0"/>
                        </a:spcAft>
                      </a:pPr>
                      <a:r>
                        <a:rPr lang="en-US" sz="1600">
                          <a:effectLst/>
                          <a:latin typeface="+mn-lt"/>
                          <a:ea typeface="ＭＳ 明朝" panose="02020609040205080304" pitchFamily="17" charset="-128"/>
                          <a:cs typeface="Times New Roman" panose="02020603050405020304" pitchFamily="18" charset="0"/>
                        </a:rPr>
                        <a:t>15</a:t>
                      </a:r>
                      <a:endParaRPr lang="ja-JP" sz="160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women of reproductive age (WRA) screened for cervical cancer</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MOH711</a:t>
                      </a:r>
                      <a:r>
                        <a:rPr lang="ja-JP" altLang="en-US" sz="1600" dirty="0">
                          <a:effectLst/>
                          <a:latin typeface="+mn-lt"/>
                          <a:ea typeface="ＭＳ 明朝" panose="02020609040205080304" pitchFamily="17" charset="-128"/>
                          <a:cs typeface="+mn-cs"/>
                        </a:rPr>
                        <a:t> </a:t>
                      </a:r>
                      <a:r>
                        <a:rPr lang="en-US" altLang="ja-JP" sz="1600" dirty="0">
                          <a:effectLst/>
                          <a:latin typeface="+mn-lt"/>
                          <a:ea typeface="ＭＳ 明朝" panose="02020609040205080304" pitchFamily="17" charset="-128"/>
                          <a:cs typeface="+mn-cs"/>
                        </a:rPr>
                        <a:t>for</a:t>
                      </a:r>
                      <a:r>
                        <a:rPr lang="ja-JP" altLang="en-US" sz="1600" dirty="0">
                          <a:effectLst/>
                          <a:latin typeface="+mn-lt"/>
                          <a:ea typeface="ＭＳ 明朝" panose="02020609040205080304" pitchFamily="17" charset="-128"/>
                          <a:cs typeface="+mn-cs"/>
                        </a:rPr>
                        <a:t> </a:t>
                      </a:r>
                      <a:r>
                        <a:rPr lang="en-US" altLang="ja-JP" sz="1600" dirty="0">
                          <a:effectLst/>
                          <a:latin typeface="+mn-lt"/>
                          <a:ea typeface="ＭＳ 明朝" panose="02020609040205080304" pitchFamily="17" charset="-128"/>
                          <a:cs typeface="+mn-cs"/>
                        </a:rPr>
                        <a:t>12months of FY(X-1)</a:t>
                      </a:r>
                      <a:endParaRPr lang="en-US" altLang="ja-JP" sz="1600" dirty="0">
                        <a:effectLst/>
                        <a:latin typeface="+mn-lt"/>
                        <a:ea typeface="ＭＳ 明朝" panose="02020609040205080304" pitchFamily="17" charset="-128"/>
                        <a:cs typeface="Times New Roman" panose="02020603050405020304" pitchFamily="18" charset="0"/>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22096910"/>
                  </a:ext>
                </a:extLst>
              </a:tr>
              <a:tr h="268395">
                <a:tc>
                  <a:txBody>
                    <a:bodyPr/>
                    <a:lstStyle/>
                    <a:p>
                      <a:pPr algn="r">
                        <a:spcAft>
                          <a:spcPts val="0"/>
                        </a:spcAft>
                      </a:pPr>
                      <a:r>
                        <a:rPr lang="en-US" sz="1600">
                          <a:effectLst/>
                          <a:latin typeface="+mn-lt"/>
                          <a:ea typeface="ＭＳ 明朝" panose="02020609040205080304" pitchFamily="17" charset="-128"/>
                          <a:cs typeface="Times New Roman" panose="02020603050405020304" pitchFamily="18" charset="0"/>
                        </a:rPr>
                        <a:t>16</a:t>
                      </a:r>
                      <a:endParaRPr lang="ja-JP" sz="160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new outpatients with mental health conditions</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(MOH705A+MOH705B)</a:t>
                      </a:r>
                      <a:r>
                        <a:rPr lang="en-US" altLang="ja-JP" sz="1600" dirty="0">
                          <a:effectLst/>
                          <a:latin typeface="+mn-lt"/>
                          <a:ea typeface="ＭＳ 明朝" panose="02020609040205080304" pitchFamily="17" charset="-128"/>
                          <a:cs typeface="Times New Roman" panose="02020603050405020304" pitchFamily="18" charset="0"/>
                        </a:rPr>
                        <a:t> for 12months of FY(X-1)</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33911545"/>
                  </a:ext>
                </a:extLst>
              </a:tr>
              <a:tr h="268395">
                <a:tc>
                  <a:txBody>
                    <a:bodyPr/>
                    <a:lstStyle/>
                    <a:p>
                      <a:pPr algn="r">
                        <a:spcAft>
                          <a:spcPts val="0"/>
                        </a:spcAft>
                      </a:pPr>
                      <a:r>
                        <a:rPr lang="en-US" sz="1600">
                          <a:effectLst/>
                          <a:latin typeface="+mn-lt"/>
                          <a:ea typeface="ＭＳ 明朝" panose="02020609040205080304" pitchFamily="17" charset="-128"/>
                          <a:cs typeface="Times New Roman" panose="02020603050405020304" pitchFamily="18" charset="0"/>
                        </a:rPr>
                        <a:t>17</a:t>
                      </a:r>
                      <a:endParaRPr lang="ja-JP" sz="160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new outpatients found with high blood pressure</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MOH705B for </a:t>
                      </a:r>
                      <a:r>
                        <a:rPr lang="en-US" altLang="ja-JP" sz="1600" dirty="0">
                          <a:effectLst/>
                          <a:latin typeface="+mn-lt"/>
                          <a:ea typeface="ＭＳ 明朝" panose="02020609040205080304" pitchFamily="17" charset="-128"/>
                          <a:cs typeface="Times New Roman" panose="02020603050405020304" pitchFamily="18" charset="0"/>
                        </a:rPr>
                        <a:t>12months of FY(X-1)</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endParaRPr lang="en-US" altLang="ja-JP" sz="1600" dirty="0">
                        <a:effectLst/>
                        <a:latin typeface="+mn-lt"/>
                        <a:ea typeface="ＭＳ 明朝" panose="02020609040205080304" pitchFamily="17" charset="-128"/>
                        <a:cs typeface="Times New Roman" panose="02020603050405020304" pitchFamily="18" charset="0"/>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p>
                    <a:p>
                      <a:pPr algn="l">
                        <a:spcAft>
                          <a:spcPts val="0"/>
                        </a:spcAft>
                      </a:pPr>
                      <a:endParaRPr lang="en-US" altLang="ja-JP" sz="1600" dirty="0">
                        <a:effectLst/>
                        <a:latin typeface="+mn-lt"/>
                        <a:ea typeface="ＭＳ 明朝" panose="02020609040205080304" pitchFamily="17" charset="-128"/>
                        <a:cs typeface="Times New Roman" panose="02020603050405020304" pitchFamily="18" charset="0"/>
                      </a:endParaRPr>
                    </a:p>
                    <a:p>
                      <a:pPr algn="l">
                        <a:spcAft>
                          <a:spcPts val="0"/>
                        </a:spcAft>
                      </a:pPr>
                      <a:endParaRPr lang="en-US" altLang="ja-JP" sz="1600" dirty="0">
                        <a:effectLst/>
                        <a:latin typeface="+mn-lt"/>
                        <a:ea typeface="ＭＳ 明朝" panose="02020609040205080304" pitchFamily="17" charset="-128"/>
                        <a:cs typeface="Times New Roman" panose="02020603050405020304" pitchFamily="18" charset="0"/>
                      </a:endParaRPr>
                    </a:p>
                    <a:p>
                      <a:pPr algn="l">
                        <a:spcAft>
                          <a:spcPts val="0"/>
                        </a:spcAft>
                      </a:pP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57289763"/>
                  </a:ext>
                </a:extLst>
              </a:tr>
            </a:tbl>
          </a:graphicData>
        </a:graphic>
      </p:graphicFrame>
      <p:sp>
        <p:nvSpPr>
          <p:cNvPr id="5" name="テキスト ボックス 4">
            <a:extLst>
              <a:ext uri="{FF2B5EF4-FFF2-40B4-BE49-F238E27FC236}">
                <a16:creationId xmlns:a16="http://schemas.microsoft.com/office/drawing/2014/main" id="{C729FCE7-4FA2-4CE4-A8E2-64FD359E68A4}"/>
              </a:ext>
            </a:extLst>
          </p:cNvPr>
          <p:cNvSpPr txBox="1"/>
          <p:nvPr/>
        </p:nvSpPr>
        <p:spPr>
          <a:xfrm>
            <a:off x="9697140" y="2000651"/>
            <a:ext cx="1720456" cy="2585323"/>
          </a:xfrm>
          <a:prstGeom prst="rect">
            <a:avLst/>
          </a:prstGeom>
          <a:solidFill>
            <a:schemeClr val="bg1"/>
          </a:solidFill>
          <a:ln w="28575">
            <a:solidFill>
              <a:schemeClr val="accent2"/>
            </a:solidFill>
            <a:prstDash val="sysDot"/>
          </a:ln>
        </p:spPr>
        <p:txBody>
          <a:bodyPr wrap="square" rtlCol="0">
            <a:spAutoFit/>
          </a:bodyPr>
          <a:lstStyle/>
          <a:p>
            <a:endParaRPr kumimoji="1" lang="en-US" altLang="ja-JP" dirty="0"/>
          </a:p>
          <a:p>
            <a:r>
              <a:rPr kumimoji="1" lang="en-US" altLang="ja-JP" dirty="0"/>
              <a:t>Consider your target based on baseline and eligible population/</a:t>
            </a:r>
          </a:p>
          <a:p>
            <a:r>
              <a:rPr kumimoji="1" lang="en-US" altLang="ja-JP" dirty="0"/>
              <a:t>achievement of FY(X). </a:t>
            </a:r>
          </a:p>
          <a:p>
            <a:endParaRPr kumimoji="1" lang="ja-JP" altLang="en-US" dirty="0"/>
          </a:p>
        </p:txBody>
      </p:sp>
    </p:spTree>
    <p:extLst>
      <p:ext uri="{BB962C8B-B14F-4D97-AF65-F5344CB8AC3E}">
        <p14:creationId xmlns:p14="http://schemas.microsoft.com/office/powerpoint/2010/main" val="41179814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495313179"/>
              </p:ext>
            </p:extLst>
          </p:nvPr>
        </p:nvGraphicFramePr>
        <p:xfrm>
          <a:off x="744280" y="1105786"/>
          <a:ext cx="11071668" cy="3538178"/>
        </p:xfrm>
        <a:graphic>
          <a:graphicData uri="http://schemas.openxmlformats.org/drawingml/2006/table">
            <a:tbl>
              <a:tblPr firstRow="1" firstCol="1" bandRow="1"/>
              <a:tblGrid>
                <a:gridCol w="409760">
                  <a:extLst>
                    <a:ext uri="{9D8B030D-6E8A-4147-A177-3AD203B41FA5}">
                      <a16:colId xmlns:a16="http://schemas.microsoft.com/office/drawing/2014/main" val="755625210"/>
                    </a:ext>
                  </a:extLst>
                </a:gridCol>
                <a:gridCol w="2869644">
                  <a:extLst>
                    <a:ext uri="{9D8B030D-6E8A-4147-A177-3AD203B41FA5}">
                      <a16:colId xmlns:a16="http://schemas.microsoft.com/office/drawing/2014/main" val="791762854"/>
                    </a:ext>
                  </a:extLst>
                </a:gridCol>
                <a:gridCol w="2569336">
                  <a:extLst>
                    <a:ext uri="{9D8B030D-6E8A-4147-A177-3AD203B41FA5}">
                      <a16:colId xmlns:a16="http://schemas.microsoft.com/office/drawing/2014/main" val="2087317875"/>
                    </a:ext>
                  </a:extLst>
                </a:gridCol>
                <a:gridCol w="3336444">
                  <a:extLst>
                    <a:ext uri="{9D8B030D-6E8A-4147-A177-3AD203B41FA5}">
                      <a16:colId xmlns:a16="http://schemas.microsoft.com/office/drawing/2014/main" val="188305157"/>
                    </a:ext>
                  </a:extLst>
                </a:gridCol>
                <a:gridCol w="1886484">
                  <a:extLst>
                    <a:ext uri="{9D8B030D-6E8A-4147-A177-3AD203B41FA5}">
                      <a16:colId xmlns:a16="http://schemas.microsoft.com/office/drawing/2014/main" val="317481263"/>
                    </a:ext>
                  </a:extLst>
                </a:gridCol>
              </a:tblGrid>
              <a:tr h="505454">
                <a:tc>
                  <a:txBody>
                    <a:bodyPr/>
                    <a:lstStyle/>
                    <a:p>
                      <a:pPr marL="0" indent="-19050" algn="r">
                        <a:spcAft>
                          <a:spcPts val="0"/>
                        </a:spcAft>
                      </a:pPr>
                      <a:r>
                        <a:rPr lang="en-US" sz="1600" b="1" dirty="0">
                          <a:effectLst/>
                          <a:latin typeface="+mn-lt"/>
                          <a:ea typeface="ＭＳ 明朝" panose="02020609040205080304" pitchFamily="17" charset="-128"/>
                          <a:cs typeface="Times New Roman" panose="02020603050405020304" pitchFamily="18" charset="0"/>
                        </a:rPr>
                        <a:t>C</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spcAft>
                          <a:spcPts val="0"/>
                        </a:spcAft>
                      </a:pPr>
                      <a:r>
                        <a:rPr lang="en-US" sz="1600" b="1" dirty="0">
                          <a:effectLst/>
                          <a:latin typeface="+mn-lt"/>
                          <a:ea typeface="ＭＳ 明朝" panose="02020609040205080304" pitchFamily="17" charset="-128"/>
                          <a:cs typeface="Times New Roman" panose="02020603050405020304" pitchFamily="18" charset="0"/>
                        </a:rPr>
                        <a:t>Reduce the burden of </a:t>
                      </a:r>
                      <a:r>
                        <a:rPr lang="en-US" sz="1600" b="1" dirty="0">
                          <a:solidFill>
                            <a:srgbClr val="FF0000"/>
                          </a:solidFill>
                          <a:effectLst/>
                          <a:latin typeface="+mn-lt"/>
                          <a:ea typeface="ＭＳ 明朝" panose="02020609040205080304" pitchFamily="17" charset="-128"/>
                          <a:cs typeface="Times New Roman" panose="02020603050405020304" pitchFamily="18" charset="0"/>
                        </a:rPr>
                        <a:t>violence and injuries</a:t>
                      </a:r>
                      <a:endParaRPr lang="ja-JP" sz="1600" dirty="0">
                        <a:solidFill>
                          <a:srgbClr val="FF0000"/>
                        </a:solidFill>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 Baseline</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(year X-1 performance)</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Eligible population</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Target</a:t>
                      </a:r>
                      <a:endParaRPr lang="ja-JP" sz="1600" dirty="0">
                        <a:effectLst/>
                        <a:latin typeface="+mn-lt"/>
                        <a:ea typeface="ＭＳ 明朝" panose="02020609040205080304" pitchFamily="17" charset="-128"/>
                      </a:endParaRPr>
                    </a:p>
                    <a:p>
                      <a:pPr algn="ctr">
                        <a:spcAft>
                          <a:spcPts val="0"/>
                        </a:spcAft>
                      </a:pPr>
                      <a:r>
                        <a:rPr lang="en-US" sz="1600" b="1" dirty="0">
                          <a:solidFill>
                            <a:srgbClr val="000000"/>
                          </a:solidFill>
                          <a:effectLst/>
                          <a:latin typeface="+mn-lt"/>
                          <a:ea typeface="ＭＳ 明朝" panose="02020609040205080304" pitchFamily="17" charset="-128"/>
                          <a:cs typeface="Times New Roman" panose="02020603050405020304" pitchFamily="18" charset="0"/>
                        </a:rPr>
                        <a:t>(year X + 1)</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68586324"/>
                  </a:ext>
                </a:extLst>
              </a:tr>
              <a:tr h="758181">
                <a:tc>
                  <a:txBody>
                    <a:bodyPr/>
                    <a:lstStyle/>
                    <a:p>
                      <a:pPr algn="r">
                        <a:spcAft>
                          <a:spcPts val="0"/>
                        </a:spcAft>
                      </a:pPr>
                      <a:r>
                        <a:rPr lang="en-US" sz="1600" dirty="0">
                          <a:effectLst/>
                          <a:latin typeface="+mn-lt"/>
                          <a:ea typeface="ＭＳ 明朝" panose="02020609040205080304" pitchFamily="17" charset="-128"/>
                          <a:cs typeface="Times New Roman" panose="02020603050405020304" pitchFamily="18" charset="0"/>
                        </a:rPr>
                        <a:t>18</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new outpatient cases attributed to gender-based violence</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a:t>
                      </a:r>
                      <a:r>
                        <a:rPr lang="en-US" altLang="ja-JP" sz="1600" dirty="0">
                          <a:effectLst/>
                          <a:latin typeface="+mn-lt"/>
                          <a:ea typeface="ＭＳ 明朝" panose="02020609040205080304" pitchFamily="17" charset="-128"/>
                          <a:cs typeface="Times New Roman" panose="02020603050405020304" pitchFamily="18" charset="0"/>
                        </a:rPr>
                        <a:t>MOH705A +MOH705B) for 12months of FY(X-1)</a:t>
                      </a: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altLang="ja-JP" sz="1600" dirty="0">
                          <a:effectLst/>
                          <a:latin typeface="+mn-lt"/>
                          <a:ea typeface="ＭＳ 明朝" panose="02020609040205080304" pitchFamily="17" charset="-128"/>
                        </a:rPr>
                        <a:t>Population</a:t>
                      </a:r>
                      <a:r>
                        <a:rPr lang="ja-JP" altLang="en-US" sz="1600" dirty="0">
                          <a:effectLst/>
                          <a:latin typeface="+mn-lt"/>
                          <a:ea typeface="ＭＳ 明朝" panose="02020609040205080304" pitchFamily="17" charset="-128"/>
                        </a:rPr>
                        <a:t> </a:t>
                      </a:r>
                      <a:r>
                        <a:rPr lang="en-US" altLang="ja-JP" sz="1600" dirty="0">
                          <a:effectLst/>
                          <a:latin typeface="+mn-lt"/>
                          <a:ea typeface="ＭＳ 明朝" panose="02020609040205080304" pitchFamily="17" charset="-128"/>
                        </a:rPr>
                        <a:t>estimates</a:t>
                      </a:r>
                      <a:r>
                        <a:rPr lang="ja-JP" altLang="en-US" sz="1600" dirty="0">
                          <a:effectLst/>
                          <a:latin typeface="+mn-lt"/>
                          <a:ea typeface="ＭＳ 明朝" panose="02020609040205080304" pitchFamily="17" charset="-128"/>
                        </a:rPr>
                        <a:t> </a:t>
                      </a:r>
                      <a:r>
                        <a:rPr lang="en-US" altLang="ja-JP" sz="1600" dirty="0">
                          <a:effectLst/>
                          <a:latin typeface="+mn-lt"/>
                          <a:ea typeface="ＭＳ 明朝" panose="02020609040205080304" pitchFamily="17" charset="-128"/>
                        </a:rPr>
                        <a:t>from</a:t>
                      </a:r>
                      <a:r>
                        <a:rPr lang="ja-JP" altLang="en-US" sz="1600" dirty="0">
                          <a:effectLst/>
                          <a:latin typeface="+mn-lt"/>
                          <a:ea typeface="ＭＳ 明朝" panose="02020609040205080304" pitchFamily="17" charset="-128"/>
                        </a:rPr>
                        <a:t> </a:t>
                      </a:r>
                      <a:r>
                        <a:rPr lang="en-US" altLang="ja-JP" sz="1600" dirty="0">
                          <a:effectLst/>
                          <a:latin typeface="+mn-lt"/>
                          <a:ea typeface="ＭＳ 明朝" panose="02020609040205080304" pitchFamily="17" charset="-128"/>
                        </a:rPr>
                        <a:t>the</a:t>
                      </a:r>
                      <a:r>
                        <a:rPr lang="ja-JP" altLang="en-US" sz="1600" dirty="0">
                          <a:effectLst/>
                          <a:latin typeface="+mn-lt"/>
                          <a:ea typeface="ＭＳ 明朝" panose="02020609040205080304" pitchFamily="17" charset="-128"/>
                        </a:rPr>
                        <a:t> </a:t>
                      </a:r>
                      <a:r>
                        <a:rPr lang="en-US" altLang="ja-JP" sz="1600" dirty="0">
                          <a:effectLst/>
                          <a:latin typeface="+mn-lt"/>
                          <a:ea typeface="ＭＳ 明朝" panose="02020609040205080304" pitchFamily="17" charset="-128"/>
                        </a:rPr>
                        <a:t>recent</a:t>
                      </a:r>
                      <a:r>
                        <a:rPr lang="ja-JP" altLang="en-US" sz="1600" dirty="0">
                          <a:effectLst/>
                          <a:latin typeface="+mn-lt"/>
                          <a:ea typeface="ＭＳ 明朝" panose="02020609040205080304" pitchFamily="17" charset="-128"/>
                        </a:rPr>
                        <a:t> </a:t>
                      </a:r>
                      <a:r>
                        <a:rPr lang="en-US" altLang="ja-JP" sz="1600" dirty="0">
                          <a:effectLst/>
                          <a:latin typeface="+mn-lt"/>
                          <a:ea typeface="ＭＳ 明朝" panose="02020609040205080304" pitchFamily="17" charset="-128"/>
                        </a:rPr>
                        <a:t>completed</a:t>
                      </a:r>
                      <a:r>
                        <a:rPr lang="ja-JP" altLang="en-US" sz="1600" dirty="0">
                          <a:effectLst/>
                          <a:latin typeface="+mn-lt"/>
                          <a:ea typeface="ＭＳ 明朝" panose="02020609040205080304" pitchFamily="17" charset="-128"/>
                        </a:rPr>
                        <a:t> </a:t>
                      </a:r>
                      <a:r>
                        <a:rPr lang="en-US" altLang="ja-JP" sz="1600" dirty="0">
                          <a:effectLst/>
                          <a:latin typeface="+mn-lt"/>
                          <a:ea typeface="ＭＳ 明朝" panose="02020609040205080304" pitchFamily="17" charset="-128"/>
                        </a:rPr>
                        <a:t>census; Kenya Demographic Health Survey</a:t>
                      </a: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36217028"/>
                  </a:ext>
                </a:extLst>
              </a:tr>
              <a:tr h="758181">
                <a:tc>
                  <a:txBody>
                    <a:bodyPr/>
                    <a:lstStyle/>
                    <a:p>
                      <a:pPr algn="r">
                        <a:spcAft>
                          <a:spcPts val="0"/>
                        </a:spcAft>
                      </a:pPr>
                      <a:r>
                        <a:rPr lang="en-US" sz="1600">
                          <a:effectLst/>
                          <a:latin typeface="+mn-lt"/>
                          <a:ea typeface="ＭＳ 明朝" panose="02020609040205080304" pitchFamily="17" charset="-128"/>
                          <a:cs typeface="Times New Roman" panose="02020603050405020304" pitchFamily="18" charset="0"/>
                        </a:rPr>
                        <a:t>19</a:t>
                      </a:r>
                      <a:endParaRPr lang="ja-JP" sz="160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ＭＳ 明朝" panose="02020609040205080304" pitchFamily="17" charset="-128"/>
                          <a:cs typeface="Times New Roman" panose="02020603050405020304" pitchFamily="18" charset="0"/>
                        </a:rPr>
                        <a:t>Number of new outpatient cases attributed to road traffic accidents</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(MOH705A +MOH705B) for </a:t>
                      </a:r>
                      <a:r>
                        <a:rPr lang="en-US" altLang="ja-JP" sz="1600" dirty="0">
                          <a:effectLst/>
                          <a:latin typeface="+mn-lt"/>
                          <a:ea typeface="ＭＳ 明朝" panose="02020609040205080304" pitchFamily="17" charset="-128"/>
                          <a:cs typeface="Times New Roman" panose="02020603050405020304" pitchFamily="18" charset="0"/>
                        </a:rPr>
                        <a:t>12months of FY(X-1)</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11671652"/>
                  </a:ext>
                </a:extLst>
              </a:tr>
              <a:tr h="758181">
                <a:tc>
                  <a:txBody>
                    <a:bodyPr/>
                    <a:lstStyle/>
                    <a:p>
                      <a:pPr algn="r">
                        <a:spcAft>
                          <a:spcPts val="0"/>
                        </a:spcAft>
                      </a:pPr>
                      <a:r>
                        <a:rPr lang="en-US" sz="1600">
                          <a:effectLst/>
                          <a:latin typeface="+mn-lt"/>
                          <a:ea typeface="ＭＳ 明朝" panose="02020609040205080304" pitchFamily="17" charset="-128"/>
                          <a:cs typeface="Times New Roman" panose="02020603050405020304" pitchFamily="18" charset="0"/>
                        </a:rPr>
                        <a:t>20</a:t>
                      </a:r>
                      <a:endParaRPr lang="ja-JP" sz="160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a:effectLst/>
                          <a:latin typeface="+mn-lt"/>
                          <a:ea typeface="ＭＳ 明朝" panose="02020609040205080304" pitchFamily="17" charset="-128"/>
                          <a:cs typeface="Times New Roman" panose="02020603050405020304" pitchFamily="18" charset="0"/>
                        </a:rPr>
                        <a:t>Number of new outpatient cases attributed to other injuries</a:t>
                      </a:r>
                      <a:endParaRPr lang="ja-JP" sz="160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a:t>
                      </a:r>
                      <a:r>
                        <a:rPr lang="en-US" altLang="ja-JP" sz="1600" dirty="0">
                          <a:effectLst/>
                          <a:latin typeface="+mn-lt"/>
                          <a:ea typeface="ＭＳ 明朝" panose="02020609040205080304" pitchFamily="17" charset="-128"/>
                          <a:cs typeface="Times New Roman" panose="02020603050405020304" pitchFamily="18" charset="0"/>
                        </a:rPr>
                        <a:t>MOH705A+MOH705B) for 12months of FY(X-1)</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21699737"/>
                  </a:ext>
                </a:extLst>
              </a:tr>
              <a:tr h="758181">
                <a:tc>
                  <a:txBody>
                    <a:bodyPr/>
                    <a:lstStyle/>
                    <a:p>
                      <a:pPr algn="r">
                        <a:spcAft>
                          <a:spcPts val="0"/>
                        </a:spcAft>
                      </a:pPr>
                      <a:r>
                        <a:rPr lang="en-US" sz="1600">
                          <a:effectLst/>
                          <a:latin typeface="+mn-lt"/>
                          <a:ea typeface="ＭＳ 明朝" panose="02020609040205080304" pitchFamily="17" charset="-128"/>
                          <a:cs typeface="Times New Roman" panose="02020603050405020304" pitchFamily="18" charset="0"/>
                        </a:rPr>
                        <a:t>21</a:t>
                      </a:r>
                      <a:endParaRPr lang="ja-JP" sz="160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a:effectLst/>
                          <a:latin typeface="+mn-lt"/>
                          <a:ea typeface="ＭＳ 明朝" panose="02020609040205080304" pitchFamily="17" charset="-128"/>
                          <a:cs typeface="Times New Roman" panose="02020603050405020304" pitchFamily="18" charset="0"/>
                        </a:rPr>
                        <a:t>Number of patients with injury related conditions dying in the facility</a:t>
                      </a:r>
                      <a:endParaRPr lang="ja-JP" sz="160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(MOH705A+MOH705B) </a:t>
                      </a:r>
                      <a:r>
                        <a:rPr lang="en-US" altLang="ja-JP" sz="1600" dirty="0">
                          <a:effectLst/>
                          <a:latin typeface="+mn-lt"/>
                          <a:ea typeface="ＭＳ 明朝" panose="02020609040205080304" pitchFamily="17" charset="-128"/>
                          <a:cs typeface="Times New Roman" panose="02020603050405020304" pitchFamily="18" charset="0"/>
                        </a:rPr>
                        <a:t>for 12months of FY(X-1)</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endParaRPr lang="en-US" altLang="ja-JP" sz="1600" dirty="0">
                        <a:effectLst/>
                        <a:latin typeface="+mn-lt"/>
                        <a:ea typeface="ＭＳ 明朝" panose="02020609040205080304" pitchFamily="17" charset="-128"/>
                        <a:cs typeface="Times New Roman" panose="02020603050405020304" pitchFamily="18" charset="0"/>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4265514"/>
                  </a:ext>
                </a:extLst>
              </a:tr>
            </a:tbl>
          </a:graphicData>
        </a:graphic>
      </p:graphicFrame>
      <p:sp>
        <p:nvSpPr>
          <p:cNvPr id="5" name="テキスト ボックス 4">
            <a:extLst>
              <a:ext uri="{FF2B5EF4-FFF2-40B4-BE49-F238E27FC236}">
                <a16:creationId xmlns:a16="http://schemas.microsoft.com/office/drawing/2014/main" id="{C729FCE7-4FA2-4CE4-A8E2-64FD359E68A4}"/>
              </a:ext>
            </a:extLst>
          </p:cNvPr>
          <p:cNvSpPr txBox="1"/>
          <p:nvPr/>
        </p:nvSpPr>
        <p:spPr>
          <a:xfrm>
            <a:off x="10010431" y="1844542"/>
            <a:ext cx="1720456" cy="2585323"/>
          </a:xfrm>
          <a:prstGeom prst="rect">
            <a:avLst/>
          </a:prstGeom>
          <a:solidFill>
            <a:schemeClr val="bg1"/>
          </a:solidFill>
          <a:ln w="28575">
            <a:solidFill>
              <a:schemeClr val="accent2"/>
            </a:solidFill>
            <a:prstDash val="sysDot"/>
          </a:ln>
        </p:spPr>
        <p:txBody>
          <a:bodyPr wrap="square" rtlCol="0">
            <a:spAutoFit/>
          </a:bodyPr>
          <a:lstStyle/>
          <a:p>
            <a:endParaRPr kumimoji="1" lang="en-US" altLang="ja-JP" dirty="0"/>
          </a:p>
          <a:p>
            <a:r>
              <a:rPr kumimoji="1" lang="en-US" altLang="ja-JP" dirty="0"/>
              <a:t>Consider your target based on baseline and eligible population/</a:t>
            </a:r>
          </a:p>
          <a:p>
            <a:r>
              <a:rPr kumimoji="1" lang="en-US" altLang="ja-JP" dirty="0"/>
              <a:t>achievement of FY(X).  </a:t>
            </a:r>
          </a:p>
          <a:p>
            <a:endParaRPr kumimoji="1" lang="ja-JP" altLang="en-US" dirty="0"/>
          </a:p>
        </p:txBody>
      </p:sp>
    </p:spTree>
    <p:extLst>
      <p:ext uri="{BB962C8B-B14F-4D97-AF65-F5344CB8AC3E}">
        <p14:creationId xmlns:p14="http://schemas.microsoft.com/office/powerpoint/2010/main" val="39125293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graphicFrame>
        <p:nvGraphicFramePr>
          <p:cNvPr id="4" name="表 3">
            <a:extLst>
              <a:ext uri="{FF2B5EF4-FFF2-40B4-BE49-F238E27FC236}">
                <a16:creationId xmlns:a16="http://schemas.microsoft.com/office/drawing/2014/main" id="{33F9D4D6-854C-4E47-B997-6BFFD69FBD48}"/>
              </a:ext>
            </a:extLst>
          </p:cNvPr>
          <p:cNvGraphicFramePr>
            <a:graphicFrameLocks noGrp="1"/>
          </p:cNvGraphicFramePr>
          <p:nvPr>
            <p:extLst>
              <p:ext uri="{D42A27DB-BD31-4B8C-83A1-F6EECF244321}">
                <p14:modId xmlns:p14="http://schemas.microsoft.com/office/powerpoint/2010/main" val="3741504539"/>
              </p:ext>
            </p:extLst>
          </p:nvPr>
        </p:nvGraphicFramePr>
        <p:xfrm>
          <a:off x="312716" y="103868"/>
          <a:ext cx="11566567" cy="6583680"/>
        </p:xfrm>
        <a:graphic>
          <a:graphicData uri="http://schemas.openxmlformats.org/drawingml/2006/table">
            <a:tbl>
              <a:tblPr firstRow="1" firstCol="1" bandRow="1"/>
              <a:tblGrid>
                <a:gridCol w="479021">
                  <a:extLst>
                    <a:ext uri="{9D8B030D-6E8A-4147-A177-3AD203B41FA5}">
                      <a16:colId xmlns:a16="http://schemas.microsoft.com/office/drawing/2014/main" val="4260803124"/>
                    </a:ext>
                  </a:extLst>
                </a:gridCol>
                <a:gridCol w="2743200">
                  <a:extLst>
                    <a:ext uri="{9D8B030D-6E8A-4147-A177-3AD203B41FA5}">
                      <a16:colId xmlns:a16="http://schemas.microsoft.com/office/drawing/2014/main" val="2062194368"/>
                    </a:ext>
                  </a:extLst>
                </a:gridCol>
                <a:gridCol w="2437692">
                  <a:extLst>
                    <a:ext uri="{9D8B030D-6E8A-4147-A177-3AD203B41FA5}">
                      <a16:colId xmlns:a16="http://schemas.microsoft.com/office/drawing/2014/main" val="3379241984"/>
                    </a:ext>
                  </a:extLst>
                </a:gridCol>
                <a:gridCol w="4180114">
                  <a:extLst>
                    <a:ext uri="{9D8B030D-6E8A-4147-A177-3AD203B41FA5}">
                      <a16:colId xmlns:a16="http://schemas.microsoft.com/office/drawing/2014/main" val="37822636"/>
                    </a:ext>
                  </a:extLst>
                </a:gridCol>
                <a:gridCol w="1726540">
                  <a:extLst>
                    <a:ext uri="{9D8B030D-6E8A-4147-A177-3AD203B41FA5}">
                      <a16:colId xmlns:a16="http://schemas.microsoft.com/office/drawing/2014/main" val="1289863411"/>
                    </a:ext>
                  </a:extLst>
                </a:gridCol>
              </a:tblGrid>
              <a:tr h="179358">
                <a:tc>
                  <a:txBody>
                    <a:bodyPr/>
                    <a:lstStyle/>
                    <a:p>
                      <a:pPr marL="0" indent="0" algn="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D</a:t>
                      </a:r>
                      <a:endParaRPr lang="ja-JP" sz="1600" dirty="0">
                        <a:effectLst/>
                        <a:latin typeface="Times New Roman" panose="02020603050405020304" pitchFamily="18" charset="0"/>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Provide </a:t>
                      </a:r>
                      <a:r>
                        <a:rPr lang="en-US" sz="1600" b="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essential health care</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Baseline</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X-1 performance)</a:t>
                      </a:r>
                      <a:endParaRPr lang="ja-JP" sz="1600" dirty="0">
                        <a:effectLst/>
                        <a:latin typeface="Times New Roman" panose="02020603050405020304" pitchFamily="18" charset="0"/>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Eligible population</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Target</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 + 1)</a:t>
                      </a:r>
                      <a:endParaRPr lang="ja-JP" sz="1600" dirty="0">
                        <a:effectLst/>
                        <a:latin typeface="Times New Roman" panose="02020603050405020304" pitchFamily="18" charset="0"/>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401648850"/>
                  </a:ext>
                </a:extLst>
              </a:tr>
              <a:tr h="268395">
                <a:tc>
                  <a:txBody>
                    <a:bodyPr/>
                    <a:lstStyle/>
                    <a:p>
                      <a:pPr algn="r">
                        <a:spcAft>
                          <a:spcPts val="0"/>
                        </a:spcAft>
                      </a:pPr>
                      <a:r>
                        <a:rPr lang="en-US" sz="1600" dirty="0">
                          <a:effectLst/>
                          <a:latin typeface="+mn-lt"/>
                          <a:ea typeface="+mn-ea"/>
                          <a:cs typeface="Times New Roman" panose="02020603050405020304" pitchFamily="18" charset="0"/>
                        </a:rPr>
                        <a:t>22</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pregnant women attending at least four ANC visits</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MOH711A</a:t>
                      </a:r>
                      <a:r>
                        <a:rPr lang="en-US" altLang="ja-JP" sz="1600" dirty="0">
                          <a:effectLst/>
                          <a:latin typeface="+mn-lt"/>
                          <a:ea typeface="ＭＳ 明朝" panose="02020609040205080304" pitchFamily="17" charset="-128"/>
                          <a:cs typeface="Times New Roman" panose="02020603050405020304" pitchFamily="18" charset="0"/>
                        </a:rPr>
                        <a:t> for 12months of FY(X-1)</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solidFill>
                            <a:schemeClr val="tx1"/>
                          </a:solidFill>
                          <a:effectLst/>
                          <a:latin typeface="+mn-lt"/>
                          <a:ea typeface="+mn-ea"/>
                          <a:cs typeface="Times New Roman" panose="02020603050405020304" pitchFamily="18" charset="0"/>
                        </a:rPr>
                        <a:t>(Coverage </a:t>
                      </a:r>
                      <a:r>
                        <a:rPr lang="en-US" altLang="ja-JP" sz="1600" dirty="0">
                          <a:solidFill>
                            <a:schemeClr val="tx1"/>
                          </a:solidFill>
                          <a:effectLst/>
                          <a:latin typeface="+mn-lt"/>
                          <a:ea typeface="+mn-ea"/>
                          <a:cs typeface="Times New Roman" panose="02020603050405020304" pitchFamily="18" charset="0"/>
                        </a:rPr>
                        <a:t>Denominator</a:t>
                      </a:r>
                      <a:r>
                        <a:rPr lang="en-US" sz="1600" dirty="0">
                          <a:solidFill>
                            <a:schemeClr val="tx1"/>
                          </a:solidFill>
                          <a:effectLst/>
                          <a:latin typeface="+mn-lt"/>
                          <a:ea typeface="+mn-ea"/>
                          <a:cs typeface="Times New Roman" panose="02020603050405020304" pitchFamily="18" charset="0"/>
                        </a:rPr>
                        <a:t>) Estimated number of pregnant women</a:t>
                      </a:r>
                    </a:p>
                    <a:p>
                      <a:pPr marL="0" indent="0" algn="l">
                        <a:spcAft>
                          <a:spcPts val="0"/>
                        </a:spcAft>
                        <a:buFont typeface="Arial" panose="020B0604020202020204" pitchFamily="34" charset="0"/>
                        <a:buNone/>
                      </a:pPr>
                      <a:r>
                        <a:rPr lang="en-US" sz="1600" dirty="0">
                          <a:solidFill>
                            <a:schemeClr val="tx1"/>
                          </a:solidFill>
                          <a:effectLst/>
                          <a:latin typeface="+mn-lt"/>
                          <a:ea typeface="+mn-ea"/>
                          <a:cs typeface="Times New Roman" panose="02020603050405020304" pitchFamily="18" charset="0"/>
                        </a:rPr>
                        <a:t>Or </a:t>
                      </a:r>
                    </a:p>
                    <a:p>
                      <a:pPr marL="0" marR="0" lvl="0" indent="0" algn="l" defTabSz="755934"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600" dirty="0">
                          <a:solidFill>
                            <a:schemeClr val="tx1"/>
                          </a:solidFill>
                          <a:effectLst/>
                          <a:latin typeface="+mn-lt"/>
                          <a:ea typeface="+mn-ea"/>
                          <a:cs typeface="Times New Roman" panose="02020603050405020304" pitchFamily="18" charset="0"/>
                        </a:rPr>
                        <a:t>(Uptake Denominator) Total number of pregnant women</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attending</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1</a:t>
                      </a:r>
                      <a:r>
                        <a:rPr lang="en-US" altLang="ja-JP" sz="1600" baseline="30000" dirty="0">
                          <a:solidFill>
                            <a:schemeClr val="tx1"/>
                          </a:solidFill>
                          <a:effectLst/>
                          <a:latin typeface="+mn-lt"/>
                          <a:ea typeface="+mn-ea"/>
                          <a:cs typeface="Times New Roman" panose="02020603050405020304" pitchFamily="18" charset="0"/>
                        </a:rPr>
                        <a:t>st</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ANC</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visit</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during</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the</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period</a:t>
                      </a:r>
                      <a:endParaRPr lang="en-US" sz="1600" dirty="0">
                        <a:solidFill>
                          <a:schemeClr val="tx1"/>
                        </a:solidFill>
                        <a:effectLst/>
                        <a:latin typeface="+mn-lt"/>
                        <a:ea typeface="+mn-ea"/>
                        <a:cs typeface="Times New Roman" panose="02020603050405020304" pitchFamily="18" charset="0"/>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20104202"/>
                  </a:ext>
                </a:extLst>
              </a:tr>
              <a:tr h="27878">
                <a:tc>
                  <a:txBody>
                    <a:bodyPr/>
                    <a:lstStyle/>
                    <a:p>
                      <a:pPr algn="r">
                        <a:spcAft>
                          <a:spcPts val="0"/>
                        </a:spcAft>
                      </a:pPr>
                      <a:r>
                        <a:rPr lang="en-US" sz="1600" dirty="0">
                          <a:effectLst/>
                          <a:latin typeface="+mn-lt"/>
                          <a:ea typeface="+mn-ea"/>
                          <a:cs typeface="Times New Roman" panose="02020603050405020304" pitchFamily="18" charset="0"/>
                        </a:rPr>
                        <a:t>23</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WRA receiving family planning commodity</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MOH711(D12, excluding vasectomy) for 12months of FY(X-1)</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755934"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600" strike="noStrike" baseline="0" dirty="0">
                          <a:solidFill>
                            <a:schemeClr val="tx1"/>
                          </a:solidFill>
                          <a:effectLst/>
                          <a:latin typeface="+mn-lt"/>
                          <a:ea typeface="+mn-ea"/>
                        </a:rPr>
                        <a:t>Total number of </a:t>
                      </a:r>
                      <a:r>
                        <a:rPr lang="en-US" altLang="ja-JP" sz="1600" strike="noStrike" baseline="0" dirty="0">
                          <a:solidFill>
                            <a:schemeClr val="tx1"/>
                          </a:solidFill>
                          <a:effectLst/>
                          <a:latin typeface="+mn-lt"/>
                          <a:ea typeface="+mn-ea"/>
                          <a:cs typeface="Times New Roman" panose="02020603050405020304" pitchFamily="18" charset="0"/>
                        </a:rPr>
                        <a:t>w</a:t>
                      </a:r>
                      <a:r>
                        <a:rPr lang="en-US" altLang="ja-JP" sz="1600" dirty="0">
                          <a:solidFill>
                            <a:schemeClr val="tx1"/>
                          </a:solidFill>
                          <a:effectLst/>
                          <a:latin typeface="+mn-lt"/>
                          <a:ea typeface="+mn-ea"/>
                          <a:cs typeface="Times New Roman" panose="02020603050405020304" pitchFamily="18" charset="0"/>
                        </a:rPr>
                        <a:t>omen of child bearing age (15 – 49 Years)</a:t>
                      </a:r>
                      <a:endParaRPr lang="ja-JP" altLang="ja-JP" sz="1600" dirty="0">
                        <a:solidFill>
                          <a:schemeClr val="tx1"/>
                        </a:solidFill>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85650815"/>
                  </a:ext>
                </a:extLst>
              </a:tr>
              <a:tr h="184521">
                <a:tc>
                  <a:txBody>
                    <a:bodyPr/>
                    <a:lstStyle/>
                    <a:p>
                      <a:pPr algn="r">
                        <a:spcAft>
                          <a:spcPts val="0"/>
                        </a:spcAft>
                      </a:pPr>
                      <a:r>
                        <a:rPr lang="en-US" sz="1600" dirty="0">
                          <a:effectLst/>
                          <a:latin typeface="+mn-lt"/>
                          <a:ea typeface="+mn-ea"/>
                          <a:cs typeface="Times New Roman" panose="02020603050405020304" pitchFamily="18" charset="0"/>
                        </a:rPr>
                        <a:t>24</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pregnant women getting iron supplements</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MOH711A </a:t>
                      </a:r>
                      <a:r>
                        <a:rPr lang="en-US" altLang="ja-JP" sz="1600" dirty="0">
                          <a:effectLst/>
                          <a:latin typeface="+mn-lt"/>
                          <a:ea typeface="ＭＳ 明朝" panose="02020609040205080304" pitchFamily="17" charset="-128"/>
                          <a:cs typeface="Times New Roman" panose="02020603050405020304" pitchFamily="18" charset="0"/>
                        </a:rPr>
                        <a:t>for 12months of FY(X-1)</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solidFill>
                            <a:schemeClr val="tx1"/>
                          </a:solidFill>
                          <a:effectLst/>
                          <a:latin typeface="+mn-lt"/>
                          <a:ea typeface="+mn-ea"/>
                          <a:cs typeface="Times New Roman" panose="02020603050405020304" pitchFamily="18" charset="0"/>
                        </a:rPr>
                        <a:t>Total number of pregnant women attending ANC</a:t>
                      </a:r>
                      <a:endParaRPr lang="ja-JP" sz="1600" dirty="0">
                        <a:solidFill>
                          <a:schemeClr val="tx1"/>
                        </a:solidFill>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57531280"/>
                  </a:ext>
                </a:extLst>
              </a:tr>
              <a:tr h="298388">
                <a:tc>
                  <a:txBody>
                    <a:bodyPr/>
                    <a:lstStyle/>
                    <a:p>
                      <a:pPr algn="r">
                        <a:spcAft>
                          <a:spcPts val="0"/>
                        </a:spcAft>
                      </a:pPr>
                      <a:r>
                        <a:rPr lang="en-US" sz="1600" dirty="0">
                          <a:effectLst/>
                          <a:latin typeface="+mn-lt"/>
                          <a:ea typeface="+mn-ea"/>
                          <a:cs typeface="Times New Roman" panose="02020603050405020304" pitchFamily="18" charset="0"/>
                        </a:rPr>
                        <a:t>25</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a:effectLst/>
                          <a:latin typeface="+mn-lt"/>
                          <a:ea typeface="+mn-ea"/>
                          <a:cs typeface="Times New Roman" panose="02020603050405020304" pitchFamily="18" charset="0"/>
                        </a:rPr>
                        <a:t>Number of deliveries conducted by skilled attendants in health facilities</a:t>
                      </a:r>
                      <a:endParaRPr lang="ja-JP" sz="160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MOH711A </a:t>
                      </a:r>
                      <a:r>
                        <a:rPr lang="en-US" altLang="ja-JP" sz="1600" dirty="0">
                          <a:effectLst/>
                          <a:latin typeface="+mn-lt"/>
                          <a:ea typeface="ＭＳ 明朝" panose="02020609040205080304" pitchFamily="17" charset="-128"/>
                          <a:cs typeface="Times New Roman" panose="02020603050405020304" pitchFamily="18" charset="0"/>
                        </a:rPr>
                        <a:t>for 12months of FY(X-1)</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solidFill>
                            <a:schemeClr val="tx1"/>
                          </a:solidFill>
                          <a:effectLst/>
                          <a:latin typeface="+mn-lt"/>
                          <a:ea typeface="+mn-ea"/>
                          <a:cs typeface="Times New Roman" panose="02020603050405020304" pitchFamily="18" charset="0"/>
                        </a:rPr>
                        <a:t>Number of live births</a:t>
                      </a:r>
                    </a:p>
                    <a:p>
                      <a:pPr marL="0" marR="0" lvl="0" indent="0" algn="l" defTabSz="755934"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600" dirty="0">
                          <a:solidFill>
                            <a:schemeClr val="tx1"/>
                          </a:solidFill>
                          <a:effectLst/>
                          <a:latin typeface="+mn-lt"/>
                          <a:ea typeface="+mn-ea"/>
                          <a:cs typeface="Times New Roman" panose="02020603050405020304" pitchFamily="18" charset="0"/>
                        </a:rPr>
                        <a:t>(“live birth” is used as a proxy for pregnant women. )</a:t>
                      </a: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83231471"/>
                  </a:ext>
                </a:extLst>
              </a:tr>
              <a:tr h="184521">
                <a:tc>
                  <a:txBody>
                    <a:bodyPr/>
                    <a:lstStyle/>
                    <a:p>
                      <a:pPr algn="r">
                        <a:spcAft>
                          <a:spcPts val="0"/>
                        </a:spcAft>
                      </a:pPr>
                      <a:r>
                        <a:rPr lang="en-US" sz="1600" dirty="0">
                          <a:effectLst/>
                          <a:latin typeface="+mn-lt"/>
                          <a:ea typeface="+mn-ea"/>
                          <a:cs typeface="Times New Roman" panose="02020603050405020304" pitchFamily="18" charset="0"/>
                        </a:rPr>
                        <a:t>26</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children under five dying in health facility</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MOH105for 12months of FY(X-1)</a:t>
                      </a:r>
                    </a:p>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Or</a:t>
                      </a:r>
                      <a:endParaRPr lang="en-US" altLang="ja-JP" sz="1600" dirty="0">
                        <a:effectLst/>
                        <a:latin typeface="+mn-lt"/>
                        <a:ea typeface="ＭＳ 明朝" panose="02020609040205080304" pitchFamily="17" charset="-128"/>
                      </a:endParaRPr>
                    </a:p>
                    <a:p>
                      <a:pPr marL="0" marR="0" lvl="0" indent="0" algn="l" defTabSz="755934" rtl="0" eaLnBrk="1" fontAlgn="auto" latinLnBrk="0" hangingPunct="1">
                        <a:lnSpc>
                          <a:spcPct val="100000"/>
                        </a:lnSpc>
                        <a:spcBef>
                          <a:spcPts val="0"/>
                        </a:spcBef>
                        <a:spcAft>
                          <a:spcPts val="0"/>
                        </a:spcAft>
                        <a:buClrTx/>
                        <a:buSzTx/>
                        <a:buFontTx/>
                        <a:buNone/>
                        <a:tabLst/>
                        <a:defRPr/>
                      </a:pPr>
                      <a:r>
                        <a:rPr kumimoji="1" lang="en-US" altLang="ja-JP" sz="1600" dirty="0">
                          <a:latin typeface="+mn-lt"/>
                        </a:rPr>
                        <a:t>AWP Service Delivery Report</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Number of live births</a:t>
                      </a:r>
                      <a:endParaRPr lang="en-US" sz="1600" dirty="0">
                        <a:solidFill>
                          <a:schemeClr val="tx1"/>
                        </a:solidFill>
                        <a:effectLst/>
                        <a:latin typeface="+mn-lt"/>
                        <a:ea typeface="+mn-ea"/>
                        <a:cs typeface="Times New Roman" panose="02020603050405020304" pitchFamily="18" charset="0"/>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94790061"/>
                  </a:ext>
                </a:extLst>
              </a:tr>
              <a:tr h="178930">
                <a:tc>
                  <a:txBody>
                    <a:bodyPr/>
                    <a:lstStyle/>
                    <a:p>
                      <a:pPr algn="r">
                        <a:spcAft>
                          <a:spcPts val="0"/>
                        </a:spcAft>
                      </a:pPr>
                      <a:r>
                        <a:rPr lang="en-US" sz="1600" dirty="0">
                          <a:effectLst/>
                          <a:latin typeface="+mn-lt"/>
                          <a:ea typeface="+mn-ea"/>
                          <a:cs typeface="Times New Roman" panose="02020603050405020304" pitchFamily="18" charset="0"/>
                        </a:rPr>
                        <a:t>27</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a:effectLst/>
                          <a:latin typeface="+mn-lt"/>
                          <a:ea typeface="+mn-ea"/>
                          <a:cs typeface="Times New Roman" panose="02020603050405020304" pitchFamily="18" charset="0"/>
                        </a:rPr>
                        <a:t>Number of fresh still births in the facility</a:t>
                      </a:r>
                      <a:endParaRPr lang="ja-JP" sz="160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MOH711A for </a:t>
                      </a:r>
                      <a:r>
                        <a:rPr lang="en-US" altLang="ja-JP" sz="1600" dirty="0">
                          <a:effectLst/>
                          <a:latin typeface="+mn-lt"/>
                          <a:ea typeface="ＭＳ 明朝" panose="02020609040205080304" pitchFamily="17" charset="-128"/>
                          <a:cs typeface="Times New Roman" panose="02020603050405020304" pitchFamily="18" charset="0"/>
                        </a:rPr>
                        <a:t>12months of FY(X-1)</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altLang="ja-JP" sz="1600" dirty="0">
                          <a:solidFill>
                            <a:schemeClr val="tx1"/>
                          </a:solidFill>
                          <a:effectLst/>
                          <a:latin typeface="+mn-lt"/>
                          <a:ea typeface="+mn-ea"/>
                          <a:cs typeface="Times New Roman" panose="02020603050405020304" pitchFamily="18" charset="0"/>
                        </a:rPr>
                        <a:t>Total</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births (Live births + Still births)</a:t>
                      </a:r>
                      <a:endParaRPr lang="ja-JP" sz="1600" dirty="0">
                        <a:solidFill>
                          <a:schemeClr val="tx1"/>
                        </a:solidFill>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9245575"/>
                  </a:ext>
                </a:extLst>
              </a:tr>
              <a:tr h="178930">
                <a:tc>
                  <a:txBody>
                    <a:bodyPr/>
                    <a:lstStyle/>
                    <a:p>
                      <a:pPr algn="r">
                        <a:spcAft>
                          <a:spcPts val="0"/>
                        </a:spcAft>
                      </a:pPr>
                      <a:r>
                        <a:rPr lang="en-US" sz="1600" dirty="0">
                          <a:effectLst/>
                          <a:latin typeface="+mn-lt"/>
                          <a:ea typeface="+mn-ea"/>
                          <a:cs typeface="Times New Roman" panose="02020603050405020304" pitchFamily="18" charset="0"/>
                        </a:rPr>
                        <a:t>28</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facility maternal deaths</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MOH711A </a:t>
                      </a:r>
                      <a:r>
                        <a:rPr lang="en-US" altLang="ja-JP" sz="1600" dirty="0">
                          <a:effectLst/>
                          <a:latin typeface="+mn-lt"/>
                          <a:ea typeface="ＭＳ 明朝" panose="02020609040205080304" pitchFamily="17" charset="-128"/>
                          <a:cs typeface="Times New Roman" panose="02020603050405020304" pitchFamily="18" charset="0"/>
                        </a:rPr>
                        <a:t>for 12months of FY(X-1)</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solidFill>
                            <a:schemeClr val="tx1"/>
                          </a:solidFill>
                          <a:effectLst/>
                          <a:latin typeface="+mn-lt"/>
                          <a:ea typeface="+mn-ea"/>
                          <a:cs typeface="Times New Roman" panose="02020603050405020304" pitchFamily="18" charset="0"/>
                        </a:rPr>
                        <a:t>Number of live births</a:t>
                      </a:r>
                    </a:p>
                    <a:p>
                      <a:pPr marL="0" marR="0" lvl="0" indent="0" algn="l" defTabSz="755934"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600" dirty="0">
                          <a:solidFill>
                            <a:schemeClr val="tx1"/>
                          </a:solidFill>
                          <a:effectLst/>
                          <a:latin typeface="+mn-lt"/>
                          <a:ea typeface="+mn-ea"/>
                          <a:cs typeface="Times New Roman" panose="02020603050405020304" pitchFamily="18" charset="0"/>
                        </a:rPr>
                        <a:t>(“live birth” is used as a proxy for pregnant women. )</a:t>
                      </a: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95389578"/>
                  </a:ext>
                </a:extLst>
              </a:tr>
            </a:tbl>
          </a:graphicData>
        </a:graphic>
      </p:graphicFrame>
      <p:sp>
        <p:nvSpPr>
          <p:cNvPr id="6" name="テキスト ボックス 5">
            <a:extLst>
              <a:ext uri="{FF2B5EF4-FFF2-40B4-BE49-F238E27FC236}">
                <a16:creationId xmlns:a16="http://schemas.microsoft.com/office/drawing/2014/main" id="{C729FCE7-4FA2-4CE4-A8E2-64FD359E68A4}"/>
              </a:ext>
            </a:extLst>
          </p:cNvPr>
          <p:cNvSpPr txBox="1"/>
          <p:nvPr/>
        </p:nvSpPr>
        <p:spPr>
          <a:xfrm>
            <a:off x="10450285" y="700248"/>
            <a:ext cx="1246879" cy="5909310"/>
          </a:xfrm>
          <a:prstGeom prst="rect">
            <a:avLst/>
          </a:prstGeom>
          <a:solidFill>
            <a:schemeClr val="bg1"/>
          </a:solidFill>
          <a:ln w="28575">
            <a:solidFill>
              <a:schemeClr val="accent2"/>
            </a:solidFill>
            <a:prstDash val="sysDot"/>
          </a:ln>
        </p:spPr>
        <p:txBody>
          <a:bodyPr wrap="square" rtlCol="0">
            <a:spAutoFit/>
          </a:bodyPr>
          <a:lstStyle/>
          <a:p>
            <a:endParaRPr kumimoji="1" lang="en-US" altLang="ja-JP" dirty="0"/>
          </a:p>
          <a:p>
            <a:endParaRPr lang="en-US" altLang="ja-JP" dirty="0"/>
          </a:p>
          <a:p>
            <a:endParaRPr kumimoji="1" lang="en-US" altLang="ja-JP" dirty="0"/>
          </a:p>
          <a:p>
            <a:endParaRPr lang="en-US" altLang="ja-JP" dirty="0"/>
          </a:p>
          <a:p>
            <a:r>
              <a:rPr kumimoji="1" lang="en-US" altLang="ja-JP" dirty="0"/>
              <a:t>Consider your target based on baseline and eligible population/</a:t>
            </a:r>
          </a:p>
          <a:p>
            <a:r>
              <a:rPr kumimoji="1" lang="en-US" altLang="ja-JP" dirty="0"/>
              <a:t>achievement of FY(X). </a:t>
            </a:r>
          </a:p>
          <a:p>
            <a:endParaRPr lang="en-US" altLang="ja-JP" dirty="0"/>
          </a:p>
          <a:p>
            <a:endParaRPr kumimoji="1" lang="en-US" altLang="ja-JP" dirty="0"/>
          </a:p>
          <a:p>
            <a:endParaRPr kumimoji="1" lang="en-US" altLang="ja-JP" dirty="0"/>
          </a:p>
          <a:p>
            <a:endParaRPr kumimoji="1" lang="en-US" altLang="ja-JP" dirty="0"/>
          </a:p>
          <a:p>
            <a:endParaRPr kumimoji="1" lang="ja-JP" altLang="en-US" dirty="0"/>
          </a:p>
        </p:txBody>
      </p:sp>
    </p:spTree>
    <p:extLst>
      <p:ext uri="{BB962C8B-B14F-4D97-AF65-F5344CB8AC3E}">
        <p14:creationId xmlns:p14="http://schemas.microsoft.com/office/powerpoint/2010/main" val="41896455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dirty="0"/>
          </a:p>
        </p:txBody>
      </p:sp>
      <p:graphicFrame>
        <p:nvGraphicFramePr>
          <p:cNvPr id="4" name="表 3">
            <a:extLst>
              <a:ext uri="{FF2B5EF4-FFF2-40B4-BE49-F238E27FC236}">
                <a16:creationId xmlns:a16="http://schemas.microsoft.com/office/drawing/2014/main" id="{33F9D4D6-854C-4E47-B997-6BFFD69FBD48}"/>
              </a:ext>
            </a:extLst>
          </p:cNvPr>
          <p:cNvGraphicFramePr>
            <a:graphicFrameLocks noGrp="1"/>
          </p:cNvGraphicFramePr>
          <p:nvPr>
            <p:extLst>
              <p:ext uri="{D42A27DB-BD31-4B8C-83A1-F6EECF244321}">
                <p14:modId xmlns:p14="http://schemas.microsoft.com/office/powerpoint/2010/main" val="3489039507"/>
              </p:ext>
            </p:extLst>
          </p:nvPr>
        </p:nvGraphicFramePr>
        <p:xfrm>
          <a:off x="234866" y="930523"/>
          <a:ext cx="11566567" cy="5608320"/>
        </p:xfrm>
        <a:graphic>
          <a:graphicData uri="http://schemas.openxmlformats.org/drawingml/2006/table">
            <a:tbl>
              <a:tblPr firstRow="1" firstCol="1" bandRow="1"/>
              <a:tblGrid>
                <a:gridCol w="593708">
                  <a:extLst>
                    <a:ext uri="{9D8B030D-6E8A-4147-A177-3AD203B41FA5}">
                      <a16:colId xmlns:a16="http://schemas.microsoft.com/office/drawing/2014/main" val="4260803124"/>
                    </a:ext>
                  </a:extLst>
                </a:gridCol>
                <a:gridCol w="3182645">
                  <a:extLst>
                    <a:ext uri="{9D8B030D-6E8A-4147-A177-3AD203B41FA5}">
                      <a16:colId xmlns:a16="http://schemas.microsoft.com/office/drawing/2014/main" val="2062194368"/>
                    </a:ext>
                  </a:extLst>
                </a:gridCol>
                <a:gridCol w="2434441">
                  <a:extLst>
                    <a:ext uri="{9D8B030D-6E8A-4147-A177-3AD203B41FA5}">
                      <a16:colId xmlns:a16="http://schemas.microsoft.com/office/drawing/2014/main" val="3379241984"/>
                    </a:ext>
                  </a:extLst>
                </a:gridCol>
                <a:gridCol w="3475513">
                  <a:extLst>
                    <a:ext uri="{9D8B030D-6E8A-4147-A177-3AD203B41FA5}">
                      <a16:colId xmlns:a16="http://schemas.microsoft.com/office/drawing/2014/main" val="37822636"/>
                    </a:ext>
                  </a:extLst>
                </a:gridCol>
                <a:gridCol w="1880260">
                  <a:extLst>
                    <a:ext uri="{9D8B030D-6E8A-4147-A177-3AD203B41FA5}">
                      <a16:colId xmlns:a16="http://schemas.microsoft.com/office/drawing/2014/main" val="1289863411"/>
                    </a:ext>
                  </a:extLst>
                </a:gridCol>
              </a:tblGrid>
              <a:tr h="357860">
                <a:tc>
                  <a:txBody>
                    <a:bodyPr/>
                    <a:lstStyle/>
                    <a:p>
                      <a:pPr marL="0" indent="0" algn="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D</a:t>
                      </a:r>
                      <a:endParaRPr lang="ja-JP" sz="1600" dirty="0">
                        <a:effectLst/>
                        <a:latin typeface="Times New Roman" panose="02020603050405020304" pitchFamily="18" charset="0"/>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Provide </a:t>
                      </a:r>
                      <a:r>
                        <a:rPr lang="en-US" sz="1600" b="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essential health care</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Baseline</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X-1 performance)</a:t>
                      </a:r>
                      <a:endParaRPr lang="ja-JP" sz="1600" dirty="0">
                        <a:effectLst/>
                        <a:latin typeface="Times New Roman" panose="02020603050405020304" pitchFamily="18" charset="0"/>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Eligible population</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Target</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 + 1)</a:t>
                      </a:r>
                      <a:endParaRPr lang="ja-JP" sz="1600" dirty="0">
                        <a:effectLst/>
                        <a:latin typeface="Times New Roman" panose="02020603050405020304" pitchFamily="18" charset="0"/>
                        <a:ea typeface="ＭＳ 明朝" panose="02020609040205080304" pitchFamily="17" charset="-128"/>
                      </a:endParaRPr>
                    </a:p>
                  </a:txBody>
                  <a:tcPr marL="42869" marR="428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401648850"/>
                  </a:ext>
                </a:extLst>
              </a:tr>
              <a:tr h="268395">
                <a:tc>
                  <a:txBody>
                    <a:bodyPr/>
                    <a:lstStyle/>
                    <a:p>
                      <a:pPr algn="r">
                        <a:spcAft>
                          <a:spcPts val="0"/>
                        </a:spcAft>
                      </a:pPr>
                      <a:r>
                        <a:rPr lang="en-US" sz="1600" dirty="0">
                          <a:effectLst/>
                          <a:latin typeface="+mn-lt"/>
                          <a:ea typeface="+mn-ea"/>
                          <a:cs typeface="Times New Roman" panose="02020603050405020304" pitchFamily="18" charset="0"/>
                        </a:rPr>
                        <a:t>29</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surgical cold cases operated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solidFill>
                            <a:schemeClr val="accent2">
                              <a:lumMod val="75000"/>
                            </a:schemeClr>
                          </a:solidFill>
                          <a:effectLst/>
                          <a:latin typeface="+mn-lt"/>
                          <a:ea typeface="ＭＳ 明朝" panose="02020609040205080304" pitchFamily="17" charset="-128"/>
                          <a:cs typeface="Times New Roman" panose="02020603050405020304" pitchFamily="18" charset="0"/>
                        </a:rPr>
                        <a:t>*This indicator is for Level 3 &amp; 4 &amp; 5 HFs</a:t>
                      </a:r>
                      <a:endParaRPr lang="ja-JP" altLang="ja-JP" sz="1600" dirty="0">
                        <a:solidFill>
                          <a:schemeClr val="accent2">
                            <a:lumMod val="75000"/>
                          </a:schemeClr>
                        </a:solidFill>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MOH717 for 12months of FY(X-1)</a:t>
                      </a:r>
                      <a:endParaRPr lang="en-US" altLang="ja-JP" sz="1600" dirty="0">
                        <a:effectLst/>
                        <a:latin typeface="+mn-lt"/>
                        <a:ea typeface="ＭＳ 明朝" panose="02020609040205080304" pitchFamily="17" charset="-128"/>
                        <a:cs typeface="Times New Roman" panose="02020603050405020304" pitchFamily="18" charset="0"/>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ja-JP" alt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48287141"/>
                  </a:ext>
                </a:extLst>
              </a:tr>
              <a:tr h="268395">
                <a:tc>
                  <a:txBody>
                    <a:bodyPr/>
                    <a:lstStyle/>
                    <a:p>
                      <a:pPr algn="r">
                        <a:spcAft>
                          <a:spcPts val="0"/>
                        </a:spcAft>
                      </a:pPr>
                      <a:r>
                        <a:rPr lang="en-US" sz="1600" dirty="0">
                          <a:effectLst/>
                          <a:latin typeface="+mn-lt"/>
                          <a:ea typeface="+mn-ea"/>
                          <a:cs typeface="Times New Roman" panose="02020603050405020304" pitchFamily="18" charset="0"/>
                        </a:rPr>
                        <a:t>30</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persons with ill health referred to community units </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MOH705 A &amp; B for 12months of FY(X-1)</a:t>
                      </a: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ja-JP" alt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ctr">
                        <a:spcAft>
                          <a:spcPts val="0"/>
                        </a:spcAft>
                      </a:pP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13163608"/>
                  </a:ext>
                </a:extLst>
              </a:tr>
              <a:tr h="268395">
                <a:tc>
                  <a:txBody>
                    <a:bodyPr/>
                    <a:lstStyle/>
                    <a:p>
                      <a:pPr algn="r">
                        <a:spcAft>
                          <a:spcPts val="0"/>
                        </a:spcAft>
                      </a:pPr>
                      <a:r>
                        <a:rPr lang="en-US" sz="1600" dirty="0">
                          <a:effectLst/>
                          <a:latin typeface="+mn-lt"/>
                          <a:ea typeface="+mn-ea"/>
                          <a:cs typeface="Times New Roman" panose="02020603050405020304" pitchFamily="18" charset="0"/>
                        </a:rPr>
                        <a:t>31</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newborns with low birth </a:t>
                      </a:r>
                      <a:r>
                        <a:rPr lang="en-US" sz="1600" b="0" dirty="0">
                          <a:effectLst/>
                          <a:latin typeface="+mn-lt"/>
                          <a:ea typeface="+mn-ea"/>
                          <a:cs typeface="Times New Roman" panose="02020603050405020304" pitchFamily="18" charset="0"/>
                        </a:rPr>
                        <a:t>weight (LBW – less than 2,500 grams)</a:t>
                      </a:r>
                      <a:endParaRPr lang="ja-JP" sz="1600" b="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MOH711A for </a:t>
                      </a:r>
                      <a:r>
                        <a:rPr lang="en-US" altLang="ja-JP" sz="1600" dirty="0">
                          <a:effectLst/>
                          <a:latin typeface="+mn-lt"/>
                          <a:ea typeface="ＭＳ 明朝" panose="02020609040205080304" pitchFamily="17" charset="-128"/>
                          <a:cs typeface="Times New Roman" panose="02020603050405020304" pitchFamily="18" charset="0"/>
                        </a:rPr>
                        <a:t>12months of FY(X-1)</a:t>
                      </a: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effectLst/>
                          <a:latin typeface="+mn-lt"/>
                          <a:ea typeface="+mn-ea"/>
                          <a:cs typeface="Times New Roman" panose="02020603050405020304" pitchFamily="18" charset="0"/>
                        </a:rPr>
                        <a:t>Total number of live births whose birth weights were measured</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36833605"/>
                  </a:ext>
                </a:extLst>
              </a:tr>
              <a:tr h="447325">
                <a:tc>
                  <a:txBody>
                    <a:bodyPr/>
                    <a:lstStyle/>
                    <a:p>
                      <a:pPr algn="r">
                        <a:spcAft>
                          <a:spcPts val="0"/>
                        </a:spcAft>
                      </a:pPr>
                      <a:r>
                        <a:rPr lang="en-US" sz="1600" dirty="0">
                          <a:effectLst/>
                          <a:latin typeface="+mn-lt"/>
                          <a:ea typeface="+mn-ea"/>
                          <a:cs typeface="Times New Roman" panose="02020603050405020304" pitchFamily="18" charset="0"/>
                        </a:rPr>
                        <a:t>32</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children under five years of age attending child welfare clinics for growth monitoring (new cases)</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MOH711 for 12months of FY(X-1)</a:t>
                      </a:r>
                      <a:endParaRPr lang="en-US" altLang="ja-JP" sz="1600" dirty="0">
                        <a:effectLst/>
                        <a:latin typeface="+mn-lt"/>
                        <a:ea typeface="ＭＳ 明朝" panose="02020609040205080304" pitchFamily="17" charset="-128"/>
                        <a:cs typeface="Times New Roman" panose="02020603050405020304" pitchFamily="18" charset="0"/>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altLang="ja-JP" sz="1600" dirty="0">
                          <a:effectLst/>
                          <a:latin typeface="+mn-lt"/>
                          <a:ea typeface="+mn-ea"/>
                          <a:cs typeface="Times New Roman" panose="02020603050405020304" pitchFamily="18" charset="0"/>
                        </a:rPr>
                        <a:t>Total number of children under five years old in the catchment area</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49676631"/>
                  </a:ext>
                </a:extLst>
              </a:tr>
              <a:tr h="268395">
                <a:tc>
                  <a:txBody>
                    <a:bodyPr/>
                    <a:lstStyle/>
                    <a:p>
                      <a:pPr algn="r">
                        <a:spcAft>
                          <a:spcPts val="0"/>
                        </a:spcAft>
                      </a:pPr>
                      <a:r>
                        <a:rPr lang="en-US" sz="1600" dirty="0">
                          <a:effectLst/>
                          <a:latin typeface="+mn-lt"/>
                          <a:ea typeface="+mn-ea"/>
                          <a:cs typeface="Times New Roman" panose="02020603050405020304" pitchFamily="18" charset="0"/>
                        </a:rPr>
                        <a:t>33</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households provided with health promotion messages</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sz="1600" dirty="0">
                          <a:effectLst/>
                          <a:latin typeface="+mn-lt"/>
                          <a:ea typeface="ＭＳ 明朝" panose="02020609040205080304" pitchFamily="17" charset="-128"/>
                          <a:cs typeface="+mn-cs"/>
                        </a:rPr>
                        <a:t>MOH105 for 12months of FY(X-1)</a:t>
                      </a:r>
                      <a:endParaRPr lang="en-US" altLang="ja-JP" sz="1600" dirty="0">
                        <a:effectLst/>
                        <a:latin typeface="+mn-lt"/>
                        <a:ea typeface="ＭＳ 明朝" panose="02020609040205080304" pitchFamily="17" charset="-128"/>
                        <a:cs typeface="Times New Roman" panose="02020603050405020304" pitchFamily="18" charset="0"/>
                      </a:endParaRPr>
                    </a:p>
                    <a:p>
                      <a:pPr algn="l">
                        <a:spcAft>
                          <a:spcPts val="0"/>
                        </a:spcAft>
                      </a:pPr>
                      <a:r>
                        <a:rPr lang="en-US" altLang="ja-JP" sz="1600" dirty="0">
                          <a:effectLst/>
                          <a:latin typeface="+mn-lt"/>
                          <a:ea typeface="ＭＳ 明朝" panose="02020609040205080304" pitchFamily="17" charset="-128"/>
                        </a:rPr>
                        <a:t>Or </a:t>
                      </a:r>
                    </a:p>
                    <a:p>
                      <a:pPr marL="0" marR="0" lvl="0" indent="0" algn="l" defTabSz="755934" rtl="0" eaLnBrk="1" fontAlgn="auto" latinLnBrk="0" hangingPunct="1">
                        <a:lnSpc>
                          <a:spcPct val="100000"/>
                        </a:lnSpc>
                        <a:spcBef>
                          <a:spcPts val="0"/>
                        </a:spcBef>
                        <a:spcAft>
                          <a:spcPts val="0"/>
                        </a:spcAft>
                        <a:buClrTx/>
                        <a:buSzTx/>
                        <a:buFontTx/>
                        <a:buNone/>
                        <a:tabLst/>
                        <a:defRPr/>
                      </a:pPr>
                      <a:r>
                        <a:rPr kumimoji="1" lang="en-US" altLang="ja-JP" sz="1600" dirty="0">
                          <a:latin typeface="+mn-lt"/>
                        </a:rPr>
                        <a:t>AWP Service Delivery Report</a:t>
                      </a:r>
                      <a:endParaRPr kumimoji="1" lang="ja-JP" altLang="en-US" sz="1600" dirty="0">
                        <a:latin typeface="+mn-lt"/>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dirty="0">
                          <a:effectLst/>
                          <a:latin typeface="+mn-lt"/>
                          <a:ea typeface="+mn-ea"/>
                          <a:cs typeface="Times New Roman" panose="02020603050405020304" pitchFamily="18" charset="0"/>
                        </a:rPr>
                        <a:t>Actual number of households in the catchment area</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4827957"/>
                  </a:ext>
                </a:extLst>
              </a:tr>
              <a:tr h="178930">
                <a:tc>
                  <a:txBody>
                    <a:bodyPr/>
                    <a:lstStyle/>
                    <a:p>
                      <a:pPr algn="r">
                        <a:spcAft>
                          <a:spcPts val="0"/>
                        </a:spcAft>
                      </a:pPr>
                      <a:r>
                        <a:rPr lang="en-US" sz="1600" dirty="0">
                          <a:effectLst/>
                          <a:latin typeface="+mn-lt"/>
                          <a:ea typeface="+mn-ea"/>
                          <a:cs typeface="Times New Roman" panose="02020603050405020304" pitchFamily="18" charset="0"/>
                        </a:rPr>
                        <a:t>34</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clients tested for HIV</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altLang="ja-JP" sz="1600" dirty="0">
                          <a:effectLst/>
                          <a:latin typeface="+mn-lt"/>
                          <a:ea typeface="ＭＳ 明朝" panose="02020609040205080304" pitchFamily="17" charset="-128"/>
                          <a:cs typeface="Times New Roman" panose="02020603050405020304" pitchFamily="18" charset="0"/>
                        </a:rPr>
                        <a:t>MOH731</a:t>
                      </a:r>
                      <a:r>
                        <a:rPr lang="ja-JP" altLang="en-US" sz="1600" dirty="0">
                          <a:effectLst/>
                          <a:latin typeface="+mn-lt"/>
                          <a:ea typeface="ＭＳ 明朝" panose="02020609040205080304" pitchFamily="17" charset="-128"/>
                          <a:cs typeface="Times New Roman" panose="02020603050405020304" pitchFamily="18" charset="0"/>
                        </a:rPr>
                        <a:t> </a:t>
                      </a:r>
                      <a:r>
                        <a:rPr lang="en-US" altLang="ja-JP" sz="1600" dirty="0">
                          <a:effectLst/>
                          <a:latin typeface="+mn-lt"/>
                          <a:ea typeface="ＭＳ 明朝" panose="02020609040205080304" pitchFamily="17" charset="-128"/>
                          <a:cs typeface="Times New Roman" panose="02020603050405020304" pitchFamily="18" charset="0"/>
                        </a:rPr>
                        <a:t>for</a:t>
                      </a:r>
                      <a:r>
                        <a:rPr lang="ja-JP" altLang="en-US" sz="1600" dirty="0">
                          <a:effectLst/>
                          <a:latin typeface="+mn-lt"/>
                          <a:ea typeface="ＭＳ 明朝" panose="02020609040205080304" pitchFamily="17" charset="-128"/>
                          <a:cs typeface="Times New Roman" panose="02020603050405020304" pitchFamily="18" charset="0"/>
                        </a:rPr>
                        <a:t> </a:t>
                      </a:r>
                      <a:r>
                        <a:rPr lang="en-US" altLang="ja-JP" sz="1600" dirty="0">
                          <a:effectLst/>
                          <a:latin typeface="+mn-lt"/>
                          <a:ea typeface="ＭＳ 明朝" panose="02020609040205080304" pitchFamily="17" charset="-128"/>
                          <a:cs typeface="Times New Roman" panose="02020603050405020304" pitchFamily="18" charset="0"/>
                        </a:rPr>
                        <a:t>12months</a:t>
                      </a:r>
                      <a:r>
                        <a:rPr lang="ja-JP" altLang="en-US" sz="1600" dirty="0">
                          <a:effectLst/>
                          <a:latin typeface="+mn-lt"/>
                          <a:ea typeface="ＭＳ 明朝" panose="02020609040205080304" pitchFamily="17" charset="-128"/>
                          <a:cs typeface="Times New Roman" panose="02020603050405020304" pitchFamily="18" charset="0"/>
                        </a:rPr>
                        <a:t> </a:t>
                      </a:r>
                      <a:r>
                        <a:rPr lang="en-US" altLang="ja-JP" sz="1600" dirty="0">
                          <a:effectLst/>
                          <a:latin typeface="+mn-lt"/>
                          <a:ea typeface="ＭＳ 明朝" panose="02020609040205080304" pitchFamily="17" charset="-128"/>
                          <a:cs typeface="Times New Roman" panose="02020603050405020304" pitchFamily="18" charset="0"/>
                        </a:rPr>
                        <a:t>of</a:t>
                      </a:r>
                      <a:r>
                        <a:rPr lang="ja-JP" altLang="en-US" sz="1600" dirty="0">
                          <a:effectLst/>
                          <a:latin typeface="+mn-lt"/>
                          <a:ea typeface="ＭＳ 明朝" panose="02020609040205080304" pitchFamily="17" charset="-128"/>
                          <a:cs typeface="Times New Roman" panose="02020603050405020304" pitchFamily="18" charset="0"/>
                        </a:rPr>
                        <a:t> </a:t>
                      </a:r>
                      <a:r>
                        <a:rPr lang="en-US" altLang="ja-JP" sz="1600" dirty="0">
                          <a:effectLst/>
                          <a:latin typeface="+mn-lt"/>
                          <a:ea typeface="ＭＳ 明朝" panose="02020609040205080304" pitchFamily="17" charset="-128"/>
                          <a:cs typeface="Times New Roman" panose="02020603050405020304" pitchFamily="18" charset="0"/>
                        </a:rPr>
                        <a:t>FY</a:t>
                      </a:r>
                      <a:r>
                        <a:rPr lang="ja-JP" altLang="en-US" sz="1600" dirty="0">
                          <a:effectLst/>
                          <a:latin typeface="+mn-lt"/>
                          <a:ea typeface="ＭＳ 明朝" panose="02020609040205080304" pitchFamily="17" charset="-128"/>
                          <a:cs typeface="Times New Roman" panose="02020603050405020304" pitchFamily="18" charset="0"/>
                        </a:rPr>
                        <a:t> </a:t>
                      </a:r>
                      <a:r>
                        <a:rPr lang="en-US" altLang="ja-JP" sz="1600" dirty="0">
                          <a:effectLst/>
                          <a:latin typeface="+mn-lt"/>
                          <a:ea typeface="ＭＳ 明朝" panose="02020609040205080304" pitchFamily="17" charset="-128"/>
                          <a:cs typeface="Times New Roman" panose="02020603050405020304" pitchFamily="18" charset="0"/>
                        </a:rPr>
                        <a:t>(X-1)</a:t>
                      </a:r>
                      <a:r>
                        <a:rPr lang="en-US" sz="1600" dirty="0">
                          <a:effectLst/>
                          <a:latin typeface="+mn-lt"/>
                          <a:ea typeface="ＭＳ 明朝" panose="02020609040205080304" pitchFamily="17" charset="-128"/>
                          <a:cs typeface="Times New Roman" panose="02020603050405020304" pitchFamily="18" charset="0"/>
                        </a:rPr>
                        <a:t> </a:t>
                      </a:r>
                      <a:endParaRPr lang="ja-JP" sz="1600" dirty="0">
                        <a:effectLst/>
                        <a:latin typeface="+mn-lt"/>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altLang="ja-JP" sz="1600" dirty="0">
                          <a:effectLst/>
                          <a:latin typeface="+mn-lt"/>
                          <a:ea typeface="+mn-ea"/>
                          <a:cs typeface="Times New Roman" panose="02020603050405020304" pitchFamily="18" charset="0"/>
                        </a:rPr>
                        <a:t>Not available in the indicator manual</a:t>
                      </a:r>
                      <a:endParaRPr lang="ja-JP" sz="1600" dirty="0">
                        <a:effectLst/>
                        <a:latin typeface="+mn-lt"/>
                        <a:ea typeface="+mn-ea"/>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42869" marR="428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59465281"/>
                  </a:ext>
                </a:extLst>
              </a:tr>
            </a:tbl>
          </a:graphicData>
        </a:graphic>
      </p:graphicFrame>
      <p:sp>
        <p:nvSpPr>
          <p:cNvPr id="5" name="テキスト ボックス 4">
            <a:extLst>
              <a:ext uri="{FF2B5EF4-FFF2-40B4-BE49-F238E27FC236}">
                <a16:creationId xmlns:a16="http://schemas.microsoft.com/office/drawing/2014/main" id="{C729FCE7-4FA2-4CE4-A8E2-64FD359E68A4}"/>
              </a:ext>
            </a:extLst>
          </p:cNvPr>
          <p:cNvSpPr txBox="1"/>
          <p:nvPr/>
        </p:nvSpPr>
        <p:spPr>
          <a:xfrm>
            <a:off x="10008405" y="1690688"/>
            <a:ext cx="1720456" cy="3970318"/>
          </a:xfrm>
          <a:prstGeom prst="rect">
            <a:avLst/>
          </a:prstGeom>
          <a:solidFill>
            <a:schemeClr val="bg1"/>
          </a:solidFill>
          <a:ln w="28575">
            <a:solidFill>
              <a:schemeClr val="accent2"/>
            </a:solidFill>
            <a:prstDash val="sysDot"/>
          </a:ln>
        </p:spPr>
        <p:txBody>
          <a:bodyPr wrap="square" rtlCol="0">
            <a:spAutoFit/>
          </a:bodyPr>
          <a:lstStyle/>
          <a:p>
            <a:endParaRPr kumimoji="1" lang="en-US" altLang="ja-JP" dirty="0"/>
          </a:p>
          <a:p>
            <a:endParaRPr lang="en-US" altLang="ja-JP" dirty="0"/>
          </a:p>
          <a:p>
            <a:endParaRPr kumimoji="1" lang="en-US" altLang="ja-JP" dirty="0"/>
          </a:p>
          <a:p>
            <a:endParaRPr lang="en-US" altLang="ja-JP" dirty="0"/>
          </a:p>
          <a:p>
            <a:r>
              <a:rPr kumimoji="1" lang="en-US" altLang="ja-JP" dirty="0"/>
              <a:t>Consider your target based on baseline and eligible population/</a:t>
            </a:r>
          </a:p>
          <a:p>
            <a:r>
              <a:rPr kumimoji="1" lang="en-US" altLang="ja-JP" dirty="0"/>
              <a:t>achievement of FY(X).  </a:t>
            </a:r>
          </a:p>
          <a:p>
            <a:endParaRPr lang="en-US" altLang="ja-JP" dirty="0"/>
          </a:p>
          <a:p>
            <a:endParaRPr lang="en-US" altLang="ja-JP" dirty="0"/>
          </a:p>
          <a:p>
            <a:endParaRPr kumimoji="1" lang="ja-JP" altLang="en-US" dirty="0"/>
          </a:p>
        </p:txBody>
      </p:sp>
    </p:spTree>
    <p:extLst>
      <p:ext uri="{BB962C8B-B14F-4D97-AF65-F5344CB8AC3E}">
        <p14:creationId xmlns:p14="http://schemas.microsoft.com/office/powerpoint/2010/main" val="20956754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9128919E-29B2-44F3-9944-948FE9111D54}"/>
              </a:ext>
            </a:extLst>
          </p:cNvPr>
          <p:cNvGraphicFramePr>
            <a:graphicFrameLocks noGrp="1"/>
          </p:cNvGraphicFramePr>
          <p:nvPr>
            <p:extLst>
              <p:ext uri="{D42A27DB-BD31-4B8C-83A1-F6EECF244321}">
                <p14:modId xmlns:p14="http://schemas.microsoft.com/office/powerpoint/2010/main" val="2903318423"/>
              </p:ext>
            </p:extLst>
          </p:nvPr>
        </p:nvGraphicFramePr>
        <p:xfrm>
          <a:off x="625591" y="1027906"/>
          <a:ext cx="10501587" cy="5608320"/>
        </p:xfrm>
        <a:graphic>
          <a:graphicData uri="http://schemas.openxmlformats.org/drawingml/2006/table">
            <a:tbl>
              <a:tblPr firstRow="1" firstCol="1" bandRow="1"/>
              <a:tblGrid>
                <a:gridCol w="474300">
                  <a:extLst>
                    <a:ext uri="{9D8B030D-6E8A-4147-A177-3AD203B41FA5}">
                      <a16:colId xmlns:a16="http://schemas.microsoft.com/office/drawing/2014/main" val="2938458938"/>
                    </a:ext>
                  </a:extLst>
                </a:gridCol>
                <a:gridCol w="2913969">
                  <a:extLst>
                    <a:ext uri="{9D8B030D-6E8A-4147-A177-3AD203B41FA5}">
                      <a16:colId xmlns:a16="http://schemas.microsoft.com/office/drawing/2014/main" val="3416752473"/>
                    </a:ext>
                  </a:extLst>
                </a:gridCol>
                <a:gridCol w="2327563">
                  <a:extLst>
                    <a:ext uri="{9D8B030D-6E8A-4147-A177-3AD203B41FA5}">
                      <a16:colId xmlns:a16="http://schemas.microsoft.com/office/drawing/2014/main" val="2621680097"/>
                    </a:ext>
                  </a:extLst>
                </a:gridCol>
                <a:gridCol w="2945081">
                  <a:extLst>
                    <a:ext uri="{9D8B030D-6E8A-4147-A177-3AD203B41FA5}">
                      <a16:colId xmlns:a16="http://schemas.microsoft.com/office/drawing/2014/main" val="1945325792"/>
                    </a:ext>
                  </a:extLst>
                </a:gridCol>
                <a:gridCol w="1840674">
                  <a:extLst>
                    <a:ext uri="{9D8B030D-6E8A-4147-A177-3AD203B41FA5}">
                      <a16:colId xmlns:a16="http://schemas.microsoft.com/office/drawing/2014/main" val="2719214778"/>
                    </a:ext>
                  </a:extLst>
                </a:gridCol>
              </a:tblGrid>
              <a:tr h="468088">
                <a:tc>
                  <a:txBody>
                    <a:bodyPr/>
                    <a:lstStyle/>
                    <a:p>
                      <a:pPr marL="0" indent="0" algn="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E</a:t>
                      </a:r>
                      <a:endParaRPr lang="ja-JP" sz="1600" dirty="0">
                        <a:effectLst/>
                        <a:latin typeface="Times New Roman" panose="02020603050405020304" pitchFamily="18" charset="0"/>
                        <a:ea typeface="ＭＳ 明朝" panose="02020609040205080304" pitchFamily="17" charset="-128"/>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Strengthen </a:t>
                      </a:r>
                      <a:r>
                        <a:rPr lang="en-US" sz="1600" b="1" dirty="0">
                          <a:solidFill>
                            <a:srgbClr val="FF0000"/>
                          </a:solidFill>
                          <a:effectLst/>
                          <a:latin typeface="Calibri" panose="020F0502020204030204" pitchFamily="34" charset="0"/>
                          <a:ea typeface="ＭＳ 明朝" panose="02020609040205080304" pitchFamily="17" charset="-128"/>
                          <a:cs typeface="Times New Roman" panose="02020603050405020304" pitchFamily="18" charset="0"/>
                        </a:rPr>
                        <a:t>collaboration with health related sectors</a:t>
                      </a:r>
                      <a:endParaRPr lang="ja-JP" sz="1600" dirty="0">
                        <a:solidFill>
                          <a:srgbClr val="FF0000"/>
                        </a:solidFill>
                        <a:effectLst/>
                        <a:latin typeface="Times New Roman" panose="02020603050405020304" pitchFamily="18" charset="0"/>
                        <a:ea typeface="ＭＳ 明朝" panose="02020609040205080304" pitchFamily="17" charset="-128"/>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Baseline</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X-1 performance)</a:t>
                      </a:r>
                      <a:endParaRPr lang="ja-JP" sz="1600" dirty="0">
                        <a:effectLst/>
                        <a:latin typeface="Times New Roman" panose="02020603050405020304" pitchFamily="18" charset="0"/>
                        <a:ea typeface="ＭＳ 明朝" panose="02020609040205080304" pitchFamily="17" charset="-128"/>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Eligible population</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Target</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 + 1)</a:t>
                      </a:r>
                      <a:endParaRPr lang="ja-JP" sz="1600" dirty="0">
                        <a:effectLst/>
                        <a:latin typeface="Times New Roman" panose="02020603050405020304" pitchFamily="18" charset="0"/>
                        <a:ea typeface="ＭＳ 明朝" panose="02020609040205080304" pitchFamily="17" charset="-12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574709099"/>
                  </a:ext>
                </a:extLst>
              </a:tr>
              <a:tr h="1335889">
                <a:tc>
                  <a:txBody>
                    <a:bodyPr/>
                    <a:lstStyle/>
                    <a:p>
                      <a:pPr algn="r">
                        <a:spcAft>
                          <a:spcPts val="0"/>
                        </a:spcAft>
                      </a:pPr>
                      <a:r>
                        <a:rPr lang="en-US" sz="1600" dirty="0">
                          <a:effectLst/>
                          <a:latin typeface="+mn-lt"/>
                          <a:ea typeface="+mn-ea"/>
                          <a:cs typeface="Times New Roman" panose="02020603050405020304" pitchFamily="18" charset="0"/>
                        </a:rPr>
                        <a:t>35</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children under five years of age attending child welfare clinics who are underweight</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MOH711 for 12months of FY(X-1)</a:t>
                      </a:r>
                      <a:endParaRPr lang="ja-JP" sz="1600" dirty="0">
                        <a:effectLst/>
                        <a:latin typeface="+mn-lt"/>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altLang="ja-JP" sz="1600" dirty="0">
                          <a:solidFill>
                            <a:schemeClr val="tx1"/>
                          </a:solidFill>
                          <a:effectLst/>
                          <a:latin typeface="+mn-lt"/>
                          <a:ea typeface="+mn-ea"/>
                          <a:cs typeface="Times New Roman" panose="02020603050405020304" pitchFamily="18" charset="0"/>
                        </a:rPr>
                        <a:t>(Uptake Denominator) Total</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number</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of</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children</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under</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5</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years</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weighted</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at</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CWC</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during</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the</a:t>
                      </a:r>
                      <a:r>
                        <a:rPr lang="ja-JP" altLang="en-US" sz="1600" dirty="0">
                          <a:solidFill>
                            <a:schemeClr val="tx1"/>
                          </a:solidFill>
                          <a:effectLst/>
                          <a:latin typeface="+mn-lt"/>
                          <a:ea typeface="+mn-ea"/>
                          <a:cs typeface="Times New Roman" panose="02020603050405020304" pitchFamily="18" charset="0"/>
                        </a:rPr>
                        <a:t> </a:t>
                      </a:r>
                      <a:r>
                        <a:rPr lang="en-US" altLang="ja-JP" sz="1600" dirty="0">
                          <a:solidFill>
                            <a:schemeClr val="tx1"/>
                          </a:solidFill>
                          <a:effectLst/>
                          <a:latin typeface="+mn-lt"/>
                          <a:ea typeface="+mn-ea"/>
                          <a:cs typeface="Times New Roman" panose="02020603050405020304" pitchFamily="18" charset="0"/>
                        </a:rPr>
                        <a:t>month.</a:t>
                      </a:r>
                    </a:p>
                    <a:p>
                      <a:pPr marL="0" indent="0" algn="l">
                        <a:spcAft>
                          <a:spcPts val="0"/>
                        </a:spcAft>
                        <a:buFont typeface="Arial" panose="020B0604020202020204" pitchFamily="34" charset="0"/>
                        <a:buNone/>
                      </a:pPr>
                      <a:r>
                        <a:rPr lang="en-US" sz="1600" dirty="0">
                          <a:solidFill>
                            <a:schemeClr val="tx1"/>
                          </a:solidFill>
                          <a:effectLst/>
                          <a:latin typeface="+mn-lt"/>
                          <a:ea typeface="+mn-ea"/>
                          <a:cs typeface="Times New Roman" panose="02020603050405020304" pitchFamily="18" charset="0"/>
                        </a:rPr>
                        <a:t>Or</a:t>
                      </a:r>
                    </a:p>
                    <a:p>
                      <a:pPr marL="0" indent="0" algn="l">
                        <a:spcAft>
                          <a:spcPts val="0"/>
                        </a:spcAft>
                        <a:buFont typeface="Arial" panose="020B0604020202020204" pitchFamily="34" charset="0"/>
                        <a:buNone/>
                      </a:pPr>
                      <a:r>
                        <a:rPr lang="en-US" sz="1600" dirty="0">
                          <a:solidFill>
                            <a:schemeClr val="tx1"/>
                          </a:solidFill>
                          <a:effectLst/>
                          <a:latin typeface="+mn-lt"/>
                          <a:ea typeface="+mn-ea"/>
                          <a:cs typeface="Times New Roman" panose="02020603050405020304" pitchFamily="18" charset="0"/>
                        </a:rPr>
                        <a:t>(Coverage </a:t>
                      </a:r>
                      <a:r>
                        <a:rPr lang="en-US" altLang="ja-JP" sz="1600" dirty="0">
                          <a:solidFill>
                            <a:schemeClr val="tx1"/>
                          </a:solidFill>
                          <a:effectLst/>
                          <a:latin typeface="+mn-lt"/>
                          <a:ea typeface="+mn-ea"/>
                          <a:cs typeface="Times New Roman" panose="02020603050405020304" pitchFamily="18" charset="0"/>
                        </a:rPr>
                        <a:t>Denominator</a:t>
                      </a:r>
                      <a:r>
                        <a:rPr lang="en-US" sz="1600" dirty="0">
                          <a:solidFill>
                            <a:schemeClr val="tx1"/>
                          </a:solidFill>
                          <a:effectLst/>
                          <a:latin typeface="+mn-lt"/>
                          <a:ea typeface="+mn-ea"/>
                          <a:cs typeface="Times New Roman" panose="02020603050405020304" pitchFamily="18" charset="0"/>
                        </a:rPr>
                        <a:t>)Total number of children under 5 years</a:t>
                      </a: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37392540"/>
                  </a:ext>
                </a:extLst>
              </a:tr>
              <a:tr h="1057795">
                <a:tc>
                  <a:txBody>
                    <a:bodyPr/>
                    <a:lstStyle/>
                    <a:p>
                      <a:pPr algn="r">
                        <a:spcAft>
                          <a:spcPts val="0"/>
                        </a:spcAft>
                      </a:pPr>
                      <a:r>
                        <a:rPr lang="en-US" sz="1600" dirty="0">
                          <a:effectLst/>
                          <a:latin typeface="+mn-lt"/>
                          <a:ea typeface="+mn-ea"/>
                          <a:cs typeface="Times New Roman" panose="02020603050405020304" pitchFamily="18" charset="0"/>
                        </a:rPr>
                        <a:t>36</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children under five years of age attending child welfare clinics who are stunted</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MOH711 for 12months of FY(X-1)</a:t>
                      </a:r>
                      <a:endParaRPr lang="ja-JP" sz="1600" dirty="0">
                        <a:effectLst/>
                        <a:latin typeface="+mn-lt"/>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altLang="ja-JP" sz="1600" dirty="0">
                          <a:solidFill>
                            <a:schemeClr val="tx1"/>
                          </a:solidFill>
                          <a:effectLst/>
                          <a:latin typeface="+mn-lt"/>
                          <a:ea typeface="+mn-ea"/>
                          <a:cs typeface="Times New Roman" panose="02020603050405020304" pitchFamily="18" charset="0"/>
                        </a:rPr>
                        <a:t>(Uptake Denominator) </a:t>
                      </a:r>
                      <a:r>
                        <a:rPr lang="en-US" sz="1600" dirty="0">
                          <a:solidFill>
                            <a:schemeClr val="tx1"/>
                          </a:solidFill>
                          <a:effectLst/>
                          <a:latin typeface="+mn-lt"/>
                          <a:ea typeface="+mn-ea"/>
                          <a:cs typeface="Times New Roman" panose="02020603050405020304" pitchFamily="18" charset="0"/>
                        </a:rPr>
                        <a:t>Total number of children under 5years  who are measured</a:t>
                      </a:r>
                    </a:p>
                    <a:p>
                      <a:pPr marL="0" indent="0" algn="l">
                        <a:spcAft>
                          <a:spcPts val="0"/>
                        </a:spcAft>
                        <a:buFont typeface="Arial" panose="020B0604020202020204" pitchFamily="34" charset="0"/>
                        <a:buNone/>
                      </a:pPr>
                      <a:r>
                        <a:rPr lang="en-US" sz="1600" dirty="0">
                          <a:solidFill>
                            <a:schemeClr val="tx1"/>
                          </a:solidFill>
                          <a:effectLst/>
                          <a:latin typeface="+mn-lt"/>
                          <a:ea typeface="+mn-ea"/>
                          <a:cs typeface="Times New Roman" panose="02020603050405020304" pitchFamily="18" charset="0"/>
                        </a:rPr>
                        <a:t>Or</a:t>
                      </a:r>
                    </a:p>
                    <a:p>
                      <a:pPr marL="0" indent="0" algn="l">
                        <a:spcAft>
                          <a:spcPts val="0"/>
                        </a:spcAft>
                        <a:buFont typeface="Arial" panose="020B0604020202020204" pitchFamily="34" charset="0"/>
                        <a:buNone/>
                      </a:pPr>
                      <a:r>
                        <a:rPr lang="en-US" altLang="ja-JP" sz="1600" dirty="0">
                          <a:solidFill>
                            <a:schemeClr val="tx1"/>
                          </a:solidFill>
                          <a:effectLst/>
                          <a:latin typeface="+mn-lt"/>
                          <a:ea typeface="+mn-ea"/>
                          <a:cs typeface="Times New Roman" panose="02020603050405020304" pitchFamily="18" charset="0"/>
                        </a:rPr>
                        <a:t>(Coverage Denominator)  Total number of children under 5 years</a:t>
                      </a:r>
                      <a:endParaRPr lang="en-US" sz="1600" dirty="0">
                        <a:solidFill>
                          <a:schemeClr val="tx1"/>
                        </a:solidFill>
                        <a:effectLst/>
                        <a:latin typeface="+mn-lt"/>
                        <a:ea typeface="+mn-ea"/>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a:effectLst/>
                        <a:latin typeface="Times New Roman" panose="02020603050405020304" pitchFamily="18" charset="0"/>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26746748"/>
                  </a:ext>
                </a:extLst>
              </a:tr>
              <a:tr h="705197">
                <a:tc>
                  <a:txBody>
                    <a:bodyPr/>
                    <a:lstStyle/>
                    <a:p>
                      <a:pPr algn="r">
                        <a:spcAft>
                          <a:spcPts val="0"/>
                        </a:spcAft>
                      </a:pPr>
                      <a:r>
                        <a:rPr lang="en-US" sz="1600" dirty="0">
                          <a:effectLst/>
                          <a:latin typeface="+mn-lt"/>
                          <a:ea typeface="+mn-ea"/>
                          <a:cs typeface="Times New Roman" panose="02020603050405020304" pitchFamily="18" charset="0"/>
                        </a:rPr>
                        <a:t>37</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households with functional toilets</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altLang="ja-JP" sz="1600" dirty="0">
                          <a:effectLst/>
                          <a:latin typeface="+mn-lt"/>
                          <a:ea typeface="ＭＳ 明朝" panose="02020609040205080304" pitchFamily="17" charset="-128"/>
                          <a:cs typeface="Times New Roman" panose="02020603050405020304" pitchFamily="18" charset="0"/>
                        </a:rPr>
                        <a:t>(MOH708 or MOH515) for 12months of FY(X-1)</a:t>
                      </a:r>
                      <a:endParaRPr lang="ja-JP" sz="1600" dirty="0">
                        <a:effectLst/>
                        <a:latin typeface="+mn-lt"/>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sz="1600" dirty="0">
                          <a:effectLst/>
                          <a:latin typeface="+mn-lt"/>
                          <a:ea typeface="+mn-ea"/>
                          <a:cs typeface="Times New Roman" panose="02020603050405020304" pitchFamily="18" charset="0"/>
                        </a:rPr>
                        <a:t>Total number of HH in the catchment area</a:t>
                      </a: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61327486"/>
                  </a:ext>
                </a:extLst>
              </a:tr>
              <a:tr h="415011">
                <a:tc>
                  <a:txBody>
                    <a:bodyPr/>
                    <a:lstStyle/>
                    <a:p>
                      <a:pPr algn="r">
                        <a:spcAft>
                          <a:spcPts val="0"/>
                        </a:spcAft>
                      </a:pPr>
                      <a:r>
                        <a:rPr lang="en-US" sz="1600" dirty="0">
                          <a:effectLst/>
                          <a:latin typeface="+mn-lt"/>
                          <a:ea typeface="+mn-ea"/>
                          <a:cs typeface="Times New Roman" panose="02020603050405020304" pitchFamily="18" charset="0"/>
                        </a:rPr>
                        <a:t>38</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households with hand washing facilities</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ＭＳ 明朝" panose="02020609040205080304" pitchFamily="17" charset="-128"/>
                          <a:cs typeface="Times New Roman" panose="02020603050405020304" pitchFamily="18" charset="0"/>
                        </a:rPr>
                        <a:t>(MOH708 or MOH 515) for 12months of FY(X-1)</a:t>
                      </a:r>
                      <a:endParaRPr lang="ja-JP" sz="1600" dirty="0">
                        <a:effectLst/>
                        <a:latin typeface="+mn-lt"/>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r>
                        <a:rPr lang="en-US" altLang="ja-JP" sz="1600" dirty="0">
                          <a:effectLst/>
                          <a:latin typeface="+mn-lt"/>
                          <a:ea typeface="+mn-ea"/>
                          <a:cs typeface="Times New Roman" panose="02020603050405020304" pitchFamily="18" charset="0"/>
                        </a:rPr>
                        <a:t>Total number of HH in the catchment area</a:t>
                      </a: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88737981"/>
                  </a:ext>
                </a:extLst>
              </a:tr>
            </a:tbl>
          </a:graphicData>
        </a:graphic>
      </p:graphicFrame>
      <p:sp>
        <p:nvSpPr>
          <p:cNvPr id="5" name="テキスト ボックス 4">
            <a:extLst>
              <a:ext uri="{FF2B5EF4-FFF2-40B4-BE49-F238E27FC236}">
                <a16:creationId xmlns:a16="http://schemas.microsoft.com/office/drawing/2014/main" id="{C729FCE7-4FA2-4CE4-A8E2-64FD359E68A4}"/>
              </a:ext>
            </a:extLst>
          </p:cNvPr>
          <p:cNvSpPr txBox="1"/>
          <p:nvPr/>
        </p:nvSpPr>
        <p:spPr>
          <a:xfrm>
            <a:off x="9347347" y="1825625"/>
            <a:ext cx="1720456" cy="4524315"/>
          </a:xfrm>
          <a:prstGeom prst="rect">
            <a:avLst/>
          </a:prstGeom>
          <a:solidFill>
            <a:schemeClr val="bg1"/>
          </a:solidFill>
          <a:ln w="28575">
            <a:solidFill>
              <a:schemeClr val="accent2"/>
            </a:solidFill>
            <a:prstDash val="sysDot"/>
          </a:ln>
        </p:spPr>
        <p:txBody>
          <a:bodyPr wrap="square" rtlCol="0">
            <a:spAutoFit/>
          </a:bodyPr>
          <a:lstStyle/>
          <a:p>
            <a:endParaRPr kumimoji="1" lang="en-US" altLang="ja-JP" dirty="0"/>
          </a:p>
          <a:p>
            <a:endParaRPr kumimoji="1" lang="en-US" altLang="ja-JP" dirty="0"/>
          </a:p>
          <a:p>
            <a:endParaRPr lang="en-US" altLang="ja-JP" dirty="0"/>
          </a:p>
          <a:p>
            <a:endParaRPr kumimoji="1" lang="en-US" altLang="ja-JP" dirty="0"/>
          </a:p>
          <a:p>
            <a:endParaRPr kumimoji="1" lang="en-US" altLang="ja-JP" dirty="0"/>
          </a:p>
          <a:p>
            <a:r>
              <a:rPr kumimoji="1" lang="en-US" altLang="ja-JP" dirty="0"/>
              <a:t>Consider your target based on baseline and eligible population/</a:t>
            </a:r>
          </a:p>
          <a:p>
            <a:r>
              <a:rPr kumimoji="1" lang="en-US" altLang="ja-JP" dirty="0"/>
              <a:t>achievement of FY(X).  </a:t>
            </a:r>
          </a:p>
          <a:p>
            <a:endParaRPr lang="en-US" altLang="ja-JP" dirty="0"/>
          </a:p>
          <a:p>
            <a:endParaRPr kumimoji="1" lang="en-US" altLang="ja-JP" dirty="0"/>
          </a:p>
          <a:p>
            <a:endParaRPr kumimoji="1" lang="en-US" altLang="ja-JP" dirty="0"/>
          </a:p>
          <a:p>
            <a:endParaRPr kumimoji="1" lang="ja-JP" altLang="en-US" dirty="0"/>
          </a:p>
        </p:txBody>
      </p:sp>
    </p:spTree>
    <p:extLst>
      <p:ext uri="{BB962C8B-B14F-4D97-AF65-F5344CB8AC3E}">
        <p14:creationId xmlns:p14="http://schemas.microsoft.com/office/powerpoint/2010/main" val="41781764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9128919E-29B2-44F3-9944-948FE9111D54}"/>
              </a:ext>
            </a:extLst>
          </p:cNvPr>
          <p:cNvGraphicFramePr>
            <a:graphicFrameLocks noGrp="1"/>
          </p:cNvGraphicFramePr>
          <p:nvPr>
            <p:extLst>
              <p:ext uri="{D42A27DB-BD31-4B8C-83A1-F6EECF244321}">
                <p14:modId xmlns:p14="http://schemas.microsoft.com/office/powerpoint/2010/main" val="363001775"/>
              </p:ext>
            </p:extLst>
          </p:nvPr>
        </p:nvGraphicFramePr>
        <p:xfrm>
          <a:off x="732469" y="1467259"/>
          <a:ext cx="10501587" cy="3775296"/>
        </p:xfrm>
        <a:graphic>
          <a:graphicData uri="http://schemas.openxmlformats.org/drawingml/2006/table">
            <a:tbl>
              <a:tblPr firstRow="1" firstCol="1" bandRow="1"/>
              <a:tblGrid>
                <a:gridCol w="474300">
                  <a:extLst>
                    <a:ext uri="{9D8B030D-6E8A-4147-A177-3AD203B41FA5}">
                      <a16:colId xmlns:a16="http://schemas.microsoft.com/office/drawing/2014/main" val="2938458938"/>
                    </a:ext>
                  </a:extLst>
                </a:gridCol>
                <a:gridCol w="2913969">
                  <a:extLst>
                    <a:ext uri="{9D8B030D-6E8A-4147-A177-3AD203B41FA5}">
                      <a16:colId xmlns:a16="http://schemas.microsoft.com/office/drawing/2014/main" val="3416752473"/>
                    </a:ext>
                  </a:extLst>
                </a:gridCol>
                <a:gridCol w="3034805">
                  <a:extLst>
                    <a:ext uri="{9D8B030D-6E8A-4147-A177-3AD203B41FA5}">
                      <a16:colId xmlns:a16="http://schemas.microsoft.com/office/drawing/2014/main" val="2621680097"/>
                    </a:ext>
                  </a:extLst>
                </a:gridCol>
                <a:gridCol w="1691574">
                  <a:extLst>
                    <a:ext uri="{9D8B030D-6E8A-4147-A177-3AD203B41FA5}">
                      <a16:colId xmlns:a16="http://schemas.microsoft.com/office/drawing/2014/main" val="1945325792"/>
                    </a:ext>
                  </a:extLst>
                </a:gridCol>
                <a:gridCol w="2386939">
                  <a:extLst>
                    <a:ext uri="{9D8B030D-6E8A-4147-A177-3AD203B41FA5}">
                      <a16:colId xmlns:a16="http://schemas.microsoft.com/office/drawing/2014/main" val="2719214778"/>
                    </a:ext>
                  </a:extLst>
                </a:gridCol>
              </a:tblGrid>
              <a:tr h="396999">
                <a:tc>
                  <a:txBody>
                    <a:bodyPr/>
                    <a:lstStyle/>
                    <a:p>
                      <a:pPr marL="0" indent="0" algn="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F</a:t>
                      </a:r>
                      <a:endParaRPr lang="ja-JP" sz="1600" dirty="0">
                        <a:effectLst/>
                        <a:latin typeface="Times New Roman" panose="02020603050405020304" pitchFamily="18" charset="0"/>
                        <a:ea typeface="ＭＳ 明朝" panose="02020609040205080304" pitchFamily="17" charset="-12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spcAft>
                          <a:spcPts val="0"/>
                        </a:spcAft>
                      </a:pPr>
                      <a:r>
                        <a:rPr lang="en-US" sz="1600" b="1" dirty="0">
                          <a:effectLst/>
                          <a:latin typeface="Calibri" panose="020F0502020204030204" pitchFamily="34" charset="0"/>
                          <a:ea typeface="ＭＳ 明朝" panose="02020609040205080304" pitchFamily="17" charset="-128"/>
                          <a:cs typeface="Times New Roman" panose="02020603050405020304" pitchFamily="18" charset="0"/>
                        </a:rPr>
                        <a:t>Access</a:t>
                      </a:r>
                      <a:endParaRPr lang="ja-JP" sz="1600" dirty="0">
                        <a:effectLst/>
                        <a:latin typeface="Times New Roman" panose="02020603050405020304" pitchFamily="18" charset="0"/>
                        <a:ea typeface="ＭＳ 明朝" panose="02020609040205080304" pitchFamily="17" charset="-12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Baseline</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X-1 performance)</a:t>
                      </a:r>
                      <a:endParaRPr lang="ja-JP" sz="1600" dirty="0">
                        <a:effectLst/>
                        <a:latin typeface="Times New Roman" panose="02020603050405020304" pitchFamily="18" charset="0"/>
                        <a:ea typeface="ＭＳ 明朝" panose="02020609040205080304" pitchFamily="17" charset="-12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Eligible population</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Target</a:t>
                      </a:r>
                      <a:endParaRPr lang="ja-JP" sz="1600" dirty="0">
                        <a:effectLst/>
                        <a:latin typeface="Times New Roman" panose="02020603050405020304" pitchFamily="18" charset="0"/>
                        <a:ea typeface="ＭＳ 明朝" panose="02020609040205080304" pitchFamily="17" charset="-128"/>
                      </a:endParaRPr>
                    </a:p>
                    <a:p>
                      <a:pPr algn="ctr">
                        <a:spcAft>
                          <a:spcPts val="0"/>
                        </a:spcAft>
                      </a:pPr>
                      <a:r>
                        <a:rPr lang="en-US" sz="1600" b="1" dirty="0">
                          <a:solidFill>
                            <a:srgbClr val="000000"/>
                          </a:solidFill>
                          <a:effectLst/>
                          <a:latin typeface="Calibri" panose="020F0502020204030204" pitchFamily="34" charset="0"/>
                          <a:ea typeface="ＭＳ 明朝" panose="02020609040205080304" pitchFamily="17" charset="-128"/>
                          <a:cs typeface="Times New Roman" panose="02020603050405020304" pitchFamily="18" charset="0"/>
                        </a:rPr>
                        <a:t>(year X + 1)</a:t>
                      </a:r>
                      <a:endParaRPr lang="ja-JP" sz="1600" dirty="0">
                        <a:effectLst/>
                        <a:latin typeface="Times New Roman" panose="02020603050405020304" pitchFamily="18" charset="0"/>
                        <a:ea typeface="ＭＳ 明朝" panose="02020609040205080304" pitchFamily="17" charset="-128"/>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244470330"/>
                  </a:ext>
                </a:extLst>
              </a:tr>
              <a:tr h="564158">
                <a:tc>
                  <a:txBody>
                    <a:bodyPr/>
                    <a:lstStyle/>
                    <a:p>
                      <a:pPr algn="r">
                        <a:spcAft>
                          <a:spcPts val="0"/>
                        </a:spcAft>
                      </a:pPr>
                      <a:r>
                        <a:rPr lang="en-US" sz="1600" dirty="0">
                          <a:effectLst/>
                          <a:latin typeface="+mn-lt"/>
                          <a:ea typeface="+mn-ea"/>
                          <a:cs typeface="Times New Roman" panose="02020603050405020304" pitchFamily="18" charset="0"/>
                        </a:rPr>
                        <a:t>39</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new outpatients (male)</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mn-ea"/>
                          <a:cs typeface="Times New Roman" panose="02020603050405020304" pitchFamily="18" charset="0"/>
                        </a:rPr>
                        <a:t>MOH717 for 12months of FY(X-1)</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endParaRPr lang="ja-JP" sz="1600" dirty="0">
                        <a:effectLst/>
                        <a:latin typeface="Times New Roman" panose="02020603050405020304" pitchFamily="18" charset="0"/>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98278206"/>
                  </a:ext>
                </a:extLst>
              </a:tr>
              <a:tr h="528898">
                <a:tc>
                  <a:txBody>
                    <a:bodyPr/>
                    <a:lstStyle/>
                    <a:p>
                      <a:pPr algn="r">
                        <a:spcAft>
                          <a:spcPts val="0"/>
                        </a:spcAft>
                      </a:pPr>
                      <a:r>
                        <a:rPr lang="en-US" sz="1600" dirty="0">
                          <a:effectLst/>
                          <a:latin typeface="+mn-lt"/>
                          <a:ea typeface="+mn-ea"/>
                          <a:cs typeface="Times New Roman" panose="02020603050405020304" pitchFamily="18" charset="0"/>
                        </a:rPr>
                        <a:t>40</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new outpatients (female)</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altLang="ja-JP" sz="1600" dirty="0">
                          <a:effectLst/>
                          <a:latin typeface="+mn-lt"/>
                          <a:ea typeface="+mn-ea"/>
                          <a:cs typeface="Times New Roman" panose="02020603050405020304" pitchFamily="18" charset="0"/>
                        </a:rPr>
                        <a:t>MOH717 for 12months of FY(X-1)</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endParaRPr lang="ja-JP" sz="1600" dirty="0">
                        <a:effectLst/>
                        <a:latin typeface="Times New Roman" panose="02020603050405020304" pitchFamily="18" charset="0"/>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45690537"/>
                  </a:ext>
                </a:extLst>
              </a:tr>
              <a:tr h="528898">
                <a:tc>
                  <a:txBody>
                    <a:bodyPr/>
                    <a:lstStyle/>
                    <a:p>
                      <a:pPr algn="r">
                        <a:spcAft>
                          <a:spcPts val="0"/>
                        </a:spcAft>
                      </a:pPr>
                      <a:r>
                        <a:rPr lang="en-US" sz="1600" dirty="0">
                          <a:effectLst/>
                          <a:latin typeface="+mn-lt"/>
                          <a:ea typeface="+mn-ea"/>
                          <a:cs typeface="Times New Roman" panose="02020603050405020304" pitchFamily="18" charset="0"/>
                        </a:rPr>
                        <a:t>41</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inpatients (admissions) under five years of age</a:t>
                      </a:r>
                    </a:p>
                    <a:p>
                      <a:pPr>
                        <a:spcAft>
                          <a:spcPts val="0"/>
                        </a:spcAft>
                      </a:pPr>
                      <a:r>
                        <a:rPr lang="en-US" altLang="ja-JP" sz="1600" dirty="0">
                          <a:solidFill>
                            <a:schemeClr val="accent2">
                              <a:lumMod val="75000"/>
                            </a:schemeClr>
                          </a:solidFill>
                          <a:effectLst/>
                          <a:latin typeface="+mn-lt"/>
                          <a:ea typeface="+mn-ea"/>
                        </a:rPr>
                        <a:t>*This indicator is for Level 3</a:t>
                      </a:r>
                      <a:endParaRPr lang="ja-JP" sz="1600" dirty="0">
                        <a:solidFill>
                          <a:schemeClr val="accent2">
                            <a:lumMod val="75000"/>
                          </a:schemeClr>
                        </a:solidFill>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mn-ea"/>
                          <a:cs typeface="Times New Roman" panose="02020603050405020304" pitchFamily="18" charset="0"/>
                        </a:rPr>
                        <a:t>MOH717 for 12months of FY(X-1)</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endParaRPr lang="ja-JP" sz="1600" dirty="0">
                        <a:effectLst/>
                        <a:latin typeface="Times New Roman" panose="02020603050405020304" pitchFamily="18" charset="0"/>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34285053"/>
                  </a:ext>
                </a:extLst>
              </a:tr>
              <a:tr h="528898">
                <a:tc>
                  <a:txBody>
                    <a:bodyPr/>
                    <a:lstStyle/>
                    <a:p>
                      <a:pPr algn="r">
                        <a:spcAft>
                          <a:spcPts val="0"/>
                        </a:spcAft>
                      </a:pPr>
                      <a:r>
                        <a:rPr lang="en-US" sz="1600" dirty="0">
                          <a:effectLst/>
                          <a:latin typeface="+mn-lt"/>
                          <a:ea typeface="+mn-ea"/>
                          <a:cs typeface="Times New Roman" panose="02020603050405020304" pitchFamily="18" charset="0"/>
                        </a:rPr>
                        <a:t>42</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US" sz="1600" dirty="0">
                          <a:effectLst/>
                          <a:latin typeface="+mn-lt"/>
                          <a:ea typeface="+mn-ea"/>
                          <a:cs typeface="Times New Roman" panose="02020603050405020304" pitchFamily="18" charset="0"/>
                        </a:rPr>
                        <a:t>Number of inpatient (admissions) over five years of 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solidFill>
                            <a:schemeClr val="accent2">
                              <a:lumMod val="75000"/>
                            </a:schemeClr>
                          </a:solidFill>
                          <a:effectLst/>
                          <a:latin typeface="+mn-lt"/>
                          <a:ea typeface="+mn-ea"/>
                        </a:rPr>
                        <a:t>*This indicator is for Level 3</a:t>
                      </a:r>
                      <a:endParaRPr lang="ja-JP" altLang="ja-JP" sz="1600" dirty="0">
                        <a:solidFill>
                          <a:schemeClr val="accent2">
                            <a:lumMod val="75000"/>
                          </a:schemeClr>
                        </a:solidFill>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600" dirty="0">
                          <a:effectLst/>
                          <a:latin typeface="+mn-lt"/>
                          <a:ea typeface="+mn-ea"/>
                          <a:cs typeface="Times New Roman" panose="02020603050405020304" pitchFamily="18" charset="0"/>
                        </a:rPr>
                        <a:t>MOH717 for 12months of FY(X-1)</a:t>
                      </a:r>
                      <a:endParaRPr lang="ja-JP" sz="1600" dirty="0">
                        <a:effectLst/>
                        <a:latin typeface="+mn-lt"/>
                        <a:ea typeface="+mn-ea"/>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indent="0" algn="l">
                        <a:spcAft>
                          <a:spcPts val="0"/>
                        </a:spcAft>
                        <a:buFont typeface="Arial" panose="020B0604020202020204" pitchFamily="34" charset="0"/>
                        <a:buNone/>
                      </a:pPr>
                      <a:endParaRPr lang="en-US" sz="1600" dirty="0">
                        <a:effectLst/>
                        <a:latin typeface="Calibri" panose="020F0502020204030204" pitchFamily="34" charset="0"/>
                        <a:ea typeface="ＭＳ 明朝" panose="02020609040205080304" pitchFamily="17" charset="-128"/>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solidFill>
                      <a:schemeClr val="bg2">
                        <a:lumMod val="90000"/>
                      </a:schemeClr>
                    </a:solidFill>
                  </a:tcPr>
                </a:tc>
                <a:tc>
                  <a:txBody>
                    <a:bodyPr/>
                    <a:lstStyle/>
                    <a:p>
                      <a:pPr algn="l">
                        <a:spcAft>
                          <a:spcPts val="0"/>
                        </a:spcAft>
                      </a:pPr>
                      <a:r>
                        <a:rPr lang="en-US" sz="1600" dirty="0">
                          <a:effectLst/>
                          <a:latin typeface="Calibri" panose="020F0502020204030204" pitchFamily="34" charset="0"/>
                          <a:ea typeface="ＭＳ 明朝" panose="02020609040205080304" pitchFamily="17" charset="-128"/>
                          <a:cs typeface="Times New Roman" panose="02020603050405020304" pitchFamily="18" charset="0"/>
                        </a:rPr>
                        <a:t> </a:t>
                      </a:r>
                      <a:endParaRPr lang="ja-JP" sz="1600" dirty="0">
                        <a:effectLst/>
                        <a:latin typeface="Times New Roman" panose="02020603050405020304" pitchFamily="18" charset="0"/>
                        <a:ea typeface="ＭＳ 明朝" panose="02020609040205080304" pitchFamily="17" charset="-128"/>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59340804"/>
                  </a:ext>
                </a:extLst>
              </a:tr>
            </a:tbl>
          </a:graphicData>
        </a:graphic>
      </p:graphicFrame>
      <p:sp>
        <p:nvSpPr>
          <p:cNvPr id="5" name="テキスト ボックス 4">
            <a:extLst>
              <a:ext uri="{FF2B5EF4-FFF2-40B4-BE49-F238E27FC236}">
                <a16:creationId xmlns:a16="http://schemas.microsoft.com/office/drawing/2014/main" id="{C729FCE7-4FA2-4CE4-A8E2-64FD359E68A4}"/>
              </a:ext>
            </a:extLst>
          </p:cNvPr>
          <p:cNvSpPr txBox="1"/>
          <p:nvPr/>
        </p:nvSpPr>
        <p:spPr>
          <a:xfrm>
            <a:off x="9025247" y="2305615"/>
            <a:ext cx="2076715" cy="2246769"/>
          </a:xfrm>
          <a:prstGeom prst="rect">
            <a:avLst/>
          </a:prstGeom>
          <a:solidFill>
            <a:schemeClr val="bg1"/>
          </a:solidFill>
          <a:ln w="28575">
            <a:solidFill>
              <a:schemeClr val="accent2"/>
            </a:solidFill>
            <a:prstDash val="sysDot"/>
          </a:ln>
        </p:spPr>
        <p:txBody>
          <a:bodyPr wrap="square" rtlCol="0">
            <a:spAutoFit/>
          </a:bodyPr>
          <a:lstStyle/>
          <a:p>
            <a:r>
              <a:rPr kumimoji="1" lang="en-US" altLang="ja-JP" sz="2000" dirty="0"/>
              <a:t>Consider your target based on baseline and eligible population/</a:t>
            </a:r>
          </a:p>
          <a:p>
            <a:r>
              <a:rPr kumimoji="1" lang="en-US" altLang="ja-JP" sz="2000" dirty="0"/>
              <a:t>achievement of FY(X).  </a:t>
            </a:r>
            <a:endParaRPr kumimoji="1" lang="ja-JP" altLang="en-US" sz="2000" dirty="0"/>
          </a:p>
        </p:txBody>
      </p:sp>
    </p:spTree>
    <p:extLst>
      <p:ext uri="{BB962C8B-B14F-4D97-AF65-F5344CB8AC3E}">
        <p14:creationId xmlns:p14="http://schemas.microsoft.com/office/powerpoint/2010/main" val="19572348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56CC4ACE-5618-464D-A5E3-89ADB40708A8}"/>
              </a:ext>
            </a:extLst>
          </p:cNvPr>
          <p:cNvSpPr txBox="1"/>
          <p:nvPr/>
        </p:nvSpPr>
        <p:spPr>
          <a:xfrm>
            <a:off x="424508" y="169186"/>
            <a:ext cx="544513" cy="461665"/>
          </a:xfrm>
          <a:prstGeom prst="rect">
            <a:avLst/>
          </a:prstGeom>
          <a:solidFill>
            <a:schemeClr val="accent1">
              <a:lumMod val="75000"/>
            </a:schemeClr>
          </a:solidFill>
        </p:spPr>
        <p:txBody>
          <a:bodyPr wrap="square" rtlCol="0">
            <a:spAutoFit/>
          </a:bodyPr>
          <a:lstStyle/>
          <a:p>
            <a:pPr algn="ctr"/>
            <a:r>
              <a:rPr kumimoji="1" lang="en-US" altLang="ja-JP" sz="2400" b="1" dirty="0">
                <a:solidFill>
                  <a:schemeClr val="bg1"/>
                </a:solidFill>
              </a:rPr>
              <a:t>3</a:t>
            </a:r>
            <a:endParaRPr kumimoji="1" lang="ja-JP" altLang="en-US" sz="900" dirty="0"/>
          </a:p>
        </p:txBody>
      </p:sp>
      <p:sp>
        <p:nvSpPr>
          <p:cNvPr id="5" name="コンテンツ プレースホルダー 2">
            <a:extLst>
              <a:ext uri="{FF2B5EF4-FFF2-40B4-BE49-F238E27FC236}">
                <a16:creationId xmlns:a16="http://schemas.microsoft.com/office/drawing/2014/main" id="{F818BDE2-77FD-4779-91FF-38BC80A7ECB7}"/>
              </a:ext>
            </a:extLst>
          </p:cNvPr>
          <p:cNvSpPr txBox="1">
            <a:spLocks/>
          </p:cNvSpPr>
          <p:nvPr/>
        </p:nvSpPr>
        <p:spPr>
          <a:xfrm>
            <a:off x="1045280" y="247950"/>
            <a:ext cx="5915025" cy="755136"/>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1800" dirty="0"/>
              <a:t>Assessment of the quality of AWP</a:t>
            </a:r>
          </a:p>
        </p:txBody>
      </p:sp>
      <p:graphicFrame>
        <p:nvGraphicFramePr>
          <p:cNvPr id="8" name="表 7">
            <a:extLst>
              <a:ext uri="{FF2B5EF4-FFF2-40B4-BE49-F238E27FC236}">
                <a16:creationId xmlns:a16="http://schemas.microsoft.com/office/drawing/2014/main" id="{457140E8-D86E-4BD4-8B2C-0D92999B77DE}"/>
              </a:ext>
            </a:extLst>
          </p:cNvPr>
          <p:cNvGraphicFramePr>
            <a:graphicFrameLocks noGrp="1"/>
          </p:cNvGraphicFramePr>
          <p:nvPr>
            <p:extLst>
              <p:ext uri="{D42A27DB-BD31-4B8C-83A1-F6EECF244321}">
                <p14:modId xmlns:p14="http://schemas.microsoft.com/office/powerpoint/2010/main" val="2786402330"/>
              </p:ext>
            </p:extLst>
          </p:nvPr>
        </p:nvGraphicFramePr>
        <p:xfrm>
          <a:off x="424508" y="400018"/>
          <a:ext cx="11291893" cy="6325160"/>
        </p:xfrm>
        <a:graphic>
          <a:graphicData uri="http://schemas.openxmlformats.org/drawingml/2006/table">
            <a:tbl>
              <a:tblPr bandRow="1">
                <a:tableStyleId>{2D5ABB26-0587-4C30-8999-92F81FD0307C}</a:tableStyleId>
              </a:tblPr>
              <a:tblGrid>
                <a:gridCol w="1474793">
                  <a:extLst>
                    <a:ext uri="{9D8B030D-6E8A-4147-A177-3AD203B41FA5}">
                      <a16:colId xmlns:a16="http://schemas.microsoft.com/office/drawing/2014/main" val="418975301"/>
                    </a:ext>
                  </a:extLst>
                </a:gridCol>
                <a:gridCol w="7362235">
                  <a:extLst>
                    <a:ext uri="{9D8B030D-6E8A-4147-A177-3AD203B41FA5}">
                      <a16:colId xmlns:a16="http://schemas.microsoft.com/office/drawing/2014/main" val="1379380121"/>
                    </a:ext>
                  </a:extLst>
                </a:gridCol>
                <a:gridCol w="1347183">
                  <a:extLst>
                    <a:ext uri="{9D8B030D-6E8A-4147-A177-3AD203B41FA5}">
                      <a16:colId xmlns:a16="http://schemas.microsoft.com/office/drawing/2014/main" val="4012222497"/>
                    </a:ext>
                  </a:extLst>
                </a:gridCol>
                <a:gridCol w="1107682">
                  <a:extLst>
                    <a:ext uri="{9D8B030D-6E8A-4147-A177-3AD203B41FA5}">
                      <a16:colId xmlns:a16="http://schemas.microsoft.com/office/drawing/2014/main" val="252439829"/>
                    </a:ext>
                  </a:extLst>
                </a:gridCol>
              </a:tblGrid>
              <a:tr h="396800">
                <a:tc>
                  <a:txBody>
                    <a:bodyPr/>
                    <a:lstStyle/>
                    <a:p>
                      <a:endParaRPr kumimoji="1" lang="ja-JP" altLang="en-US" sz="1350" b="1" kern="1200" dirty="0">
                        <a:solidFill>
                          <a:schemeClr val="bg1"/>
                        </a:solidFill>
                        <a:latin typeface="+mn-lt"/>
                        <a:ea typeface="+mn-ea"/>
                        <a:cs typeface="+mn-cs"/>
                      </a:endParaRPr>
                    </a:p>
                  </a:txBody>
                  <a:tcPr>
                    <a:lnB w="12700" cap="flat" cmpd="sng" algn="ctr">
                      <a:solidFill>
                        <a:schemeClr val="bg2">
                          <a:lumMod val="50000"/>
                        </a:schemeClr>
                      </a:solidFill>
                      <a:prstDash val="solid"/>
                      <a:round/>
                      <a:headEnd type="none" w="med" len="med"/>
                      <a:tailEnd type="none" w="med" len="med"/>
                    </a:lnB>
                    <a:noFill/>
                  </a:tcPr>
                </a:tc>
                <a:tc>
                  <a:txBody>
                    <a:bodyPr/>
                    <a:lstStyle/>
                    <a:p>
                      <a:endParaRPr kumimoji="1" lang="ja-JP" altLang="en-US" dirty="0"/>
                    </a:p>
                  </a:txBody>
                  <a:tcPr>
                    <a:lnB w="12700" cap="flat" cmpd="sng" algn="ctr">
                      <a:solidFill>
                        <a:schemeClr val="bg2">
                          <a:lumMod val="50000"/>
                        </a:schemeClr>
                      </a:solidFill>
                      <a:prstDash val="solid"/>
                      <a:round/>
                      <a:headEnd type="none" w="med" len="med"/>
                      <a:tailEnd type="none" w="med" len="med"/>
                    </a:lnB>
                    <a:noFill/>
                  </a:tcPr>
                </a:tc>
                <a:tc>
                  <a:txBody>
                    <a:bodyPr/>
                    <a:lstStyle/>
                    <a:p>
                      <a:pPr algn="ctr"/>
                      <a:r>
                        <a:rPr kumimoji="1" lang="en-US" altLang="ja-JP" sz="2000" dirty="0"/>
                        <a:t>YES</a:t>
                      </a:r>
                    </a:p>
                  </a:txBody>
                  <a:tcPr>
                    <a:lnB w="12700" cap="flat" cmpd="sng" algn="ctr">
                      <a:solidFill>
                        <a:schemeClr val="bg2">
                          <a:lumMod val="50000"/>
                        </a:schemeClr>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2000" dirty="0"/>
                        <a:t>NO</a:t>
                      </a:r>
                    </a:p>
                  </a:txBody>
                  <a:tcPr>
                    <a:lnB w="12700" cap="flat" cmpd="sng" algn="ctr">
                      <a:solidFill>
                        <a:schemeClr val="bg2">
                          <a:lumMod val="50000"/>
                        </a:schemeClr>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3706853114"/>
                  </a:ext>
                </a:extLst>
              </a:tr>
              <a:tr h="380808">
                <a:tc rowSpan="4">
                  <a:txBody>
                    <a:bodyPr/>
                    <a:lstStyle/>
                    <a:p>
                      <a:r>
                        <a:rPr kumimoji="1" lang="en-US" altLang="ja-JP" sz="1600" b="1" kern="1200" dirty="0">
                          <a:solidFill>
                            <a:schemeClr val="bg1"/>
                          </a:solidFill>
                          <a:latin typeface="+mn-lt"/>
                          <a:ea typeface="+mn-ea"/>
                          <a:cs typeface="+mn-cs"/>
                        </a:rPr>
                        <a:t>Section</a:t>
                      </a:r>
                      <a:r>
                        <a:rPr kumimoji="1" lang="en-US" altLang="ja-JP" sz="1600" b="1" kern="1200" baseline="0" dirty="0">
                          <a:solidFill>
                            <a:schemeClr val="bg1"/>
                          </a:solidFill>
                          <a:latin typeface="+mn-lt"/>
                          <a:ea typeface="+mn-ea"/>
                          <a:cs typeface="+mn-cs"/>
                        </a:rPr>
                        <a:t> 1</a:t>
                      </a:r>
                      <a:endParaRPr kumimoji="1" lang="ja-JP" altLang="en-US" sz="1600" b="1" kern="1200" dirty="0">
                        <a:solidFill>
                          <a:schemeClr val="bg1"/>
                        </a:solidFill>
                        <a:latin typeface="+mn-lt"/>
                        <a:ea typeface="+mn-ea"/>
                        <a:cs typeface="+mn-cs"/>
                      </a:endParaRPr>
                    </a:p>
                  </a:txBody>
                  <a:tcPr>
                    <a:lnT w="12700" cap="flat" cmpd="sng" algn="ctr">
                      <a:solidFill>
                        <a:schemeClr val="bg2">
                          <a:lumMod val="50000"/>
                        </a:schemeClr>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1C66AA"/>
                    </a:solidFill>
                  </a:tcPr>
                </a:tc>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rPr>
                        <a:t>In Section 1.1.1, did you capture the targeted</a:t>
                      </a:r>
                      <a:r>
                        <a:rPr kumimoji="1" lang="en-US" altLang="ja-JP" sz="1600" baseline="0" dirty="0">
                          <a:solidFill>
                            <a:schemeClr val="tx1"/>
                          </a:solidFill>
                        </a:rPr>
                        <a:t> population of all age groups and other targeted groups?</a:t>
                      </a:r>
                      <a:endParaRPr kumimoji="1" lang="ja-JP" altLang="en-US" sz="1600" dirty="0">
                        <a:solidFill>
                          <a:schemeClr val="tx1"/>
                        </a:solidFill>
                      </a:endParaRPr>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tcPr>
                </a:tc>
                <a:tc>
                  <a:txBody>
                    <a:bodyPr/>
                    <a:lstStyle/>
                    <a:p>
                      <a:pPr algn="ctr"/>
                      <a:r>
                        <a:rPr kumimoji="1" lang="ja-JP" altLang="en-US" sz="2500" dirty="0"/>
                        <a:t>□</a:t>
                      </a:r>
                      <a:endParaRPr kumimoji="1" lang="en-US" altLang="ja-JP" sz="2500" dirty="0"/>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1">
                        <a:lumMod val="20000"/>
                        <a:lumOff val="80000"/>
                      </a:schemeClr>
                    </a:solidFill>
                  </a:tcPr>
                </a:tc>
                <a:tc>
                  <a:txBody>
                    <a:bodyPr/>
                    <a:lstStyle/>
                    <a:p>
                      <a:pPr algn="ctr"/>
                      <a:r>
                        <a:rPr kumimoji="1" lang="ja-JP" altLang="en-US" sz="2500" dirty="0"/>
                        <a:t>□</a:t>
                      </a:r>
                      <a:endParaRPr kumimoji="1" lang="en-US" altLang="ja-JP" sz="2500" dirty="0"/>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778980234"/>
                  </a:ext>
                </a:extLst>
              </a:tr>
              <a:tr h="432243">
                <a:tc vMerge="1">
                  <a:txBody>
                    <a:bodyPr/>
                    <a:lstStyle/>
                    <a:p>
                      <a:endParaRPr kumimoji="1" lang="ja-JP" altLang="en-US"/>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rPr>
                        <a:t>In</a:t>
                      </a:r>
                      <a:r>
                        <a:rPr kumimoji="1" lang="ja-JP" altLang="en-US" sz="1600" dirty="0">
                          <a:solidFill>
                            <a:schemeClr val="tx1"/>
                          </a:solidFill>
                        </a:rPr>
                        <a:t> </a:t>
                      </a:r>
                      <a:r>
                        <a:rPr kumimoji="1" lang="en-US" altLang="ja-JP" sz="1600" dirty="0">
                          <a:solidFill>
                            <a:schemeClr val="tx1"/>
                          </a:solidFill>
                        </a:rPr>
                        <a:t>Section 1.1.2, did you capture the percentage of outpatient utilization per person?  Low rates are indicative of poor availability, accessibility and quality of services. </a:t>
                      </a:r>
                      <a:endParaRPr kumimoji="1" lang="ja-JP" altLang="en-US" sz="1600" dirty="0">
                        <a:solidFill>
                          <a:schemeClr val="tx1"/>
                        </a:solidFill>
                      </a:endParaRPr>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324685926"/>
                  </a:ext>
                </a:extLst>
              </a:tr>
              <a:tr h="432243">
                <a:tc vMerge="1">
                  <a:txBody>
                    <a:bodyPr/>
                    <a:lstStyle/>
                    <a:p>
                      <a:endParaRPr kumimoji="1" lang="ja-JP" altLang="en-US"/>
                    </a:p>
                  </a:txBody>
                  <a:tcPr/>
                </a:tc>
                <a:tc>
                  <a:txBody>
                    <a:bodyPr/>
                    <a:lstStyle/>
                    <a:p>
                      <a:pPr algn="just"/>
                      <a:r>
                        <a:rPr kumimoji="1" lang="en-US" altLang="ja-JP" sz="1600" dirty="0">
                          <a:solidFill>
                            <a:schemeClr val="tx1"/>
                          </a:solidFill>
                        </a:rPr>
                        <a:t>Did</a:t>
                      </a:r>
                      <a:r>
                        <a:rPr kumimoji="1" lang="en-US" altLang="ja-JP" sz="1600" baseline="0" dirty="0">
                          <a:solidFill>
                            <a:schemeClr val="tx1"/>
                          </a:solidFill>
                        </a:rPr>
                        <a:t> you verify the current situation with the actual requirements</a:t>
                      </a:r>
                      <a:r>
                        <a:rPr kumimoji="1" lang="ja-JP" altLang="en-US" sz="1600" baseline="0" dirty="0">
                          <a:solidFill>
                            <a:schemeClr val="tx1"/>
                          </a:solidFill>
                        </a:rPr>
                        <a:t> </a:t>
                      </a:r>
                      <a:r>
                        <a:rPr kumimoji="1" lang="en-US" altLang="ja-JP" sz="1600" baseline="0" dirty="0">
                          <a:solidFill>
                            <a:schemeClr val="tx1"/>
                          </a:solidFill>
                        </a:rPr>
                        <a:t>and grasp the gap for</a:t>
                      </a:r>
                      <a:r>
                        <a:rPr kumimoji="1" lang="ja-JP" altLang="en-US" sz="1600" baseline="0" dirty="0">
                          <a:solidFill>
                            <a:schemeClr val="tx1"/>
                          </a:solidFill>
                        </a:rPr>
                        <a:t> </a:t>
                      </a:r>
                      <a:r>
                        <a:rPr kumimoji="1" lang="en-US" altLang="ja-JP" sz="1600" baseline="0" dirty="0">
                          <a:solidFill>
                            <a:schemeClr val="tx1"/>
                          </a:solidFill>
                        </a:rPr>
                        <a:t>1.2</a:t>
                      </a:r>
                      <a:r>
                        <a:rPr kumimoji="1" lang="ja-JP" altLang="en-US" sz="1600" baseline="0" dirty="0">
                          <a:solidFill>
                            <a:schemeClr val="tx1"/>
                          </a:solidFill>
                        </a:rPr>
                        <a:t> </a:t>
                      </a:r>
                      <a:r>
                        <a:rPr kumimoji="1" lang="en-US" altLang="ja-JP" sz="1600" baseline="0" dirty="0">
                          <a:solidFill>
                            <a:schemeClr val="tx1"/>
                          </a:solidFill>
                        </a:rPr>
                        <a:t>Health</a:t>
                      </a:r>
                      <a:r>
                        <a:rPr kumimoji="1" lang="ja-JP" altLang="en-US" sz="1600" baseline="0" dirty="0">
                          <a:solidFill>
                            <a:schemeClr val="tx1"/>
                          </a:solidFill>
                        </a:rPr>
                        <a:t> </a:t>
                      </a:r>
                      <a:r>
                        <a:rPr kumimoji="1" lang="en-US" altLang="ja-JP" sz="1600" baseline="0" dirty="0">
                          <a:solidFill>
                            <a:schemeClr val="tx1"/>
                          </a:solidFill>
                        </a:rPr>
                        <a:t>Sector</a:t>
                      </a:r>
                      <a:r>
                        <a:rPr kumimoji="1" lang="ja-JP" altLang="en-US" sz="1600" baseline="0" dirty="0">
                          <a:solidFill>
                            <a:schemeClr val="tx1"/>
                          </a:solidFill>
                        </a:rPr>
                        <a:t> </a:t>
                      </a:r>
                      <a:r>
                        <a:rPr kumimoji="1" lang="en-US" altLang="ja-JP" sz="1600" baseline="0" dirty="0">
                          <a:solidFill>
                            <a:schemeClr val="tx1"/>
                          </a:solidFill>
                        </a:rPr>
                        <a:t>Investment</a:t>
                      </a:r>
                      <a:r>
                        <a:rPr kumimoji="1" lang="ja-JP" altLang="en-US" sz="1600" baseline="0" dirty="0">
                          <a:solidFill>
                            <a:schemeClr val="tx1"/>
                          </a:solidFill>
                        </a:rPr>
                        <a:t> </a:t>
                      </a:r>
                      <a:r>
                        <a:rPr kumimoji="1" lang="en-US" altLang="ja-JP" sz="1600" baseline="0" dirty="0">
                          <a:solidFill>
                            <a:schemeClr val="tx1"/>
                          </a:solidFill>
                        </a:rPr>
                        <a:t>Status? </a:t>
                      </a:r>
                      <a:endParaRPr kumimoji="1" lang="ja-JP" altLang="en-US" sz="1600" dirty="0">
                        <a:solidFill>
                          <a:schemeClr val="tx1"/>
                        </a:solidFill>
                      </a:endParaRPr>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nchor="ct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nchor="ct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13292648"/>
                  </a:ext>
                </a:extLst>
              </a:tr>
              <a:tr h="378903">
                <a:tc vMerge="1">
                  <a:txBody>
                    <a:bodyPr/>
                    <a:lstStyle/>
                    <a:p>
                      <a:endParaRPr kumimoji="1" lang="ja-JP" altLang="en-US"/>
                    </a:p>
                  </a:txBody>
                  <a:tcPr/>
                </a:tc>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1" lang="en-US" altLang="ja-JP" sz="1600" baseline="0" dirty="0">
                          <a:solidFill>
                            <a:schemeClr val="tx1"/>
                          </a:solidFill>
                        </a:rPr>
                        <a:t>Did you get all the necessary information from CHMT/SCHMT</a:t>
                      </a:r>
                      <a:r>
                        <a:rPr kumimoji="1" lang="ja-JP" altLang="en-US" sz="1600" baseline="0" dirty="0">
                          <a:solidFill>
                            <a:schemeClr val="tx1"/>
                          </a:solidFill>
                        </a:rPr>
                        <a:t> </a:t>
                      </a:r>
                      <a:r>
                        <a:rPr kumimoji="1" lang="en-US" altLang="ja-JP" sz="1600" baseline="0" dirty="0">
                          <a:solidFill>
                            <a:schemeClr val="tx1"/>
                          </a:solidFill>
                        </a:rPr>
                        <a:t>members and your Facility colleagues (e.g. CHEW)</a:t>
                      </a:r>
                      <a:r>
                        <a:rPr kumimoji="1" lang="ja-JP" altLang="en-US" sz="1600" baseline="0" dirty="0">
                          <a:solidFill>
                            <a:schemeClr val="tx1"/>
                          </a:solidFill>
                        </a:rPr>
                        <a:t> </a:t>
                      </a:r>
                      <a:r>
                        <a:rPr kumimoji="1" lang="en-US" altLang="ja-JP" sz="1600" baseline="0" dirty="0">
                          <a:solidFill>
                            <a:schemeClr val="tx1"/>
                          </a:solidFill>
                        </a:rPr>
                        <a:t>? </a:t>
                      </a:r>
                      <a:endParaRPr kumimoji="1" lang="ja-JP" altLang="en-US" sz="1600" dirty="0">
                        <a:highlight>
                          <a:srgbClr val="FFFF00"/>
                        </a:highlight>
                      </a:endParaRPr>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311721149"/>
                  </a:ext>
                </a:extLst>
              </a:tr>
              <a:tr h="392238">
                <a:tc rowSpan="3">
                  <a:txBody>
                    <a:bodyPr/>
                    <a:lstStyle/>
                    <a:p>
                      <a:r>
                        <a:rPr kumimoji="1" lang="en-US" altLang="ja-JP" sz="1600" b="1" kern="1200" dirty="0">
                          <a:solidFill>
                            <a:schemeClr val="bg1"/>
                          </a:solidFill>
                          <a:latin typeface="+mn-lt"/>
                          <a:ea typeface="+mn-ea"/>
                          <a:cs typeface="+mn-cs"/>
                        </a:rPr>
                        <a:t>Section</a:t>
                      </a:r>
                      <a:r>
                        <a:rPr kumimoji="1" lang="en-US" altLang="ja-JP" sz="1600" b="1" kern="1200" baseline="0" dirty="0">
                          <a:solidFill>
                            <a:schemeClr val="bg1"/>
                          </a:solidFill>
                          <a:latin typeface="+mn-lt"/>
                          <a:ea typeface="+mn-ea"/>
                          <a:cs typeface="+mn-cs"/>
                        </a:rPr>
                        <a:t> 2</a:t>
                      </a:r>
                      <a:r>
                        <a:rPr kumimoji="1" lang="en-US" altLang="ja-JP" sz="1600" b="1" kern="1200" dirty="0">
                          <a:solidFill>
                            <a:schemeClr val="bg1"/>
                          </a:solidFill>
                          <a:latin typeface="+mn-lt"/>
                          <a:ea typeface="+mn-ea"/>
                          <a:cs typeface="+mn-cs"/>
                        </a:rPr>
                        <a:t> </a:t>
                      </a:r>
                      <a:endParaRPr kumimoji="1" lang="ja-JP" altLang="en-US" sz="1600" b="1" kern="1200" dirty="0">
                        <a:solidFill>
                          <a:schemeClr val="bg1"/>
                        </a:solidFill>
                        <a:latin typeface="+mn-lt"/>
                        <a:ea typeface="+mn-ea"/>
                        <a:cs typeface="+mn-cs"/>
                      </a:endParaRPr>
                    </a:p>
                  </a:txBody>
                  <a:tcP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1C66AA"/>
                    </a:solidFill>
                  </a:tcPr>
                </a:tc>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rPr>
                        <a:t>Are your key challenges captured in Section 2.2 linked to the major health problems identified in Section 2.1 in your catchment area?</a:t>
                      </a:r>
                      <a:r>
                        <a:rPr kumimoji="1" lang="en-US" altLang="ja-JP" sz="1600" baseline="0" dirty="0">
                          <a:solidFill>
                            <a:schemeClr val="tx1"/>
                          </a:solidFill>
                        </a:rPr>
                        <a:t> </a:t>
                      </a:r>
                      <a:endParaRPr kumimoji="1" lang="ja-JP" altLang="en-US" sz="1600" dirty="0">
                        <a:solidFill>
                          <a:schemeClr val="tx1"/>
                        </a:solidFill>
                      </a:endParaRPr>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tcPr>
                </a:tc>
                <a:tc>
                  <a:txBody>
                    <a:bodyPr/>
                    <a:lstStyle/>
                    <a:p>
                      <a:pPr algn="ctr"/>
                      <a:r>
                        <a:rPr kumimoji="1" lang="ja-JP" altLang="en-US" sz="2500" dirty="0"/>
                        <a:t>□</a:t>
                      </a:r>
                      <a:endParaRPr kumimoji="1" lang="en-US" altLang="ja-JP" sz="2500" dirty="0"/>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1">
                        <a:lumMod val="20000"/>
                        <a:lumOff val="80000"/>
                      </a:schemeClr>
                    </a:solidFill>
                  </a:tcPr>
                </a:tc>
                <a:tc>
                  <a:txBody>
                    <a:bodyPr/>
                    <a:lstStyle/>
                    <a:p>
                      <a:pPr algn="ctr"/>
                      <a:r>
                        <a:rPr kumimoji="1" lang="ja-JP" altLang="en-US" sz="2500" dirty="0"/>
                        <a:t>□</a:t>
                      </a:r>
                      <a:endParaRPr kumimoji="1" lang="en-US" altLang="ja-JP" sz="2500" dirty="0"/>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616639539"/>
                  </a:ext>
                </a:extLst>
              </a:tr>
              <a:tr h="357948">
                <a:tc vMerge="1">
                  <a:txBody>
                    <a:bodyPr/>
                    <a:lstStyle/>
                    <a:p>
                      <a:endParaRPr kumimoji="1" lang="ja-JP" altLang="en-US"/>
                    </a:p>
                  </a:txBody>
                  <a:tcPr/>
                </a:tc>
                <a:tc>
                  <a:txBody>
                    <a:bodyPr/>
                    <a:lstStyle/>
                    <a:p>
                      <a:pPr algn="just"/>
                      <a:r>
                        <a:rPr kumimoji="1" lang="en-US" altLang="ja-JP" sz="1600" dirty="0">
                          <a:solidFill>
                            <a:schemeClr val="tx1"/>
                          </a:solidFill>
                        </a:rPr>
                        <a:t>Are your proposed interventions going to solve your key challenges stated in Section 2.2?</a:t>
                      </a:r>
                      <a:endParaRPr kumimoji="1" lang="ja-JP" altLang="en-US" sz="1600" dirty="0">
                        <a:solidFill>
                          <a:schemeClr val="tx1"/>
                        </a:solidFill>
                      </a:endParaRPr>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tcPr>
                </a:tc>
                <a:tc>
                  <a:txBody>
                    <a:bodyPr/>
                    <a:lstStyle/>
                    <a:p>
                      <a:pPr algn="ct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1">
                        <a:lumMod val="20000"/>
                        <a:lumOff val="80000"/>
                      </a:schemeClr>
                    </a:solidFill>
                  </a:tcPr>
                </a:tc>
                <a:tc>
                  <a:txBody>
                    <a:bodyPr/>
                    <a:lstStyle/>
                    <a:p>
                      <a:pPr algn="ct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366487625"/>
                  </a:ext>
                </a:extLst>
              </a:tr>
              <a:tr h="390333">
                <a:tc vMerge="1">
                  <a:txBody>
                    <a:bodyPr/>
                    <a:lstStyle/>
                    <a:p>
                      <a:endParaRPr kumimoji="1" lang="ja-JP" altLang="en-US"/>
                    </a:p>
                  </a:txBody>
                  <a:tcPr/>
                </a:tc>
                <a:tc>
                  <a:txBody>
                    <a:bodyPr/>
                    <a:lstStyle/>
                    <a:p>
                      <a:pPr algn="just"/>
                      <a:r>
                        <a:rPr kumimoji="1" lang="en-US" altLang="ja-JP" sz="1600" dirty="0">
                          <a:solidFill>
                            <a:schemeClr val="tx1"/>
                          </a:solidFill>
                        </a:rPr>
                        <a:t>Did you consider budget ceiling, number of workforce and number of available infrastructure when you come up with interventions in Section 2.2?</a:t>
                      </a:r>
                      <a:r>
                        <a:rPr kumimoji="1" lang="en-US" altLang="ja-JP" sz="1600" baseline="0" dirty="0">
                          <a:solidFill>
                            <a:schemeClr val="tx1"/>
                          </a:solidFill>
                        </a:rPr>
                        <a:t> </a:t>
                      </a:r>
                      <a:endParaRPr kumimoji="1" lang="ja-JP" altLang="en-US" sz="1600" dirty="0">
                        <a:solidFill>
                          <a:schemeClr val="tx1"/>
                        </a:solidFill>
                      </a:endParaRPr>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759706582"/>
                  </a:ext>
                </a:extLst>
              </a:tr>
              <a:tr h="260793">
                <a:tc rowSpan="3">
                  <a:txBody>
                    <a:bodyPr/>
                    <a:lstStyle/>
                    <a:p>
                      <a:r>
                        <a:rPr kumimoji="1" lang="en-US" altLang="ja-JP" sz="1600" b="1" dirty="0">
                          <a:solidFill>
                            <a:schemeClr val="bg1"/>
                          </a:solidFill>
                        </a:rPr>
                        <a:t>Section</a:t>
                      </a:r>
                      <a:r>
                        <a:rPr kumimoji="1" lang="en-US" altLang="ja-JP" sz="1600" b="1" baseline="0" dirty="0">
                          <a:solidFill>
                            <a:schemeClr val="bg1"/>
                          </a:solidFill>
                        </a:rPr>
                        <a:t> 3</a:t>
                      </a:r>
                      <a:endParaRPr kumimoji="1" lang="ja-JP" altLang="en-US" sz="1600" b="1" dirty="0">
                        <a:solidFill>
                          <a:schemeClr val="bg1"/>
                        </a:solidFill>
                      </a:endParaRPr>
                    </a:p>
                  </a:txBody>
                  <a:tcP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1C66AA"/>
                    </a:solidFill>
                  </a:tcPr>
                </a:tc>
                <a:tc>
                  <a:txBody>
                    <a:bodyPr/>
                    <a:lstStyle/>
                    <a:p>
                      <a:pPr algn="just"/>
                      <a:r>
                        <a:rPr kumimoji="1" lang="en-US" altLang="ja-JP" sz="1600" dirty="0">
                          <a:solidFill>
                            <a:schemeClr val="tx1"/>
                          </a:solidFill>
                        </a:rPr>
                        <a:t>Are the targets you set in Section 3.1 realistic and achievable within 1 year of FY(X+1)?   </a:t>
                      </a:r>
                      <a:endParaRPr kumimoji="1" lang="ja-JP" altLang="en-US" sz="1600" dirty="0">
                        <a:solidFill>
                          <a:schemeClr val="tx1"/>
                        </a:solidFill>
                      </a:endParaRPr>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363290545"/>
                  </a:ext>
                </a:extLst>
              </a:tr>
              <a:tr h="417003">
                <a:tc vMerge="1">
                  <a:txBody>
                    <a:bodyPr/>
                    <a:lstStyle/>
                    <a:p>
                      <a:endParaRPr kumimoji="1" lang="ja-JP" altLang="en-US"/>
                    </a:p>
                  </a:txBody>
                  <a:tcPr/>
                </a:tc>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1" lang="en-US" altLang="ja-JP" sz="1600" dirty="0"/>
                        <a:t>Are your identified </a:t>
                      </a:r>
                      <a:r>
                        <a:rPr kumimoji="1" lang="en-US" altLang="ja-JP" sz="1600" dirty="0">
                          <a:solidFill>
                            <a:schemeClr val="tx1"/>
                          </a:solidFill>
                        </a:rPr>
                        <a:t>interventions</a:t>
                      </a:r>
                      <a:r>
                        <a:rPr kumimoji="1" lang="ja-JP" altLang="en-US" sz="1600" dirty="0">
                          <a:solidFill>
                            <a:schemeClr val="tx1"/>
                          </a:solidFill>
                        </a:rPr>
                        <a:t> </a:t>
                      </a:r>
                      <a:r>
                        <a:rPr kumimoji="1" lang="en-US" altLang="ja-JP" sz="1600" dirty="0">
                          <a:solidFill>
                            <a:schemeClr val="tx1"/>
                          </a:solidFill>
                        </a:rPr>
                        <a:t>in</a:t>
                      </a:r>
                      <a:r>
                        <a:rPr kumimoji="1" lang="ja-JP" altLang="en-US" sz="1600" dirty="0">
                          <a:solidFill>
                            <a:schemeClr val="tx1"/>
                          </a:solidFill>
                        </a:rPr>
                        <a:t> </a:t>
                      </a:r>
                      <a:r>
                        <a:rPr kumimoji="1" lang="en-US" altLang="ja-JP" sz="1600" dirty="0">
                          <a:solidFill>
                            <a:schemeClr val="tx1"/>
                          </a:solidFill>
                        </a:rPr>
                        <a:t>Section</a:t>
                      </a:r>
                      <a:r>
                        <a:rPr kumimoji="1" lang="ja-JP" altLang="en-US" sz="1600" dirty="0">
                          <a:solidFill>
                            <a:schemeClr val="tx1"/>
                          </a:solidFill>
                        </a:rPr>
                        <a:t> </a:t>
                      </a:r>
                      <a:r>
                        <a:rPr kumimoji="1" lang="en-US" altLang="ja-JP" sz="1600" dirty="0">
                          <a:solidFill>
                            <a:schemeClr val="tx1"/>
                          </a:solidFill>
                        </a:rPr>
                        <a:t>2.2 well budgeted in Section 3.2? </a:t>
                      </a:r>
                      <a:endParaRPr kumimoji="1" lang="ja-JP" altLang="en-US" sz="1600" dirty="0">
                        <a:solidFill>
                          <a:schemeClr val="tx1"/>
                        </a:solidFill>
                      </a:endParaRPr>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81906887"/>
                  </a:ext>
                </a:extLst>
              </a:tr>
              <a:tr h="306513">
                <a:tc vMerge="1">
                  <a:txBody>
                    <a:bodyPr/>
                    <a:lstStyle/>
                    <a:p>
                      <a:endParaRPr kumimoji="1" lang="ja-JP" altLang="en-US" dirty="0"/>
                    </a:p>
                  </a:txBody>
                  <a:tcP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1C66AA"/>
                    </a:solidFill>
                  </a:tcPr>
                </a:tc>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rPr>
                        <a:t>Is the budget within the ceiling? </a:t>
                      </a:r>
                      <a:endParaRPr kumimoji="1" lang="ja-JP" altLang="en-US" sz="1600" dirty="0">
                        <a:solidFill>
                          <a:schemeClr val="tx1"/>
                        </a:solidFill>
                      </a:endParaRPr>
                    </a:p>
                    <a:p>
                      <a:pPr algn="just"/>
                      <a:endParaRPr kumimoji="1" lang="ja-JP" altLang="en-US" sz="16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911700002"/>
                  </a:ext>
                </a:extLst>
              </a:tr>
            </a:tbl>
          </a:graphicData>
        </a:graphic>
      </p:graphicFrame>
    </p:spTree>
    <p:extLst>
      <p:ext uri="{BB962C8B-B14F-4D97-AF65-F5344CB8AC3E}">
        <p14:creationId xmlns:p14="http://schemas.microsoft.com/office/powerpoint/2010/main" val="17929555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56CC4ACE-5618-464D-A5E3-89ADB40708A8}"/>
              </a:ext>
            </a:extLst>
          </p:cNvPr>
          <p:cNvSpPr txBox="1"/>
          <p:nvPr/>
        </p:nvSpPr>
        <p:spPr>
          <a:xfrm>
            <a:off x="446567" y="359792"/>
            <a:ext cx="544513" cy="461665"/>
          </a:xfrm>
          <a:prstGeom prst="rect">
            <a:avLst/>
          </a:prstGeom>
          <a:solidFill>
            <a:schemeClr val="accent1">
              <a:lumMod val="75000"/>
            </a:schemeClr>
          </a:solidFill>
        </p:spPr>
        <p:txBody>
          <a:bodyPr wrap="square" rtlCol="0">
            <a:spAutoFit/>
          </a:bodyPr>
          <a:lstStyle/>
          <a:p>
            <a:pPr algn="ctr"/>
            <a:r>
              <a:rPr kumimoji="1" lang="en-US" altLang="ja-JP" sz="2400" b="1" dirty="0">
                <a:solidFill>
                  <a:schemeClr val="bg1"/>
                </a:solidFill>
              </a:rPr>
              <a:t>3</a:t>
            </a:r>
            <a:endParaRPr kumimoji="1" lang="ja-JP" altLang="en-US" sz="900" dirty="0"/>
          </a:p>
        </p:txBody>
      </p:sp>
      <p:sp>
        <p:nvSpPr>
          <p:cNvPr id="5" name="コンテンツ プレースホルダー 2">
            <a:extLst>
              <a:ext uri="{FF2B5EF4-FFF2-40B4-BE49-F238E27FC236}">
                <a16:creationId xmlns:a16="http://schemas.microsoft.com/office/drawing/2014/main" id="{F818BDE2-77FD-4779-91FF-38BC80A7ECB7}"/>
              </a:ext>
            </a:extLst>
          </p:cNvPr>
          <p:cNvSpPr txBox="1">
            <a:spLocks/>
          </p:cNvSpPr>
          <p:nvPr/>
        </p:nvSpPr>
        <p:spPr>
          <a:xfrm>
            <a:off x="1045280" y="443889"/>
            <a:ext cx="5915025" cy="755136"/>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1800" dirty="0"/>
              <a:t>Assessment of the quality of AWP</a:t>
            </a:r>
          </a:p>
        </p:txBody>
      </p:sp>
      <p:graphicFrame>
        <p:nvGraphicFramePr>
          <p:cNvPr id="8" name="表 7">
            <a:extLst>
              <a:ext uri="{FF2B5EF4-FFF2-40B4-BE49-F238E27FC236}">
                <a16:creationId xmlns:a16="http://schemas.microsoft.com/office/drawing/2014/main" id="{457140E8-D86E-4BD4-8B2C-0D92999B77DE}"/>
              </a:ext>
            </a:extLst>
          </p:cNvPr>
          <p:cNvGraphicFramePr>
            <a:graphicFrameLocks noGrp="1"/>
          </p:cNvGraphicFramePr>
          <p:nvPr>
            <p:extLst>
              <p:ext uri="{D42A27DB-BD31-4B8C-83A1-F6EECF244321}">
                <p14:modId xmlns:p14="http://schemas.microsoft.com/office/powerpoint/2010/main" val="2508900641"/>
              </p:ext>
            </p:extLst>
          </p:nvPr>
        </p:nvGraphicFramePr>
        <p:xfrm>
          <a:off x="446567" y="720272"/>
          <a:ext cx="11298866" cy="4055132"/>
        </p:xfrm>
        <a:graphic>
          <a:graphicData uri="http://schemas.openxmlformats.org/drawingml/2006/table">
            <a:tbl>
              <a:tblPr bandRow="1">
                <a:tableStyleId>{2D5ABB26-0587-4C30-8999-92F81FD0307C}</a:tableStyleId>
              </a:tblPr>
              <a:tblGrid>
                <a:gridCol w="1475704">
                  <a:extLst>
                    <a:ext uri="{9D8B030D-6E8A-4147-A177-3AD203B41FA5}">
                      <a16:colId xmlns:a16="http://schemas.microsoft.com/office/drawing/2014/main" val="418975301"/>
                    </a:ext>
                  </a:extLst>
                </a:gridCol>
                <a:gridCol w="954294">
                  <a:extLst>
                    <a:ext uri="{9D8B030D-6E8A-4147-A177-3AD203B41FA5}">
                      <a16:colId xmlns:a16="http://schemas.microsoft.com/office/drawing/2014/main" val="1379380121"/>
                    </a:ext>
                  </a:extLst>
                </a:gridCol>
                <a:gridCol w="1178733">
                  <a:extLst>
                    <a:ext uri="{9D8B030D-6E8A-4147-A177-3AD203B41FA5}">
                      <a16:colId xmlns:a16="http://schemas.microsoft.com/office/drawing/2014/main" val="1581599970"/>
                    </a:ext>
                  </a:extLst>
                </a:gridCol>
                <a:gridCol w="5233754">
                  <a:extLst>
                    <a:ext uri="{9D8B030D-6E8A-4147-A177-3AD203B41FA5}">
                      <a16:colId xmlns:a16="http://schemas.microsoft.com/office/drawing/2014/main" val="51029759"/>
                    </a:ext>
                  </a:extLst>
                </a:gridCol>
                <a:gridCol w="1348015">
                  <a:extLst>
                    <a:ext uri="{9D8B030D-6E8A-4147-A177-3AD203B41FA5}">
                      <a16:colId xmlns:a16="http://schemas.microsoft.com/office/drawing/2014/main" val="4012222497"/>
                    </a:ext>
                  </a:extLst>
                </a:gridCol>
                <a:gridCol w="1108366">
                  <a:extLst>
                    <a:ext uri="{9D8B030D-6E8A-4147-A177-3AD203B41FA5}">
                      <a16:colId xmlns:a16="http://schemas.microsoft.com/office/drawing/2014/main" val="252439829"/>
                    </a:ext>
                  </a:extLst>
                </a:gridCol>
              </a:tblGrid>
              <a:tr h="396800">
                <a:tc>
                  <a:txBody>
                    <a:bodyPr/>
                    <a:lstStyle/>
                    <a:p>
                      <a:endParaRPr kumimoji="1" lang="ja-JP" altLang="en-US" sz="1350" b="1" kern="1200" dirty="0">
                        <a:solidFill>
                          <a:schemeClr val="bg1"/>
                        </a:solidFill>
                        <a:latin typeface="+mn-lt"/>
                        <a:ea typeface="+mn-ea"/>
                        <a:cs typeface="+mn-cs"/>
                      </a:endParaRPr>
                    </a:p>
                  </a:txBody>
                  <a:tcPr>
                    <a:lnB w="12700" cap="flat" cmpd="sng" algn="ctr">
                      <a:solidFill>
                        <a:schemeClr val="bg2">
                          <a:lumMod val="50000"/>
                        </a:schemeClr>
                      </a:solidFill>
                      <a:prstDash val="solid"/>
                      <a:round/>
                      <a:headEnd type="none" w="med" len="med"/>
                      <a:tailEnd type="none" w="med" len="med"/>
                    </a:lnB>
                    <a:noFill/>
                  </a:tcPr>
                </a:tc>
                <a:tc gridSpan="3">
                  <a:txBody>
                    <a:bodyPr/>
                    <a:lstStyle/>
                    <a:p>
                      <a:endParaRPr kumimoji="1" lang="ja-JP" altLang="en-US" dirty="0"/>
                    </a:p>
                  </a:txBody>
                  <a:tcPr>
                    <a:lnB w="12700" cap="flat" cmpd="sng" algn="ctr">
                      <a:solidFill>
                        <a:schemeClr val="bg2">
                          <a:lumMod val="50000"/>
                        </a:schemeClr>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a:txBody>
                    <a:bodyPr/>
                    <a:lstStyle/>
                    <a:p>
                      <a:pPr algn="ctr"/>
                      <a:r>
                        <a:rPr kumimoji="1" lang="en-US" altLang="ja-JP" sz="2000" dirty="0"/>
                        <a:t>YES</a:t>
                      </a:r>
                    </a:p>
                  </a:txBody>
                  <a:tcPr>
                    <a:lnB w="12700" cap="flat" cmpd="sng" algn="ctr">
                      <a:solidFill>
                        <a:schemeClr val="bg2">
                          <a:lumMod val="50000"/>
                        </a:schemeClr>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2000" dirty="0"/>
                        <a:t>NO</a:t>
                      </a:r>
                    </a:p>
                  </a:txBody>
                  <a:tcPr>
                    <a:lnB w="12700" cap="flat" cmpd="sng" algn="ctr">
                      <a:solidFill>
                        <a:schemeClr val="bg2">
                          <a:lumMod val="50000"/>
                        </a:schemeClr>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3706853114"/>
                  </a:ext>
                </a:extLst>
              </a:tr>
              <a:tr h="424623">
                <a:tc rowSpan="2">
                  <a:txBody>
                    <a:bodyPr/>
                    <a:lstStyle/>
                    <a:p>
                      <a:r>
                        <a:rPr kumimoji="1" lang="en-US" altLang="ja-JP" sz="1600" b="1" dirty="0">
                          <a:solidFill>
                            <a:schemeClr val="bg1"/>
                          </a:solidFill>
                        </a:rPr>
                        <a:t>Section 4</a:t>
                      </a:r>
                      <a:endParaRPr kumimoji="1" lang="ja-JP" altLang="en-US" sz="1600" b="1" dirty="0">
                        <a:solidFill>
                          <a:schemeClr val="bg1"/>
                        </a:solidFill>
                      </a:endParaRPr>
                    </a:p>
                  </a:txBody>
                  <a:tcPr>
                    <a:lnT w="12700" cap="flat" cmpd="sng" algn="ctr">
                      <a:solidFill>
                        <a:schemeClr val="bg2">
                          <a:lumMod val="50000"/>
                        </a:schemeClr>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1C66AA"/>
                    </a:solidFill>
                  </a:tcPr>
                </a:tc>
                <a:tc gridSpan="3">
                  <a:txBody>
                    <a:bodyPr/>
                    <a:lstStyle/>
                    <a:p>
                      <a:pPr algn="just"/>
                      <a:r>
                        <a:rPr kumimoji="1" lang="en-US" altLang="ja-JP" sz="1600" dirty="0">
                          <a:solidFill>
                            <a:schemeClr val="tx1"/>
                          </a:solidFill>
                        </a:rPr>
                        <a:t>Is the budget well </a:t>
                      </a:r>
                      <a:r>
                        <a:rPr kumimoji="1" lang="en-US" altLang="ja-JP" sz="1600" baseline="0" dirty="0">
                          <a:solidFill>
                            <a:schemeClr val="tx1"/>
                          </a:solidFill>
                        </a:rPr>
                        <a:t>allocated to both health service delivery and health management areas such as maintenance and operation? </a:t>
                      </a:r>
                      <a:endParaRPr kumimoji="1" lang="ja-JP" altLang="en-US" sz="1600" dirty="0">
                        <a:solidFill>
                          <a:schemeClr val="tx1"/>
                        </a:solidFill>
                      </a:endParaRPr>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126196065"/>
                  </a:ext>
                </a:extLst>
              </a:tr>
              <a:tr h="314133">
                <a:tc vMerge="1">
                  <a:txBody>
                    <a:bodyPr/>
                    <a:lstStyle/>
                    <a:p>
                      <a:endParaRPr kumimoji="1" lang="ja-JP" altLang="en-US" b="1" dirty="0">
                        <a:solidFill>
                          <a:schemeClr val="bg1"/>
                        </a:solidFill>
                      </a:endParaRPr>
                    </a:p>
                  </a:txBody>
                  <a:tcP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1C66AA"/>
                    </a:solidFill>
                  </a:tcPr>
                </a:tc>
                <a:tc gridSpan="3">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n-lt"/>
                        </a:rPr>
                        <a:t>Do the budget in Section 3.2, Section 4.1 and Section 4.2 tally?</a:t>
                      </a:r>
                      <a:r>
                        <a:rPr kumimoji="1" lang="en-US" altLang="ja-JP" sz="1600" baseline="0" dirty="0">
                          <a:solidFill>
                            <a:schemeClr val="tx1"/>
                          </a:solidFill>
                          <a:latin typeface="+mn-lt"/>
                        </a:rPr>
                        <a:t> </a:t>
                      </a:r>
                      <a:endParaRPr kumimoji="1" lang="ja-JP" altLang="en-US" sz="1600" dirty="0">
                        <a:solidFill>
                          <a:schemeClr val="tx1"/>
                        </a:solidFill>
                        <a:latin typeface="+mn-lt"/>
                      </a:endParaRPr>
                    </a:p>
                    <a:p>
                      <a:pPr algn="just"/>
                      <a:endParaRPr kumimoji="1" lang="ja-JP" altLang="en-US" sz="16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787074670"/>
                  </a:ext>
                </a:extLst>
              </a:tr>
              <a:tr h="403668">
                <a:tc rowSpan="3">
                  <a:txBody>
                    <a:bodyPr/>
                    <a:lstStyle/>
                    <a:p>
                      <a:r>
                        <a:rPr kumimoji="1" lang="en-US" altLang="ja-JP" sz="1600" b="1" dirty="0">
                          <a:solidFill>
                            <a:schemeClr val="bg1"/>
                          </a:solidFill>
                        </a:rPr>
                        <a:t>Overall</a:t>
                      </a:r>
                      <a:endParaRPr kumimoji="1" lang="ja-JP" altLang="en-US" sz="1600" b="1" dirty="0">
                        <a:solidFill>
                          <a:schemeClr val="bg1"/>
                        </a:solidFill>
                      </a:endParaRPr>
                    </a:p>
                  </a:txBody>
                  <a:tcPr>
                    <a:lnT w="19050" cap="flat" cmpd="sng" algn="ctr">
                      <a:solidFill>
                        <a:schemeClr val="bg1"/>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rgbClr val="1C66AA"/>
                    </a:solidFill>
                  </a:tcPr>
                </a:tc>
                <a:tc gridSpan="3">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rPr>
                        <a:t>Check your AWP document again.  If it is hand-written, can everybody read your handwriting?  </a:t>
                      </a:r>
                      <a:endParaRPr kumimoji="1" lang="ja-JP" altLang="en-US" sz="1600" dirty="0">
                        <a:solidFill>
                          <a:schemeClr val="tx1"/>
                        </a:solidFill>
                      </a:endParaRPr>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839904683"/>
                  </a:ext>
                </a:extLst>
              </a:tr>
              <a:tr h="131253">
                <a:tc vMerge="1">
                  <a:txBody>
                    <a:bodyPr/>
                    <a:lstStyle/>
                    <a:p>
                      <a:endParaRPr kumimoji="1" lang="ja-JP" altLang="en-US" dirty="0"/>
                    </a:p>
                  </a:txBody>
                  <a:tcPr/>
                </a:tc>
                <a:tc gridSpan="3">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1" lang="en-US" altLang="ja-JP" sz="1600" dirty="0"/>
                        <a:t>Any missing parts to fill in? </a:t>
                      </a:r>
                      <a:r>
                        <a:rPr kumimoji="1" lang="en-US" altLang="ja-JP" sz="1600" dirty="0">
                          <a:solidFill>
                            <a:schemeClr val="tx1"/>
                          </a:solidFill>
                        </a:rPr>
                        <a:t>If there is a column which you do not have to fill in, write “N/A (not applicable) and if you cannot get data, write </a:t>
                      </a:r>
                      <a:r>
                        <a:rPr kumimoji="1" lang="en-US" altLang="ja-JP" sz="1600" baseline="0" dirty="0">
                          <a:solidFill>
                            <a:schemeClr val="tx1"/>
                          </a:solidFill>
                        </a:rPr>
                        <a:t> “data is </a:t>
                      </a:r>
                      <a:r>
                        <a:rPr kumimoji="1" lang="en-US" altLang="ja-JP" sz="1600" dirty="0">
                          <a:solidFill>
                            <a:schemeClr val="tx1"/>
                          </a:solidFill>
                        </a:rPr>
                        <a:t>not</a:t>
                      </a:r>
                      <a:r>
                        <a:rPr kumimoji="1" lang="en-US" altLang="ja-JP" sz="1600" baseline="0" dirty="0">
                          <a:solidFill>
                            <a:schemeClr val="tx1"/>
                          </a:solidFill>
                        </a:rPr>
                        <a:t> available” respectively.</a:t>
                      </a:r>
                      <a:r>
                        <a:rPr kumimoji="1" lang="en-US" altLang="ja-JP" sz="1600" dirty="0">
                          <a:solidFill>
                            <a:schemeClr val="tx1"/>
                          </a:solidFill>
                        </a:rPr>
                        <a:t> </a:t>
                      </a:r>
                      <a:endParaRPr kumimoji="1" lang="ja-JP" altLang="en-US" sz="1600" dirty="0">
                        <a:solidFill>
                          <a:schemeClr val="tx1"/>
                        </a:solidFill>
                      </a:endParaRPr>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nchor="ct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nchor="ct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ysDash"/>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8655940"/>
                  </a:ext>
                </a:extLst>
              </a:tr>
              <a:tr h="335088">
                <a:tc vMerge="1">
                  <a:txBody>
                    <a:bodyPr/>
                    <a:lstStyle/>
                    <a:p>
                      <a:endParaRPr kumimoji="1" lang="ja-JP" altLang="en-US" b="1" dirty="0">
                        <a:solidFill>
                          <a:schemeClr val="bg1"/>
                        </a:solidFill>
                      </a:endParaRPr>
                    </a:p>
                  </a:txBody>
                  <a:tcP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rgbClr val="1C66AA"/>
                    </a:solidFill>
                  </a:tcPr>
                </a:tc>
                <a:tc gridSpan="3">
                  <a:txBody>
                    <a:bodyPr/>
                    <a:lstStyle/>
                    <a:p>
                      <a:pPr algn="just"/>
                      <a:r>
                        <a:rPr kumimoji="1" lang="en-US" altLang="ja-JP" sz="1600" dirty="0">
                          <a:solidFill>
                            <a:schemeClr val="tx1"/>
                          </a:solidFill>
                        </a:rPr>
                        <a:t>Were all the department heads involved in development of this AWP and are they aware of what is planned in this AWP?</a:t>
                      </a:r>
                      <a:endParaRPr kumimoji="1" lang="ja-JP" altLang="en-US" sz="1600" dirty="0">
                        <a:solidFill>
                          <a:schemeClr val="tx1"/>
                        </a:solidFill>
                      </a:endParaRPr>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2500" dirty="0"/>
                        <a:t>□</a:t>
                      </a:r>
                      <a:endParaRPr kumimoji="1" lang="en-US" altLang="ja-JP" sz="2500" dirty="0"/>
                    </a:p>
                  </a:txBody>
                  <a:tcPr>
                    <a:lnT w="12700" cap="flat" cmpd="sng" algn="ctr">
                      <a:solidFill>
                        <a:schemeClr val="bg2">
                          <a:lumMod val="50000"/>
                        </a:schemeClr>
                      </a:solidFill>
                      <a:prstDash val="sysDash"/>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43730690"/>
                  </a:ext>
                </a:extLst>
              </a:tr>
              <a:tr h="518892">
                <a:tc gridSpan="2">
                  <a:txBody>
                    <a:bodyPr/>
                    <a:lstStyle/>
                    <a:p>
                      <a:endParaRPr kumimoji="1" lang="ja-JP" altLang="en-US" b="1" dirty="0">
                        <a:solidFill>
                          <a:schemeClr val="bg1"/>
                        </a:solidFill>
                      </a:endParaRPr>
                    </a:p>
                  </a:txBody>
                  <a:tcPr>
                    <a:lnT w="12700" cap="flat" cmpd="sng" algn="ctr">
                      <a:solidFill>
                        <a:schemeClr val="bg2">
                          <a:lumMod val="50000"/>
                        </a:schemeClr>
                      </a:solidFill>
                      <a:prstDash val="solid"/>
                      <a:round/>
                      <a:headEnd type="none" w="med" len="med"/>
                      <a:tailEnd type="none" w="med" len="med"/>
                    </a:lnT>
                    <a:solidFill>
                      <a:schemeClr val="bg1"/>
                    </a:solidFill>
                  </a:tcPr>
                </a:tc>
                <a:tc hMerge="1">
                  <a:txBody>
                    <a:bodyPr/>
                    <a:lstStyle/>
                    <a:p>
                      <a:endParaRPr kumimoji="1" lang="ja-JP" altLang="en-US" dirty="0"/>
                    </a:p>
                  </a:txBody>
                  <a:tcP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ysDash"/>
                      <a:round/>
                      <a:headEnd type="none" w="med" len="med"/>
                      <a:tailEnd type="none" w="med" len="med"/>
                    </a:lnB>
                    <a:solidFill>
                      <a:schemeClr val="bg1"/>
                    </a:solidFill>
                  </a:tcPr>
                </a:tc>
                <a:tc>
                  <a:txBody>
                    <a:bodyPr/>
                    <a:lstStyle/>
                    <a:p>
                      <a:pPr algn="ctr"/>
                      <a:endParaRPr kumimoji="1" lang="en-US" altLang="ja-JP" b="1" dirty="0">
                        <a:solidFill>
                          <a:schemeClr val="tx1"/>
                        </a:solidFill>
                      </a:endParaRPr>
                    </a:p>
                  </a:txBody>
                  <a:tcPr>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noFill/>
                  </a:tcPr>
                </a:tc>
                <a:tc>
                  <a:txBody>
                    <a:bodyPr/>
                    <a:lstStyle/>
                    <a:p>
                      <a:pPr algn="ctr"/>
                      <a:r>
                        <a:rPr kumimoji="1" lang="en-US" altLang="ja-JP" b="1" dirty="0">
                          <a:solidFill>
                            <a:schemeClr val="tx1"/>
                          </a:solidFill>
                        </a:rPr>
                        <a:t>Number</a:t>
                      </a:r>
                      <a:r>
                        <a:rPr kumimoji="1" lang="ja-JP" altLang="en-US" b="1" dirty="0">
                          <a:solidFill>
                            <a:schemeClr val="tx1"/>
                          </a:solidFill>
                        </a:rPr>
                        <a:t> </a:t>
                      </a:r>
                      <a:r>
                        <a:rPr kumimoji="1" lang="en-US" altLang="ja-JP" b="1" dirty="0">
                          <a:solidFill>
                            <a:schemeClr val="tx1"/>
                          </a:solidFill>
                        </a:rPr>
                        <a:t>of</a:t>
                      </a:r>
                      <a:r>
                        <a:rPr kumimoji="1" lang="ja-JP" altLang="en-US" b="1" dirty="0">
                          <a:solidFill>
                            <a:schemeClr val="tx1"/>
                          </a:solidFill>
                        </a:rPr>
                        <a:t> </a:t>
                      </a:r>
                      <a:r>
                        <a:rPr kumimoji="1" lang="en-US" altLang="ja-JP" b="1" dirty="0">
                          <a:solidFill>
                            <a:schemeClr val="tx1"/>
                          </a:solidFill>
                        </a:rPr>
                        <a:t>Checkmarks of “YES”</a:t>
                      </a:r>
                    </a:p>
                  </a:txBody>
                  <a:tcPr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1" lang="en-US" altLang="ja-JP" sz="2800" dirty="0"/>
                    </a:p>
                  </a:txBody>
                  <a:tcP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1" lang="en-US" altLang="ja-JP" sz="2800" dirty="0"/>
                    </a:p>
                  </a:txBody>
                  <a:tcPr>
                    <a:lnL w="12700" cap="flat" cmpd="sng" algn="ctr">
                      <a:solidFill>
                        <a:schemeClr val="bg2">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238430656"/>
                  </a:ext>
                </a:extLst>
              </a:tr>
            </a:tbl>
          </a:graphicData>
        </a:graphic>
      </p:graphicFrame>
      <p:cxnSp>
        <p:nvCxnSpPr>
          <p:cNvPr id="6" name="直線コネクタ 5">
            <a:extLst>
              <a:ext uri="{FF2B5EF4-FFF2-40B4-BE49-F238E27FC236}">
                <a16:creationId xmlns:a16="http://schemas.microsoft.com/office/drawing/2014/main" id="{5B7A7CF3-944D-4CD9-8F14-FAD93774B688}"/>
              </a:ext>
            </a:extLst>
          </p:cNvPr>
          <p:cNvCxnSpPr/>
          <p:nvPr/>
        </p:nvCxnSpPr>
        <p:spPr>
          <a:xfrm flipV="1">
            <a:off x="9328092" y="4302702"/>
            <a:ext cx="1003693" cy="37156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A3FA17B2-D4EE-4955-A1FA-05B64DEE0F3A}"/>
              </a:ext>
            </a:extLst>
          </p:cNvPr>
          <p:cNvSpPr txBox="1"/>
          <p:nvPr/>
        </p:nvSpPr>
        <p:spPr>
          <a:xfrm>
            <a:off x="9875337" y="4407246"/>
            <a:ext cx="631939" cy="369332"/>
          </a:xfrm>
          <a:prstGeom prst="rect">
            <a:avLst/>
          </a:prstGeom>
          <a:noFill/>
        </p:spPr>
        <p:txBody>
          <a:bodyPr wrap="square" rtlCol="0">
            <a:spAutoFit/>
          </a:bodyPr>
          <a:lstStyle/>
          <a:p>
            <a:r>
              <a:rPr kumimoji="1" lang="en-US" altLang="ja-JP" dirty="0"/>
              <a:t>15</a:t>
            </a:r>
            <a:endParaRPr kumimoji="1" lang="ja-JP" altLang="en-US" dirty="0"/>
          </a:p>
        </p:txBody>
      </p:sp>
      <p:sp>
        <p:nvSpPr>
          <p:cNvPr id="9" name="正方形/長方形 8">
            <a:extLst>
              <a:ext uri="{FF2B5EF4-FFF2-40B4-BE49-F238E27FC236}">
                <a16:creationId xmlns:a16="http://schemas.microsoft.com/office/drawing/2014/main" id="{D50DBB72-4786-4858-B55A-DF8084664E21}"/>
              </a:ext>
            </a:extLst>
          </p:cNvPr>
          <p:cNvSpPr/>
          <p:nvPr/>
        </p:nvSpPr>
        <p:spPr>
          <a:xfrm>
            <a:off x="2407355" y="5432989"/>
            <a:ext cx="9533008" cy="461665"/>
          </a:xfrm>
          <a:prstGeom prst="rect">
            <a:avLst/>
          </a:prstGeom>
        </p:spPr>
        <p:txBody>
          <a:bodyPr wrap="square">
            <a:spAutoFit/>
          </a:bodyPr>
          <a:lstStyle/>
          <a:p>
            <a:pPr algn="just"/>
            <a:r>
              <a:rPr lang="en-US" altLang="ja-JP" sz="2400" dirty="0">
                <a:cs typeface="Calibri" panose="020F0502020204030204" pitchFamily="34" charset="0"/>
              </a:rPr>
              <a:t>It is recommended that you check at least ten boxes out of fifteen. </a:t>
            </a:r>
            <a:endParaRPr lang="ja-JP" altLang="en-US" sz="2400" dirty="0">
              <a:cs typeface="Calibri" panose="020F0502020204030204" pitchFamily="34" charset="0"/>
            </a:endParaRPr>
          </a:p>
        </p:txBody>
      </p:sp>
      <p:sp>
        <p:nvSpPr>
          <p:cNvPr id="10" name="右矢印 8">
            <a:extLst>
              <a:ext uri="{FF2B5EF4-FFF2-40B4-BE49-F238E27FC236}">
                <a16:creationId xmlns:a16="http://schemas.microsoft.com/office/drawing/2014/main" id="{7F187152-98D0-42F3-B3C2-1147B845975A}"/>
              </a:ext>
            </a:extLst>
          </p:cNvPr>
          <p:cNvSpPr/>
          <p:nvPr/>
        </p:nvSpPr>
        <p:spPr>
          <a:xfrm rot="16200000">
            <a:off x="9591758" y="4883354"/>
            <a:ext cx="476360" cy="44285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660288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C7B5A8-FB8D-4242-B095-9678BB9069F9}"/>
              </a:ext>
            </a:extLst>
          </p:cNvPr>
          <p:cNvSpPr>
            <a:spLocks noGrp="1"/>
          </p:cNvSpPr>
          <p:nvPr>
            <p:ph type="title"/>
          </p:nvPr>
        </p:nvSpPr>
        <p:spPr>
          <a:xfrm>
            <a:off x="146890" y="1103551"/>
            <a:ext cx="11626811" cy="1325563"/>
          </a:xfrm>
        </p:spPr>
        <p:txBody>
          <a:bodyPr/>
          <a:lstStyle/>
          <a:p>
            <a:pPr algn="ctr"/>
            <a:r>
              <a:rPr kumimoji="1" lang="en-US" altLang="ja-JP" dirty="0"/>
              <a:t>AWP Handbook for level2-3 HF</a:t>
            </a:r>
            <a:r>
              <a:rPr kumimoji="1" lang="ja-JP" altLang="en-US" dirty="0"/>
              <a:t> </a:t>
            </a:r>
            <a:br>
              <a:rPr kumimoji="1" lang="en-US" altLang="ja-JP" dirty="0"/>
            </a:br>
            <a:r>
              <a:rPr kumimoji="1" lang="en-US" altLang="ja-JP" dirty="0"/>
              <a:t>is</a:t>
            </a:r>
            <a:r>
              <a:rPr kumimoji="1" lang="ja-JP" altLang="en-US" dirty="0"/>
              <a:t> </a:t>
            </a:r>
            <a:r>
              <a:rPr kumimoji="1" lang="en-US" altLang="ja-JP" dirty="0"/>
              <a:t>available from MOH website </a:t>
            </a:r>
            <a:endParaRPr kumimoji="1" lang="ja-JP" altLang="en-US" dirty="0"/>
          </a:p>
        </p:txBody>
      </p:sp>
      <p:sp>
        <p:nvSpPr>
          <p:cNvPr id="4" name="テキスト ボックス 3">
            <a:extLst>
              <a:ext uri="{FF2B5EF4-FFF2-40B4-BE49-F238E27FC236}">
                <a16:creationId xmlns:a16="http://schemas.microsoft.com/office/drawing/2014/main" id="{707868FB-40FA-46CA-953B-711EA8039B26}"/>
              </a:ext>
            </a:extLst>
          </p:cNvPr>
          <p:cNvSpPr txBox="1"/>
          <p:nvPr/>
        </p:nvSpPr>
        <p:spPr>
          <a:xfrm>
            <a:off x="807813" y="2645829"/>
            <a:ext cx="10922077" cy="646331"/>
          </a:xfrm>
          <a:prstGeom prst="rect">
            <a:avLst/>
          </a:prstGeom>
          <a:noFill/>
        </p:spPr>
        <p:txBody>
          <a:bodyPr wrap="square" rtlCol="0">
            <a:spAutoFit/>
          </a:bodyPr>
          <a:lstStyle/>
          <a:p>
            <a:r>
              <a:rPr lang="en-US" altLang="ja-JP" sz="3600" dirty="0">
                <a:hlinkClick r:id="rId2"/>
              </a:rPr>
              <a:t>http://www.health.go.ke/health-best-practice/</a:t>
            </a:r>
            <a:endParaRPr kumimoji="1" lang="ja-JP" altLang="en-US" sz="3600" dirty="0"/>
          </a:p>
        </p:txBody>
      </p:sp>
      <p:pic>
        <p:nvPicPr>
          <p:cNvPr id="5" name="図 4">
            <a:extLst>
              <a:ext uri="{FF2B5EF4-FFF2-40B4-BE49-F238E27FC236}">
                <a16:creationId xmlns:a16="http://schemas.microsoft.com/office/drawing/2014/main" id="{072772E3-B9B8-426F-B26D-564737735F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99413" y="3595893"/>
            <a:ext cx="2121766" cy="3009666"/>
          </a:xfrm>
          <a:prstGeom prst="rect">
            <a:avLst/>
          </a:prstGeom>
        </p:spPr>
      </p:pic>
      <p:sp>
        <p:nvSpPr>
          <p:cNvPr id="6" name="正方形/長方形 5">
            <a:extLst>
              <a:ext uri="{FF2B5EF4-FFF2-40B4-BE49-F238E27FC236}">
                <a16:creationId xmlns:a16="http://schemas.microsoft.com/office/drawing/2014/main" id="{66B214FF-CF0B-480D-814B-0562CF0EEF27}"/>
              </a:ext>
            </a:extLst>
          </p:cNvPr>
          <p:cNvSpPr/>
          <p:nvPr/>
        </p:nvSpPr>
        <p:spPr>
          <a:xfrm>
            <a:off x="4899413" y="3595893"/>
            <a:ext cx="2121766" cy="29002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2960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B7E22252-1C0B-4B82-B73C-14C3DCBCB4C9}"/>
              </a:ext>
            </a:extLst>
          </p:cNvPr>
          <p:cNvSpPr txBox="1">
            <a:spLocks/>
          </p:cNvSpPr>
          <p:nvPr/>
        </p:nvSpPr>
        <p:spPr>
          <a:xfrm>
            <a:off x="1027123" y="283918"/>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Introduction</a:t>
            </a:r>
            <a:endParaRPr lang="en-US" altLang="ja-JP" sz="1400" dirty="0">
              <a:latin typeface="+mj-lt"/>
            </a:endParaRPr>
          </a:p>
        </p:txBody>
      </p:sp>
      <p:sp>
        <p:nvSpPr>
          <p:cNvPr id="5" name="テキスト ボックス 4">
            <a:extLst>
              <a:ext uri="{FF2B5EF4-FFF2-40B4-BE49-F238E27FC236}">
                <a16:creationId xmlns:a16="http://schemas.microsoft.com/office/drawing/2014/main" id="{AFA56ADF-40DA-4DA8-AC26-5BF7E9EDC2A7}"/>
              </a:ext>
            </a:extLst>
          </p:cNvPr>
          <p:cNvSpPr txBox="1"/>
          <p:nvPr/>
        </p:nvSpPr>
        <p:spPr>
          <a:xfrm>
            <a:off x="348803" y="205901"/>
            <a:ext cx="544513" cy="461665"/>
          </a:xfrm>
          <a:prstGeom prst="rect">
            <a:avLst/>
          </a:prstGeom>
          <a:solidFill>
            <a:schemeClr val="accent2">
              <a:lumMod val="75000"/>
            </a:schemeClr>
          </a:solidFill>
        </p:spPr>
        <p:txBody>
          <a:bodyPr wrap="square" rtlCol="0">
            <a:spAutoFit/>
          </a:bodyPr>
          <a:lstStyle/>
          <a:p>
            <a:pPr algn="ctr"/>
            <a:r>
              <a:rPr kumimoji="1" lang="en-US" altLang="ja-JP" sz="2400" b="1" dirty="0">
                <a:solidFill>
                  <a:schemeClr val="bg1"/>
                </a:solidFill>
              </a:rPr>
              <a:t>1</a:t>
            </a:r>
            <a:endParaRPr kumimoji="1" lang="ja-JP" altLang="en-US" sz="900" dirty="0"/>
          </a:p>
        </p:txBody>
      </p:sp>
      <p:graphicFrame>
        <p:nvGraphicFramePr>
          <p:cNvPr id="6" name="コンテンツ プレースホルダー 56">
            <a:extLst>
              <a:ext uri="{FF2B5EF4-FFF2-40B4-BE49-F238E27FC236}">
                <a16:creationId xmlns:a16="http://schemas.microsoft.com/office/drawing/2014/main" id="{F8A6B647-B9AE-4E48-8AF2-0D8E885B6871}"/>
              </a:ext>
            </a:extLst>
          </p:cNvPr>
          <p:cNvGraphicFramePr>
            <a:graphicFrameLocks/>
          </p:cNvGraphicFramePr>
          <p:nvPr/>
        </p:nvGraphicFramePr>
        <p:xfrm>
          <a:off x="348803" y="907997"/>
          <a:ext cx="8430599" cy="518160"/>
        </p:xfrm>
        <a:graphic>
          <a:graphicData uri="http://schemas.openxmlformats.org/drawingml/2006/table">
            <a:tbl>
              <a:tblPr firstRow="1" bandRow="1">
                <a:tableStyleId>{5C22544A-7EE6-4342-B048-85BDC9FD1C3A}</a:tableStyleId>
              </a:tblPr>
              <a:tblGrid>
                <a:gridCol w="8430599">
                  <a:extLst>
                    <a:ext uri="{9D8B030D-6E8A-4147-A177-3AD203B41FA5}">
                      <a16:colId xmlns:a16="http://schemas.microsoft.com/office/drawing/2014/main" val="1607708785"/>
                    </a:ext>
                  </a:extLst>
                </a:gridCol>
              </a:tblGrid>
              <a:tr h="298678">
                <a:tc>
                  <a:txBody>
                    <a:bodyPr/>
                    <a:lstStyle/>
                    <a:p>
                      <a:r>
                        <a:rPr kumimoji="1" lang="en-US" altLang="ja-JP" sz="2800" b="0" dirty="0">
                          <a:solidFill>
                            <a:schemeClr val="tx1"/>
                          </a:solidFill>
                          <a:latin typeface="+mj-lt"/>
                        </a:rPr>
                        <a:t>The AWP Development</a:t>
                      </a:r>
                      <a:r>
                        <a:rPr kumimoji="1" lang="ja-JP" altLang="en-US" sz="2800" b="0" dirty="0">
                          <a:solidFill>
                            <a:schemeClr val="tx1"/>
                          </a:solidFill>
                          <a:latin typeface="+mj-lt"/>
                        </a:rPr>
                        <a:t> </a:t>
                      </a:r>
                      <a:r>
                        <a:rPr kumimoji="1" lang="en-US" altLang="ja-JP" sz="2800" b="0" dirty="0">
                          <a:solidFill>
                            <a:schemeClr val="tx1"/>
                          </a:solidFill>
                          <a:latin typeface="+mj-lt"/>
                        </a:rPr>
                        <a:t>Process and Timeline</a:t>
                      </a:r>
                      <a:endParaRPr kumimoji="1" lang="ja-JP" altLang="en-US" sz="2800" b="0" dirty="0">
                        <a:solidFill>
                          <a:schemeClr val="tx1"/>
                        </a:solidFill>
                        <a:latin typeface="+mj-lt"/>
                      </a:endParaRPr>
                    </a:p>
                  </a:txBody>
                  <a:tcPr>
                    <a:lnL w="76200" cap="flat" cmpd="sng" algn="ctr">
                      <a:solidFill>
                        <a:schemeClr val="accent2">
                          <a:lumMod val="7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1576469557"/>
                  </a:ext>
                </a:extLst>
              </a:tr>
            </a:tbl>
          </a:graphicData>
        </a:graphic>
      </p:graphicFrame>
      <p:graphicFrame>
        <p:nvGraphicFramePr>
          <p:cNvPr id="7" name="コンテンツ プレースホルダー 3">
            <a:extLst>
              <a:ext uri="{FF2B5EF4-FFF2-40B4-BE49-F238E27FC236}">
                <a16:creationId xmlns:a16="http://schemas.microsoft.com/office/drawing/2014/main" id="{CB62AC33-24E6-4344-936A-A12277A54A57}"/>
              </a:ext>
            </a:extLst>
          </p:cNvPr>
          <p:cNvGraphicFramePr>
            <a:graphicFrameLocks/>
          </p:cNvGraphicFramePr>
          <p:nvPr>
            <p:extLst>
              <p:ext uri="{D42A27DB-BD31-4B8C-83A1-F6EECF244321}">
                <p14:modId xmlns:p14="http://schemas.microsoft.com/office/powerpoint/2010/main" val="1935456217"/>
              </p:ext>
            </p:extLst>
          </p:nvPr>
        </p:nvGraphicFramePr>
        <p:xfrm>
          <a:off x="85065" y="1674017"/>
          <a:ext cx="11988799" cy="5013960"/>
        </p:xfrm>
        <a:graphic>
          <a:graphicData uri="http://schemas.openxmlformats.org/drawingml/2006/table">
            <a:tbl>
              <a:tblPr firstRow="1" bandRow="1"/>
              <a:tblGrid>
                <a:gridCol w="1393372">
                  <a:extLst>
                    <a:ext uri="{9D8B030D-6E8A-4147-A177-3AD203B41FA5}">
                      <a16:colId xmlns:a16="http://schemas.microsoft.com/office/drawing/2014/main" val="2006842168"/>
                    </a:ext>
                  </a:extLst>
                </a:gridCol>
                <a:gridCol w="1291655">
                  <a:extLst>
                    <a:ext uri="{9D8B030D-6E8A-4147-A177-3AD203B41FA5}">
                      <a16:colId xmlns:a16="http://schemas.microsoft.com/office/drawing/2014/main" val="1382119554"/>
                    </a:ext>
                  </a:extLst>
                </a:gridCol>
                <a:gridCol w="1928310">
                  <a:extLst>
                    <a:ext uri="{9D8B030D-6E8A-4147-A177-3AD203B41FA5}">
                      <a16:colId xmlns:a16="http://schemas.microsoft.com/office/drawing/2014/main" val="4181129626"/>
                    </a:ext>
                  </a:extLst>
                </a:gridCol>
                <a:gridCol w="3628355">
                  <a:extLst>
                    <a:ext uri="{9D8B030D-6E8A-4147-A177-3AD203B41FA5}">
                      <a16:colId xmlns:a16="http://schemas.microsoft.com/office/drawing/2014/main" val="4090361743"/>
                    </a:ext>
                  </a:extLst>
                </a:gridCol>
                <a:gridCol w="3747107">
                  <a:extLst>
                    <a:ext uri="{9D8B030D-6E8A-4147-A177-3AD203B41FA5}">
                      <a16:colId xmlns:a16="http://schemas.microsoft.com/office/drawing/2014/main" val="1588840065"/>
                    </a:ext>
                  </a:extLst>
                </a:gridCol>
              </a:tblGrid>
              <a:tr h="40845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r>
                        <a:rPr kumimoji="1" lang="en-US" altLang="ja-JP" sz="2300" b="1" dirty="0">
                          <a:latin typeface="+mn-lt"/>
                        </a:rPr>
                        <a:t>County</a:t>
                      </a:r>
                      <a:endParaRPr kumimoji="1" lang="ja-JP" altLang="en-US" sz="2300" b="1" dirty="0">
                        <a:latin typeface="+mn-lt"/>
                      </a:endParaRPr>
                    </a:p>
                  </a:txBody>
                  <a:tcPr anchor="ct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r>
                        <a:rPr kumimoji="1" lang="en-US" altLang="ja-JP" sz="2300" b="1" dirty="0">
                          <a:latin typeface="+mn-lt"/>
                        </a:rPr>
                        <a:t>Sub-county</a:t>
                      </a:r>
                      <a:endParaRPr kumimoji="1" lang="ja-JP" altLang="en-US" sz="2300" b="1" dirty="0">
                        <a:latin typeface="+mn-lt"/>
                      </a:endParaRPr>
                    </a:p>
                  </a:txBody>
                  <a:tcPr anchor="ct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r>
                        <a:rPr kumimoji="1" lang="en-US" altLang="ja-JP" sz="2300" b="1" dirty="0">
                          <a:latin typeface="+mn-lt"/>
                        </a:rPr>
                        <a:t>Health Facility/Hospital</a:t>
                      </a:r>
                      <a:endParaRPr kumimoji="1" lang="ja-JP" altLang="en-US" sz="2300" b="1" dirty="0">
                        <a:latin typeface="+mn-lt"/>
                      </a:endParaRPr>
                    </a:p>
                  </a:txBody>
                  <a:tcPr anchor="ct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kumimoji="1" lang="en-US" altLang="ja-JP" sz="2300" b="1" dirty="0">
                          <a:latin typeface="+mn-lt"/>
                        </a:rPr>
                        <a:t>Community Unit</a:t>
                      </a:r>
                      <a:endParaRPr kumimoji="1" lang="ja-JP" altLang="en-US" sz="2300" b="1" dirty="0">
                        <a:latin typeface="+mn-lt"/>
                      </a:endParaRPr>
                    </a:p>
                  </a:txBody>
                  <a:tcPr anchor="ct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0151903"/>
                  </a:ext>
                </a:extLst>
              </a:tr>
              <a:tr h="740667">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r>
                        <a:rPr kumimoji="1" lang="en-US" altLang="ja-JP" sz="2300" dirty="0">
                          <a:latin typeface="+mn-lt"/>
                        </a:rPr>
                        <a:t>January </a:t>
                      </a:r>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en-US" altLang="ja-JP" sz="2300" dirty="0">
                        <a:latin typeface="+mn-lt"/>
                      </a:endParaRPr>
                    </a:p>
                    <a:p>
                      <a:endParaRPr kumimoji="1" lang="en-US" altLang="ja-JP" sz="2300" dirty="0">
                        <a:latin typeface="+mn-lt"/>
                      </a:endParaRPr>
                    </a:p>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7604562"/>
                  </a:ext>
                </a:extLst>
              </a:tr>
              <a:tr h="740667">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r>
                        <a:rPr kumimoji="1" lang="en-US" altLang="ja-JP" sz="2300" dirty="0">
                          <a:latin typeface="+mn-lt"/>
                        </a:rPr>
                        <a:t>February</a:t>
                      </a:r>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en-US" altLang="ja-JP" sz="2300" dirty="0">
                        <a:latin typeface="+mn-lt"/>
                      </a:endParaRPr>
                    </a:p>
                    <a:p>
                      <a:endParaRPr kumimoji="1" lang="en-US" altLang="ja-JP" sz="2300" dirty="0">
                        <a:latin typeface="+mn-lt"/>
                      </a:endParaRPr>
                    </a:p>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3904528"/>
                  </a:ext>
                </a:extLst>
              </a:tr>
              <a:tr h="740667">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r>
                        <a:rPr kumimoji="1" lang="en-US" altLang="ja-JP" sz="2300" dirty="0">
                          <a:latin typeface="+mn-lt"/>
                        </a:rPr>
                        <a:t>March</a:t>
                      </a:r>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en-US" altLang="ja-JP" sz="2300" dirty="0">
                        <a:latin typeface="+mn-lt"/>
                      </a:endParaRPr>
                    </a:p>
                    <a:p>
                      <a:endParaRPr kumimoji="1" lang="en-US" altLang="ja-JP" sz="2300" dirty="0">
                        <a:latin typeface="+mn-lt"/>
                      </a:endParaRPr>
                    </a:p>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19544696"/>
                  </a:ext>
                </a:extLst>
              </a:tr>
              <a:tr h="740667">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r>
                        <a:rPr kumimoji="1" lang="en-US" altLang="ja-JP" sz="2300" dirty="0">
                          <a:latin typeface="+mn-lt"/>
                        </a:rPr>
                        <a:t>April</a:t>
                      </a:r>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endParaRPr kumimoji="1" lang="en-US" altLang="ja-JP" sz="2300" dirty="0">
                        <a:latin typeface="+mn-lt"/>
                      </a:endParaRPr>
                    </a:p>
                    <a:p>
                      <a:endParaRPr kumimoji="1" lang="en-US" altLang="ja-JP" sz="2300" dirty="0">
                        <a:latin typeface="+mn-lt"/>
                      </a:endParaRPr>
                    </a:p>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kumimoji="1" lang="ja-JP" altLang="en-US" sz="2300" dirty="0">
                        <a:latin typeface="+mn-lt"/>
                      </a:endParaRPr>
                    </a:p>
                  </a:txBody>
                  <a:tcPr>
                    <a:lnL w="12700" cap="flat" cmpd="sng" algn="ctr">
                      <a:solidFill>
                        <a:schemeClr val="bg2">
                          <a:lumMod val="25000"/>
                        </a:schemeClr>
                      </a:solidFill>
                      <a:prstDash val="solid"/>
                      <a:round/>
                      <a:headEnd type="none" w="med" len="med"/>
                      <a:tailEnd type="none" w="med" len="med"/>
                    </a:lnL>
                    <a:lnR w="12700" cap="flat" cmpd="sng" algn="ctr">
                      <a:solidFill>
                        <a:schemeClr val="bg2">
                          <a:lumMod val="25000"/>
                        </a:schemeClr>
                      </a:solidFill>
                      <a:prstDash val="solid"/>
                      <a:round/>
                      <a:headEnd type="none" w="med" len="med"/>
                      <a:tailEnd type="none" w="med" len="med"/>
                    </a:lnR>
                    <a:lnT w="12700" cap="flat" cmpd="sng" algn="ctr">
                      <a:solidFill>
                        <a:schemeClr val="bg2">
                          <a:lumMod val="25000"/>
                        </a:schemeClr>
                      </a:solidFill>
                      <a:prstDash val="solid"/>
                      <a:round/>
                      <a:headEnd type="none" w="med" len="med"/>
                      <a:tailEnd type="none" w="med" len="med"/>
                    </a:lnT>
                    <a:lnB w="12700" cap="flat" cmpd="sng" algn="ctr">
                      <a:solidFill>
                        <a:schemeClr val="bg2">
                          <a:lumMod val="2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6225805"/>
                  </a:ext>
                </a:extLst>
              </a:tr>
            </a:tbl>
          </a:graphicData>
        </a:graphic>
      </p:graphicFrame>
      <p:cxnSp>
        <p:nvCxnSpPr>
          <p:cNvPr id="8" name="直線矢印コネクタ 7">
            <a:extLst>
              <a:ext uri="{FF2B5EF4-FFF2-40B4-BE49-F238E27FC236}">
                <a16:creationId xmlns:a16="http://schemas.microsoft.com/office/drawing/2014/main" id="{ACA8D8B2-8AD1-4B94-B61A-601F3A2E6D02}"/>
              </a:ext>
            </a:extLst>
          </p:cNvPr>
          <p:cNvCxnSpPr>
            <a:cxnSpLocks/>
          </p:cNvCxnSpPr>
          <p:nvPr/>
        </p:nvCxnSpPr>
        <p:spPr>
          <a:xfrm>
            <a:off x="1756229" y="2133600"/>
            <a:ext cx="0" cy="1067445"/>
          </a:xfrm>
          <a:prstGeom prst="straightConnector1">
            <a:avLst/>
          </a:prstGeom>
          <a:noFill/>
          <a:ln w="76200" cap="flat" cmpd="sng" algn="in">
            <a:solidFill>
              <a:srgbClr val="F0A22E"/>
            </a:solidFill>
            <a:prstDash val="solid"/>
            <a:tailEnd type="triangle"/>
          </a:ln>
          <a:effectLst/>
        </p:spPr>
      </p:cxnSp>
      <p:sp>
        <p:nvSpPr>
          <p:cNvPr id="9" name="テキスト ボックス 8">
            <a:extLst>
              <a:ext uri="{FF2B5EF4-FFF2-40B4-BE49-F238E27FC236}">
                <a16:creationId xmlns:a16="http://schemas.microsoft.com/office/drawing/2014/main" id="{EB0A371C-6A65-4EE4-956D-3C31A312389C}"/>
              </a:ext>
            </a:extLst>
          </p:cNvPr>
          <p:cNvSpPr txBox="1"/>
          <p:nvPr/>
        </p:nvSpPr>
        <p:spPr>
          <a:xfrm>
            <a:off x="2008635" y="2407800"/>
            <a:ext cx="5343160" cy="369332"/>
          </a:xfrm>
          <a:prstGeom prst="rect">
            <a:avLst/>
          </a:prstGeom>
          <a:noFill/>
        </p:spPr>
        <p:txBody>
          <a:bodyPr wrap="square" rtlCol="0">
            <a:spAutoFit/>
          </a:bodyPr>
          <a:lstStyle/>
          <a:p>
            <a:r>
              <a:rPr kumimoji="1" lang="en-US" altLang="ja-JP" dirty="0">
                <a:solidFill>
                  <a:prstClr val="black"/>
                </a:solidFill>
                <a:ea typeface="メイリオ" panose="020B0604030504040204" pitchFamily="50" charset="-128"/>
              </a:rPr>
              <a:t>Plan</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AWP</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formulation process</a:t>
            </a:r>
            <a:endParaRPr kumimoji="1" lang="ja-JP" altLang="en-US" dirty="0">
              <a:solidFill>
                <a:prstClr val="black"/>
              </a:solidFill>
              <a:ea typeface="メイリオ" panose="020B0604030504040204" pitchFamily="50" charset="-128"/>
            </a:endParaRPr>
          </a:p>
        </p:txBody>
      </p:sp>
      <p:cxnSp>
        <p:nvCxnSpPr>
          <p:cNvPr id="12" name="直線矢印コネクタ 11">
            <a:extLst>
              <a:ext uri="{FF2B5EF4-FFF2-40B4-BE49-F238E27FC236}">
                <a16:creationId xmlns:a16="http://schemas.microsoft.com/office/drawing/2014/main" id="{4DE5A175-DA84-4CBE-9EE0-2C98C3AEEE7B}"/>
              </a:ext>
            </a:extLst>
          </p:cNvPr>
          <p:cNvCxnSpPr>
            <a:cxnSpLocks/>
          </p:cNvCxnSpPr>
          <p:nvPr/>
        </p:nvCxnSpPr>
        <p:spPr>
          <a:xfrm>
            <a:off x="1741739" y="3248836"/>
            <a:ext cx="14490" cy="360555"/>
          </a:xfrm>
          <a:prstGeom prst="straightConnector1">
            <a:avLst/>
          </a:prstGeom>
          <a:noFill/>
          <a:ln w="76200" cap="flat" cmpd="sng" algn="in">
            <a:solidFill>
              <a:srgbClr val="C17529">
                <a:lumMod val="75000"/>
              </a:srgbClr>
            </a:solidFill>
            <a:prstDash val="solid"/>
            <a:tailEnd type="triangle"/>
          </a:ln>
          <a:effectLst/>
        </p:spPr>
      </p:cxnSp>
      <p:sp>
        <p:nvSpPr>
          <p:cNvPr id="14" name="テキスト ボックス 13">
            <a:extLst>
              <a:ext uri="{FF2B5EF4-FFF2-40B4-BE49-F238E27FC236}">
                <a16:creationId xmlns:a16="http://schemas.microsoft.com/office/drawing/2014/main" id="{E8DB8ABA-DAE8-4798-8719-67D4F8DBAD5C}"/>
              </a:ext>
            </a:extLst>
          </p:cNvPr>
          <p:cNvSpPr txBox="1"/>
          <p:nvPr/>
        </p:nvSpPr>
        <p:spPr>
          <a:xfrm>
            <a:off x="3139476" y="3514208"/>
            <a:ext cx="1967925" cy="1015663"/>
          </a:xfrm>
          <a:prstGeom prst="rect">
            <a:avLst/>
          </a:prstGeom>
          <a:noFill/>
        </p:spPr>
        <p:txBody>
          <a:bodyPr wrap="square" rtlCol="0">
            <a:spAutoFit/>
          </a:bodyPr>
          <a:lstStyle/>
          <a:p>
            <a:r>
              <a:rPr kumimoji="1" lang="en-US" altLang="ja-JP" sz="2000" dirty="0">
                <a:solidFill>
                  <a:prstClr val="black"/>
                </a:solidFill>
                <a:ea typeface="メイリオ" panose="020B0604030504040204" pitchFamily="50" charset="-128"/>
              </a:rPr>
              <a:t>Develop Management AWP</a:t>
            </a:r>
            <a:endParaRPr kumimoji="1" lang="ja-JP" altLang="en-US" sz="2000" dirty="0">
              <a:solidFill>
                <a:prstClr val="black"/>
              </a:solidFill>
              <a:ea typeface="メイリオ" panose="020B0604030504040204" pitchFamily="50" charset="-128"/>
            </a:endParaRPr>
          </a:p>
        </p:txBody>
      </p:sp>
      <p:cxnSp>
        <p:nvCxnSpPr>
          <p:cNvPr id="15" name="直線矢印コネクタ 14">
            <a:extLst>
              <a:ext uri="{FF2B5EF4-FFF2-40B4-BE49-F238E27FC236}">
                <a16:creationId xmlns:a16="http://schemas.microsoft.com/office/drawing/2014/main" id="{BFD8472E-2B23-4170-8D1A-973F8EB08F64}"/>
              </a:ext>
            </a:extLst>
          </p:cNvPr>
          <p:cNvCxnSpPr>
            <a:cxnSpLocks/>
          </p:cNvCxnSpPr>
          <p:nvPr/>
        </p:nvCxnSpPr>
        <p:spPr>
          <a:xfrm>
            <a:off x="2947717" y="4457261"/>
            <a:ext cx="0" cy="307605"/>
          </a:xfrm>
          <a:prstGeom prst="straightConnector1">
            <a:avLst/>
          </a:prstGeom>
          <a:noFill/>
          <a:ln w="76200" cap="flat" cmpd="sng" algn="in">
            <a:solidFill>
              <a:srgbClr val="FBEEC9">
                <a:lumMod val="25000"/>
              </a:srgbClr>
            </a:solidFill>
            <a:prstDash val="solid"/>
            <a:tailEnd type="triangle"/>
          </a:ln>
          <a:effectLst/>
        </p:spPr>
      </p:cxnSp>
      <p:sp>
        <p:nvSpPr>
          <p:cNvPr id="16" name="テキスト ボックス 15">
            <a:extLst>
              <a:ext uri="{FF2B5EF4-FFF2-40B4-BE49-F238E27FC236}">
                <a16:creationId xmlns:a16="http://schemas.microsoft.com/office/drawing/2014/main" id="{18D856F5-4260-4C1F-91E8-5F62EC69BD3F}"/>
              </a:ext>
            </a:extLst>
          </p:cNvPr>
          <p:cNvSpPr txBox="1"/>
          <p:nvPr/>
        </p:nvSpPr>
        <p:spPr>
          <a:xfrm>
            <a:off x="2997777" y="4479307"/>
            <a:ext cx="9564767" cy="361637"/>
          </a:xfrm>
          <a:prstGeom prst="rect">
            <a:avLst/>
          </a:prstGeom>
          <a:noFill/>
        </p:spPr>
        <p:txBody>
          <a:bodyPr wrap="square" rtlCol="0">
            <a:spAutoFit/>
          </a:bodyPr>
          <a:lstStyle/>
          <a:p>
            <a:r>
              <a:rPr kumimoji="1" lang="en-US" altLang="ja-JP" sz="1750" dirty="0">
                <a:solidFill>
                  <a:prstClr val="black"/>
                </a:solidFill>
                <a:ea typeface="メイリオ" panose="020B0604030504040204" pitchFamily="50" charset="-128"/>
              </a:rPr>
              <a:t>Develop AWP, integrating HF AWP, hospital AWP (level4&amp;5),</a:t>
            </a:r>
            <a:r>
              <a:rPr kumimoji="1" lang="ja-JP" altLang="en-US" sz="1750" dirty="0">
                <a:solidFill>
                  <a:prstClr val="black"/>
                </a:solidFill>
                <a:ea typeface="メイリオ" panose="020B0604030504040204" pitchFamily="50" charset="-128"/>
              </a:rPr>
              <a:t> </a:t>
            </a:r>
            <a:r>
              <a:rPr kumimoji="1" lang="en-US" altLang="ja-JP" sz="1750" dirty="0">
                <a:solidFill>
                  <a:prstClr val="black"/>
                </a:solidFill>
                <a:ea typeface="メイリオ" panose="020B0604030504040204" pitchFamily="50" charset="-128"/>
              </a:rPr>
              <a:t>and</a:t>
            </a:r>
            <a:r>
              <a:rPr kumimoji="1" lang="ja-JP" altLang="en-US" sz="1750" dirty="0">
                <a:solidFill>
                  <a:prstClr val="black"/>
                </a:solidFill>
                <a:ea typeface="メイリオ" panose="020B0604030504040204" pitchFamily="50" charset="-128"/>
              </a:rPr>
              <a:t> </a:t>
            </a:r>
            <a:r>
              <a:rPr kumimoji="1" lang="en-US" altLang="ja-JP" sz="1750" dirty="0">
                <a:solidFill>
                  <a:prstClr val="black"/>
                </a:solidFill>
                <a:ea typeface="メイリオ" panose="020B0604030504040204" pitchFamily="50" charset="-128"/>
              </a:rPr>
              <a:t>Management</a:t>
            </a:r>
            <a:r>
              <a:rPr kumimoji="1" lang="ja-JP" altLang="en-US" sz="1750" dirty="0">
                <a:solidFill>
                  <a:prstClr val="black"/>
                </a:solidFill>
                <a:ea typeface="メイリオ" panose="020B0604030504040204" pitchFamily="50" charset="-128"/>
              </a:rPr>
              <a:t> </a:t>
            </a:r>
            <a:r>
              <a:rPr kumimoji="1" lang="en-US" altLang="ja-JP" sz="1750" dirty="0">
                <a:solidFill>
                  <a:prstClr val="black"/>
                </a:solidFill>
                <a:ea typeface="メイリオ" panose="020B0604030504040204" pitchFamily="50" charset="-128"/>
              </a:rPr>
              <a:t>AWP</a:t>
            </a:r>
            <a:endParaRPr kumimoji="1" lang="ja-JP" altLang="en-US" sz="1750" dirty="0">
              <a:solidFill>
                <a:prstClr val="black"/>
              </a:solidFill>
              <a:ea typeface="メイリオ" panose="020B0604030504040204" pitchFamily="50" charset="-128"/>
            </a:endParaRPr>
          </a:p>
        </p:txBody>
      </p:sp>
      <p:cxnSp>
        <p:nvCxnSpPr>
          <p:cNvPr id="17" name="直線矢印コネクタ 16">
            <a:extLst>
              <a:ext uri="{FF2B5EF4-FFF2-40B4-BE49-F238E27FC236}">
                <a16:creationId xmlns:a16="http://schemas.microsoft.com/office/drawing/2014/main" id="{839AC2F6-204A-41F5-9F4B-9C15FDCC62C4}"/>
              </a:ext>
            </a:extLst>
          </p:cNvPr>
          <p:cNvCxnSpPr>
            <a:cxnSpLocks/>
          </p:cNvCxnSpPr>
          <p:nvPr/>
        </p:nvCxnSpPr>
        <p:spPr>
          <a:xfrm>
            <a:off x="8474602" y="3617378"/>
            <a:ext cx="0" cy="370942"/>
          </a:xfrm>
          <a:prstGeom prst="straightConnector1">
            <a:avLst/>
          </a:prstGeom>
          <a:noFill/>
          <a:ln w="76200" cap="flat" cmpd="sng" algn="in">
            <a:solidFill>
              <a:srgbClr val="A19574">
                <a:lumMod val="75000"/>
              </a:srgbClr>
            </a:solidFill>
            <a:prstDash val="solid"/>
            <a:tailEnd type="triangle"/>
          </a:ln>
          <a:effectLst/>
        </p:spPr>
      </p:cxnSp>
      <p:cxnSp>
        <p:nvCxnSpPr>
          <p:cNvPr id="18" name="直線矢印コネクタ 17">
            <a:extLst>
              <a:ext uri="{FF2B5EF4-FFF2-40B4-BE49-F238E27FC236}">
                <a16:creationId xmlns:a16="http://schemas.microsoft.com/office/drawing/2014/main" id="{271133F1-D834-4E69-B2F7-562CF1B05078}"/>
              </a:ext>
            </a:extLst>
          </p:cNvPr>
          <p:cNvCxnSpPr>
            <a:cxnSpLocks/>
          </p:cNvCxnSpPr>
          <p:nvPr/>
        </p:nvCxnSpPr>
        <p:spPr>
          <a:xfrm>
            <a:off x="3014672" y="4023306"/>
            <a:ext cx="0" cy="337679"/>
          </a:xfrm>
          <a:prstGeom prst="straightConnector1">
            <a:avLst/>
          </a:prstGeom>
          <a:noFill/>
          <a:ln w="76200" cap="flat" cmpd="sng" algn="in">
            <a:solidFill>
              <a:srgbClr val="A19574">
                <a:lumMod val="75000"/>
              </a:srgbClr>
            </a:solidFill>
            <a:prstDash val="solid"/>
            <a:tailEnd type="triangle"/>
          </a:ln>
          <a:effectLst/>
        </p:spPr>
      </p:cxnSp>
      <p:sp>
        <p:nvSpPr>
          <p:cNvPr id="20" name="テキスト ボックス 19">
            <a:extLst>
              <a:ext uri="{FF2B5EF4-FFF2-40B4-BE49-F238E27FC236}">
                <a16:creationId xmlns:a16="http://schemas.microsoft.com/office/drawing/2014/main" id="{1F97FE9D-6D0F-473F-B5E2-B2FCC0B8340C}"/>
              </a:ext>
            </a:extLst>
          </p:cNvPr>
          <p:cNvSpPr txBox="1"/>
          <p:nvPr/>
        </p:nvSpPr>
        <p:spPr>
          <a:xfrm>
            <a:off x="2008635" y="4880545"/>
            <a:ext cx="10450065" cy="369332"/>
          </a:xfrm>
          <a:prstGeom prst="rect">
            <a:avLst/>
          </a:prstGeom>
          <a:noFill/>
        </p:spPr>
        <p:txBody>
          <a:bodyPr wrap="square" rtlCol="0">
            <a:spAutoFit/>
          </a:bodyPr>
          <a:lstStyle/>
          <a:p>
            <a:r>
              <a:rPr kumimoji="1" lang="en-US" altLang="ja-JP" dirty="0">
                <a:solidFill>
                  <a:prstClr val="black"/>
                </a:solidFill>
                <a:ea typeface="メイリオ" panose="020B0604030504040204" pitchFamily="50" charset="-128"/>
              </a:rPr>
              <a:t>Develop AWP, </a:t>
            </a:r>
            <a:r>
              <a:rPr lang="en-US" altLang="ja-JP" dirty="0">
                <a:solidFill>
                  <a:prstClr val="black"/>
                </a:solidFill>
                <a:ea typeface="メイリオ" panose="020B0604030504040204" pitchFamily="50" charset="-128"/>
              </a:rPr>
              <a:t>integrating</a:t>
            </a:r>
            <a:r>
              <a:rPr kumimoji="1" lang="en-US" altLang="ja-JP" dirty="0">
                <a:solidFill>
                  <a:prstClr val="black"/>
                </a:solidFill>
                <a:ea typeface="メイリオ" panose="020B0604030504040204" pitchFamily="50" charset="-128"/>
              </a:rPr>
              <a:t> Sub-county AWP and Management AWP </a:t>
            </a:r>
            <a:endParaRPr kumimoji="1" lang="ja-JP" altLang="en-US" dirty="0">
              <a:solidFill>
                <a:prstClr val="black"/>
              </a:solidFill>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E8A2299D-3343-4527-AB0F-56EA7ABBB439}"/>
              </a:ext>
            </a:extLst>
          </p:cNvPr>
          <p:cNvSpPr txBox="1"/>
          <p:nvPr/>
        </p:nvSpPr>
        <p:spPr>
          <a:xfrm>
            <a:off x="2008635" y="5197132"/>
            <a:ext cx="8354565" cy="369332"/>
          </a:xfrm>
          <a:prstGeom prst="rect">
            <a:avLst/>
          </a:prstGeom>
          <a:noFill/>
        </p:spPr>
        <p:txBody>
          <a:bodyPr wrap="square" rtlCol="0">
            <a:spAutoFit/>
          </a:bodyPr>
          <a:lstStyle/>
          <a:p>
            <a:r>
              <a:rPr kumimoji="1" lang="en-US" altLang="ja-JP" dirty="0">
                <a:solidFill>
                  <a:prstClr val="black"/>
                </a:solidFill>
                <a:ea typeface="メイリオ" panose="020B0604030504040204" pitchFamily="50" charset="-128"/>
              </a:rPr>
              <a:t>AWP Stakeholder Forum</a:t>
            </a:r>
            <a:endParaRPr kumimoji="1" lang="ja-JP" altLang="en-US" dirty="0">
              <a:solidFill>
                <a:prstClr val="black"/>
              </a:solidFill>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BBC874D4-B892-4998-8F26-E131A6E462B5}"/>
              </a:ext>
            </a:extLst>
          </p:cNvPr>
          <p:cNvSpPr txBox="1"/>
          <p:nvPr/>
        </p:nvSpPr>
        <p:spPr>
          <a:xfrm>
            <a:off x="2008635" y="5534819"/>
            <a:ext cx="6163815" cy="369332"/>
          </a:xfrm>
          <a:prstGeom prst="rect">
            <a:avLst/>
          </a:prstGeom>
          <a:noFill/>
        </p:spPr>
        <p:txBody>
          <a:bodyPr wrap="square" rtlCol="0">
            <a:spAutoFit/>
          </a:bodyPr>
          <a:lstStyle/>
          <a:p>
            <a:r>
              <a:rPr kumimoji="1" lang="en-US" altLang="ja-JP" dirty="0">
                <a:solidFill>
                  <a:prstClr val="black"/>
                </a:solidFill>
                <a:ea typeface="メイリオ" panose="020B0604030504040204" pitchFamily="50" charset="-128"/>
              </a:rPr>
              <a:t>Finalize AWP and submit to CEC</a:t>
            </a:r>
            <a:endParaRPr kumimoji="1" lang="ja-JP" altLang="en-US" dirty="0">
              <a:solidFill>
                <a:prstClr val="black"/>
              </a:solidFill>
              <a:ea typeface="メイリオ" panose="020B0604030504040204" pitchFamily="50" charset="-128"/>
            </a:endParaRPr>
          </a:p>
        </p:txBody>
      </p:sp>
      <p:cxnSp>
        <p:nvCxnSpPr>
          <p:cNvPr id="36" name="直線矢印コネクタ 35">
            <a:extLst>
              <a:ext uri="{FF2B5EF4-FFF2-40B4-BE49-F238E27FC236}">
                <a16:creationId xmlns:a16="http://schemas.microsoft.com/office/drawing/2014/main" id="{4DE5A175-DA84-4CBE-9EE0-2C98C3AEEE7B}"/>
              </a:ext>
            </a:extLst>
          </p:cNvPr>
          <p:cNvCxnSpPr>
            <a:cxnSpLocks/>
          </p:cNvCxnSpPr>
          <p:nvPr/>
        </p:nvCxnSpPr>
        <p:spPr>
          <a:xfrm>
            <a:off x="3066953" y="3273318"/>
            <a:ext cx="14490" cy="360555"/>
          </a:xfrm>
          <a:prstGeom prst="straightConnector1">
            <a:avLst/>
          </a:prstGeom>
          <a:noFill/>
          <a:ln w="76200" cap="flat" cmpd="sng" algn="in">
            <a:solidFill>
              <a:srgbClr val="C17529">
                <a:lumMod val="75000"/>
              </a:srgbClr>
            </a:solidFill>
            <a:prstDash val="solid"/>
            <a:tailEnd type="triangle"/>
          </a:ln>
          <a:effectLst/>
        </p:spPr>
      </p:cxnSp>
      <p:cxnSp>
        <p:nvCxnSpPr>
          <p:cNvPr id="37" name="直線矢印コネクタ 36">
            <a:extLst>
              <a:ext uri="{FF2B5EF4-FFF2-40B4-BE49-F238E27FC236}">
                <a16:creationId xmlns:a16="http://schemas.microsoft.com/office/drawing/2014/main" id="{4DE5A175-DA84-4CBE-9EE0-2C98C3AEEE7B}"/>
              </a:ext>
            </a:extLst>
          </p:cNvPr>
          <p:cNvCxnSpPr>
            <a:cxnSpLocks/>
          </p:cNvCxnSpPr>
          <p:nvPr/>
        </p:nvCxnSpPr>
        <p:spPr>
          <a:xfrm>
            <a:off x="4969335" y="3266353"/>
            <a:ext cx="14490" cy="360555"/>
          </a:xfrm>
          <a:prstGeom prst="straightConnector1">
            <a:avLst/>
          </a:prstGeom>
          <a:noFill/>
          <a:ln w="76200" cap="flat" cmpd="sng" algn="in">
            <a:solidFill>
              <a:srgbClr val="C17529">
                <a:lumMod val="75000"/>
              </a:srgbClr>
            </a:solidFill>
            <a:prstDash val="solid"/>
            <a:tailEnd type="triangle"/>
          </a:ln>
          <a:effectLst/>
        </p:spPr>
      </p:cxnSp>
      <p:sp>
        <p:nvSpPr>
          <p:cNvPr id="38" name="テキスト ボックス 37">
            <a:extLst>
              <a:ext uri="{FF2B5EF4-FFF2-40B4-BE49-F238E27FC236}">
                <a16:creationId xmlns:a16="http://schemas.microsoft.com/office/drawing/2014/main" id="{063373F7-31FA-479C-ACCE-73F7C6C36920}"/>
              </a:ext>
            </a:extLst>
          </p:cNvPr>
          <p:cNvSpPr txBox="1"/>
          <p:nvPr/>
        </p:nvSpPr>
        <p:spPr>
          <a:xfrm>
            <a:off x="5071945" y="3270427"/>
            <a:ext cx="7968707" cy="369332"/>
          </a:xfrm>
          <a:prstGeom prst="rect">
            <a:avLst/>
          </a:prstGeom>
          <a:noFill/>
        </p:spPr>
        <p:txBody>
          <a:bodyPr wrap="square" rtlCol="0">
            <a:spAutoFit/>
          </a:bodyPr>
          <a:lstStyle/>
          <a:p>
            <a:r>
              <a:rPr kumimoji="1" lang="en-US" altLang="ja-JP" dirty="0">
                <a:solidFill>
                  <a:prstClr val="black"/>
                </a:solidFill>
                <a:ea typeface="メイリオ" panose="020B0604030504040204" pitchFamily="50" charset="-128"/>
              </a:rPr>
              <a:t>AWP template sensitization workshop by CHMT </a:t>
            </a:r>
            <a:endParaRPr kumimoji="1" lang="ja-JP" altLang="en-US" dirty="0">
              <a:solidFill>
                <a:prstClr val="black"/>
              </a:solidFill>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AB80EE2C-16BE-4120-8DDA-6DE749939767}"/>
              </a:ext>
            </a:extLst>
          </p:cNvPr>
          <p:cNvSpPr txBox="1"/>
          <p:nvPr/>
        </p:nvSpPr>
        <p:spPr>
          <a:xfrm>
            <a:off x="8593965" y="3576257"/>
            <a:ext cx="5475987" cy="369332"/>
          </a:xfrm>
          <a:prstGeom prst="rect">
            <a:avLst/>
          </a:prstGeom>
          <a:noFill/>
        </p:spPr>
        <p:txBody>
          <a:bodyPr wrap="square" rtlCol="0">
            <a:spAutoFit/>
          </a:bodyPr>
          <a:lstStyle/>
          <a:p>
            <a:r>
              <a:rPr kumimoji="1" lang="en-US" altLang="ja-JP" dirty="0">
                <a:solidFill>
                  <a:prstClr val="black"/>
                </a:solidFill>
                <a:ea typeface="メイリオ" panose="020B0604030504040204" pitchFamily="50" charset="-128"/>
              </a:rPr>
              <a:t>Develop AWP and submit to </a:t>
            </a:r>
            <a:r>
              <a:rPr kumimoji="1" lang="en-US" altLang="ja-JP" dirty="0">
                <a:ea typeface="メイリオ" panose="020B0604030504040204" pitchFamily="50" charset="-128"/>
              </a:rPr>
              <a:t>HF</a:t>
            </a:r>
            <a:endParaRPr kumimoji="1" lang="ja-JP" altLang="en-US" dirty="0">
              <a:ea typeface="メイリオ" panose="020B0604030504040204" pitchFamily="50" charset="-128"/>
            </a:endParaRPr>
          </a:p>
        </p:txBody>
      </p:sp>
      <p:sp>
        <p:nvSpPr>
          <p:cNvPr id="44" name="テキスト ボックス 43">
            <a:extLst>
              <a:ext uri="{FF2B5EF4-FFF2-40B4-BE49-F238E27FC236}">
                <a16:creationId xmlns:a16="http://schemas.microsoft.com/office/drawing/2014/main" id="{E8DB8ABA-DAE8-4798-8719-67D4F8DBAD5C}"/>
              </a:ext>
            </a:extLst>
          </p:cNvPr>
          <p:cNvSpPr txBox="1"/>
          <p:nvPr/>
        </p:nvSpPr>
        <p:spPr>
          <a:xfrm>
            <a:off x="5048309" y="3677871"/>
            <a:ext cx="2849883" cy="646331"/>
          </a:xfrm>
          <a:prstGeom prst="rect">
            <a:avLst/>
          </a:prstGeom>
          <a:noFill/>
        </p:spPr>
        <p:txBody>
          <a:bodyPr wrap="square" rtlCol="0">
            <a:spAutoFit/>
          </a:bodyPr>
          <a:lstStyle/>
          <a:p>
            <a:r>
              <a:rPr kumimoji="1" lang="en-US" altLang="ja-JP" dirty="0">
                <a:solidFill>
                  <a:prstClr val="black"/>
                </a:solidFill>
                <a:ea typeface="メイリオ" panose="020B0604030504040204" pitchFamily="50" charset="-128"/>
              </a:rPr>
              <a:t>Develop</a:t>
            </a:r>
            <a:r>
              <a:rPr kumimoji="1" lang="ja-JP" altLang="en-US" dirty="0">
                <a:solidFill>
                  <a:prstClr val="black"/>
                </a:solidFill>
                <a:ea typeface="メイリオ" panose="020B0604030504040204" pitchFamily="50" charset="-128"/>
              </a:rPr>
              <a:t> </a:t>
            </a:r>
            <a:r>
              <a:rPr kumimoji="1" lang="en-US" altLang="ja-JP" dirty="0">
                <a:solidFill>
                  <a:prstClr val="black"/>
                </a:solidFill>
                <a:ea typeface="メイリオ" panose="020B0604030504040204" pitchFamily="50" charset="-128"/>
              </a:rPr>
              <a:t>AWP and Submit to SCHMT</a:t>
            </a:r>
            <a:endParaRPr kumimoji="1" lang="ja-JP" altLang="en-US" dirty="0">
              <a:solidFill>
                <a:prstClr val="black"/>
              </a:solidFill>
              <a:ea typeface="メイリオ" panose="020B0604030504040204" pitchFamily="50" charset="-128"/>
            </a:endParaRPr>
          </a:p>
        </p:txBody>
      </p:sp>
      <p:cxnSp>
        <p:nvCxnSpPr>
          <p:cNvPr id="45" name="直線矢印コネクタ 44">
            <a:extLst>
              <a:ext uri="{FF2B5EF4-FFF2-40B4-BE49-F238E27FC236}">
                <a16:creationId xmlns:a16="http://schemas.microsoft.com/office/drawing/2014/main" id="{271133F1-D834-4E69-B2F7-562CF1B05078}"/>
              </a:ext>
            </a:extLst>
          </p:cNvPr>
          <p:cNvCxnSpPr>
            <a:cxnSpLocks/>
          </p:cNvCxnSpPr>
          <p:nvPr/>
        </p:nvCxnSpPr>
        <p:spPr>
          <a:xfrm>
            <a:off x="4968585" y="4051667"/>
            <a:ext cx="0" cy="337679"/>
          </a:xfrm>
          <a:prstGeom prst="straightConnector1">
            <a:avLst/>
          </a:prstGeom>
          <a:noFill/>
          <a:ln w="76200" cap="flat" cmpd="sng" algn="in">
            <a:solidFill>
              <a:srgbClr val="A19574">
                <a:lumMod val="75000"/>
              </a:srgbClr>
            </a:solidFill>
            <a:prstDash val="solid"/>
            <a:tailEnd type="triangle"/>
          </a:ln>
          <a:effectLst/>
        </p:spPr>
      </p:cxnSp>
      <p:cxnSp>
        <p:nvCxnSpPr>
          <p:cNvPr id="46" name="直線矢印コネクタ 45">
            <a:extLst>
              <a:ext uri="{FF2B5EF4-FFF2-40B4-BE49-F238E27FC236}">
                <a16:creationId xmlns:a16="http://schemas.microsoft.com/office/drawing/2014/main" id="{BFD8472E-2B23-4170-8D1A-973F8EB08F64}"/>
              </a:ext>
            </a:extLst>
          </p:cNvPr>
          <p:cNvCxnSpPr>
            <a:cxnSpLocks/>
          </p:cNvCxnSpPr>
          <p:nvPr/>
        </p:nvCxnSpPr>
        <p:spPr>
          <a:xfrm>
            <a:off x="1708419" y="4862617"/>
            <a:ext cx="0" cy="307605"/>
          </a:xfrm>
          <a:prstGeom prst="straightConnector1">
            <a:avLst/>
          </a:prstGeom>
          <a:noFill/>
          <a:ln w="76200" cap="flat" cmpd="sng" algn="in">
            <a:solidFill>
              <a:srgbClr val="FBEEC9">
                <a:lumMod val="25000"/>
              </a:srgbClr>
            </a:solidFill>
            <a:prstDash val="solid"/>
            <a:tailEnd type="triangle"/>
          </a:ln>
          <a:effectLst/>
        </p:spPr>
      </p:cxnSp>
      <p:cxnSp>
        <p:nvCxnSpPr>
          <p:cNvPr id="47" name="直線矢印コネクタ 46">
            <a:extLst>
              <a:ext uri="{FF2B5EF4-FFF2-40B4-BE49-F238E27FC236}">
                <a16:creationId xmlns:a16="http://schemas.microsoft.com/office/drawing/2014/main" id="{B2A48569-490A-4278-AF0B-9D1BA2498494}"/>
              </a:ext>
            </a:extLst>
          </p:cNvPr>
          <p:cNvCxnSpPr>
            <a:cxnSpLocks/>
          </p:cNvCxnSpPr>
          <p:nvPr/>
        </p:nvCxnSpPr>
        <p:spPr>
          <a:xfrm>
            <a:off x="1756229" y="5103628"/>
            <a:ext cx="1" cy="431191"/>
          </a:xfrm>
          <a:prstGeom prst="straightConnector1">
            <a:avLst/>
          </a:prstGeom>
          <a:noFill/>
          <a:ln w="76200" cap="flat" cmpd="sng" algn="in">
            <a:solidFill>
              <a:schemeClr val="bg2">
                <a:lumMod val="50000"/>
              </a:schemeClr>
            </a:solidFill>
            <a:prstDash val="solid"/>
            <a:tailEnd type="triangle"/>
          </a:ln>
          <a:effectLst/>
        </p:spPr>
      </p:cxnSp>
      <p:cxnSp>
        <p:nvCxnSpPr>
          <p:cNvPr id="51" name="直線矢印コネクタ 50">
            <a:extLst>
              <a:ext uri="{FF2B5EF4-FFF2-40B4-BE49-F238E27FC236}">
                <a16:creationId xmlns:a16="http://schemas.microsoft.com/office/drawing/2014/main" id="{B2A48569-490A-4278-AF0B-9D1BA2498494}"/>
              </a:ext>
            </a:extLst>
          </p:cNvPr>
          <p:cNvCxnSpPr>
            <a:cxnSpLocks/>
          </p:cNvCxnSpPr>
          <p:nvPr/>
        </p:nvCxnSpPr>
        <p:spPr>
          <a:xfrm>
            <a:off x="1775279" y="5465578"/>
            <a:ext cx="1" cy="431191"/>
          </a:xfrm>
          <a:prstGeom prst="straightConnector1">
            <a:avLst/>
          </a:prstGeom>
          <a:noFill/>
          <a:ln w="76200" cap="flat" cmpd="sng" algn="in">
            <a:solidFill>
              <a:schemeClr val="bg2">
                <a:lumMod val="50000"/>
              </a:schemeClr>
            </a:solidFill>
            <a:prstDash val="solid"/>
            <a:tailEnd type="triangle"/>
          </a:ln>
          <a:effectLst/>
        </p:spPr>
      </p:cxnSp>
    </p:spTree>
    <p:extLst>
      <p:ext uri="{BB962C8B-B14F-4D97-AF65-F5344CB8AC3E}">
        <p14:creationId xmlns:p14="http://schemas.microsoft.com/office/powerpoint/2010/main" val="701185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1141269" y="447100"/>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5" name="テキスト ボックス 4">
            <a:extLst>
              <a:ext uri="{FF2B5EF4-FFF2-40B4-BE49-F238E27FC236}">
                <a16:creationId xmlns:a16="http://schemas.microsoft.com/office/drawing/2014/main" id="{358F5783-0B8B-4488-BB5A-BCA173B8D441}"/>
              </a:ext>
            </a:extLst>
          </p:cNvPr>
          <p:cNvSpPr txBox="1"/>
          <p:nvPr/>
        </p:nvSpPr>
        <p:spPr>
          <a:xfrm>
            <a:off x="462949" y="369083"/>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graphicFrame>
        <p:nvGraphicFramePr>
          <p:cNvPr id="6" name="コンテンツ プレースホルダー 56">
            <a:extLst>
              <a:ext uri="{FF2B5EF4-FFF2-40B4-BE49-F238E27FC236}">
                <a16:creationId xmlns:a16="http://schemas.microsoft.com/office/drawing/2014/main" id="{A3170F22-833E-478B-BF05-36078E11A6E8}"/>
              </a:ext>
            </a:extLst>
          </p:cNvPr>
          <p:cNvGraphicFramePr>
            <a:graphicFrameLocks/>
          </p:cNvGraphicFramePr>
          <p:nvPr>
            <p:extLst>
              <p:ext uri="{D42A27DB-BD31-4B8C-83A1-F6EECF244321}">
                <p14:modId xmlns:p14="http://schemas.microsoft.com/office/powerpoint/2010/main" val="2708020650"/>
              </p:ext>
            </p:extLst>
          </p:nvPr>
        </p:nvGraphicFramePr>
        <p:xfrm>
          <a:off x="500591" y="1032702"/>
          <a:ext cx="7196380" cy="518160"/>
        </p:xfrm>
        <a:graphic>
          <a:graphicData uri="http://schemas.openxmlformats.org/drawingml/2006/table">
            <a:tbl>
              <a:tblPr firstRow="1" bandRow="1">
                <a:tableStyleId>{5C22544A-7EE6-4342-B048-85BDC9FD1C3A}</a:tableStyleId>
              </a:tblPr>
              <a:tblGrid>
                <a:gridCol w="7196380">
                  <a:extLst>
                    <a:ext uri="{9D8B030D-6E8A-4147-A177-3AD203B41FA5}">
                      <a16:colId xmlns:a16="http://schemas.microsoft.com/office/drawing/2014/main" val="1607708785"/>
                    </a:ext>
                  </a:extLst>
                </a:gridCol>
              </a:tblGrid>
              <a:tr h="298678">
                <a:tc>
                  <a:txBody>
                    <a:bodyPr/>
                    <a:lstStyle/>
                    <a:p>
                      <a:r>
                        <a:rPr kumimoji="1" lang="en-US" altLang="ja-JP" sz="2800" b="0" dirty="0">
                          <a:solidFill>
                            <a:schemeClr val="tx1"/>
                          </a:solidFill>
                          <a:latin typeface="+mj-lt"/>
                        </a:rPr>
                        <a:t>AWP contents</a:t>
                      </a:r>
                      <a:endParaRPr kumimoji="1" lang="ja-JP" altLang="en-US" sz="2800" b="0" dirty="0">
                        <a:solidFill>
                          <a:schemeClr val="tx1"/>
                        </a:solidFill>
                        <a:latin typeface="+mj-lt"/>
                      </a:endParaRPr>
                    </a:p>
                  </a:txBody>
                  <a:tcPr>
                    <a:lnL w="76200" cap="flat" cmpd="sng" algn="ctr">
                      <a:solidFill>
                        <a:schemeClr val="accent4">
                          <a:lumMod val="7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1576469557"/>
                  </a:ext>
                </a:extLst>
              </a:tr>
            </a:tbl>
          </a:graphicData>
        </a:graphic>
      </p:graphicFrame>
      <p:sp>
        <p:nvSpPr>
          <p:cNvPr id="9" name="正方形/長方形 8">
            <a:extLst>
              <a:ext uri="{FF2B5EF4-FFF2-40B4-BE49-F238E27FC236}">
                <a16:creationId xmlns:a16="http://schemas.microsoft.com/office/drawing/2014/main" id="{92452DD1-96D5-4F65-B6F0-AE9080C6E8D0}"/>
              </a:ext>
            </a:extLst>
          </p:cNvPr>
          <p:cNvSpPr/>
          <p:nvPr/>
        </p:nvSpPr>
        <p:spPr>
          <a:xfrm>
            <a:off x="1007462" y="1656781"/>
            <a:ext cx="10803538" cy="4960587"/>
          </a:xfrm>
          <a:prstGeom prst="rect">
            <a:avLst/>
          </a:prstGeom>
          <a:solidFill>
            <a:schemeClr val="accent4">
              <a:lumMod val="20000"/>
              <a:lumOff val="80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buFont typeface="Arial" panose="020B0604020202020204" pitchFamily="34" charset="0"/>
              <a:buChar char="•"/>
            </a:pPr>
            <a:endParaRPr kumimoji="1" lang="en-US" altLang="ja-JP" sz="1000" dirty="0">
              <a:solidFill>
                <a:schemeClr val="tx1"/>
              </a:solidFill>
              <a:latin typeface="Calibri 本文"/>
            </a:endParaRPr>
          </a:p>
        </p:txBody>
      </p:sp>
      <p:sp>
        <p:nvSpPr>
          <p:cNvPr id="10" name="正方形/長方形 9">
            <a:extLst>
              <a:ext uri="{FF2B5EF4-FFF2-40B4-BE49-F238E27FC236}">
                <a16:creationId xmlns:a16="http://schemas.microsoft.com/office/drawing/2014/main" id="{6AABA7AE-D834-4965-A266-23C3D9FE169E}"/>
              </a:ext>
            </a:extLst>
          </p:cNvPr>
          <p:cNvSpPr/>
          <p:nvPr/>
        </p:nvSpPr>
        <p:spPr>
          <a:xfrm>
            <a:off x="1504951" y="2013581"/>
            <a:ext cx="4994712" cy="2168062"/>
          </a:xfrm>
          <a:prstGeom prst="rect">
            <a:avLst/>
          </a:prstGeom>
          <a:solidFill>
            <a:srgbClr val="B58B80"/>
          </a:solidFill>
          <a:ln w="12700" cap="flat" cmpd="sng" algn="in">
            <a:noFill/>
            <a:prstDash val="solid"/>
          </a:ln>
          <a:effectLst/>
        </p:spPr>
        <p:txBody>
          <a:bodyPr rtlCol="0" anchor="ctr"/>
          <a:lstStyle/>
          <a:p>
            <a:pPr defTabSz="914400">
              <a:defRPr/>
            </a:pPr>
            <a:r>
              <a:rPr lang="en-US" altLang="ja-JP" sz="2000" b="1" kern="0" dirty="0">
                <a:solidFill>
                  <a:prstClr val="white"/>
                </a:solidFill>
                <a:latin typeface="Calibri 本文"/>
                <a:ea typeface="メイリオ" panose="020B0604030504040204" pitchFamily="50" charset="-128"/>
              </a:rPr>
              <a:t>Section1: </a:t>
            </a:r>
            <a:br>
              <a:rPr lang="en-US" altLang="ja-JP" sz="2000" b="1" kern="0" dirty="0">
                <a:solidFill>
                  <a:prstClr val="white"/>
                </a:solidFill>
                <a:latin typeface="Calibri 本文"/>
                <a:ea typeface="メイリオ" panose="020B0604030504040204" pitchFamily="50" charset="-128"/>
              </a:rPr>
            </a:br>
            <a:r>
              <a:rPr lang="en-US" altLang="ja-JP" sz="2000" b="1" kern="0" dirty="0">
                <a:solidFill>
                  <a:prstClr val="white"/>
                </a:solidFill>
                <a:latin typeface="Calibri 本文"/>
                <a:ea typeface="メイリオ" panose="020B0604030504040204" pitchFamily="50" charset="-128"/>
              </a:rPr>
              <a:t>   Overview of the Health Situation</a:t>
            </a:r>
          </a:p>
          <a:p>
            <a:pPr defTabSz="914400">
              <a:defRPr/>
            </a:pPr>
            <a:r>
              <a:rPr lang="en-US" altLang="ja-JP" sz="2000" b="1" kern="0" dirty="0">
                <a:solidFill>
                  <a:prstClr val="white"/>
                </a:solidFill>
                <a:latin typeface="Calibri 本文"/>
                <a:ea typeface="メイリオ" panose="020B0604030504040204" pitchFamily="50" charset="-128"/>
              </a:rPr>
              <a:t>   in the Facility Catchment Area</a:t>
            </a:r>
          </a:p>
          <a:p>
            <a:pPr defTabSz="914400">
              <a:defRPr/>
            </a:pPr>
            <a:endParaRPr lang="en-US" altLang="ja-JP" sz="2000" b="1" kern="0" dirty="0">
              <a:solidFill>
                <a:prstClr val="white"/>
              </a:solidFill>
              <a:latin typeface="Calibri 本文"/>
              <a:ea typeface="メイリオ" panose="020B0604030504040204" pitchFamily="50" charset="-128"/>
            </a:endParaRPr>
          </a:p>
          <a:p>
            <a:pPr defTabSz="914400">
              <a:defRPr/>
            </a:pPr>
            <a:r>
              <a:rPr lang="en-US" altLang="ja-JP" sz="2000" b="1" kern="0" dirty="0">
                <a:solidFill>
                  <a:prstClr val="white"/>
                </a:solidFill>
                <a:latin typeface="Calibri 本文"/>
                <a:ea typeface="メイリオ" panose="020B0604030504040204" pitchFamily="50" charset="-128"/>
              </a:rPr>
              <a:t>Section2:</a:t>
            </a:r>
          </a:p>
          <a:p>
            <a:pPr defTabSz="914400">
              <a:defRPr/>
            </a:pPr>
            <a:r>
              <a:rPr lang="en-US" altLang="ja-JP" sz="2000" b="1" kern="0" dirty="0">
                <a:solidFill>
                  <a:prstClr val="white"/>
                </a:solidFill>
                <a:latin typeface="Calibri 本文"/>
                <a:ea typeface="メイリオ" panose="020B0604030504040204" pitchFamily="50" charset="-128"/>
              </a:rPr>
              <a:t>   Situation Analysis and Priority Setting</a:t>
            </a:r>
            <a:endParaRPr kumimoji="1" lang="ja-JP" altLang="en-US" sz="2000" b="1" kern="0" dirty="0">
              <a:solidFill>
                <a:prstClr val="white"/>
              </a:solidFill>
              <a:latin typeface="Calibri 本文"/>
              <a:ea typeface="メイリオ" panose="020B0604030504040204" pitchFamily="50" charset="-128"/>
            </a:endParaRPr>
          </a:p>
        </p:txBody>
      </p:sp>
      <p:sp>
        <p:nvSpPr>
          <p:cNvPr id="11" name="コンテンツ プレースホルダー 2">
            <a:extLst>
              <a:ext uri="{FF2B5EF4-FFF2-40B4-BE49-F238E27FC236}">
                <a16:creationId xmlns:a16="http://schemas.microsoft.com/office/drawing/2014/main" id="{A1A3A0AF-0CAE-4F96-9CAD-4FB28194954E}"/>
              </a:ext>
            </a:extLst>
          </p:cNvPr>
          <p:cNvSpPr txBox="1">
            <a:spLocks/>
          </p:cNvSpPr>
          <p:nvPr/>
        </p:nvSpPr>
        <p:spPr>
          <a:xfrm>
            <a:off x="6837350" y="4358748"/>
            <a:ext cx="5354649" cy="1940084"/>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0" indent="0">
              <a:buClr>
                <a:srgbClr val="4E3B30"/>
              </a:buClr>
              <a:buNone/>
            </a:pPr>
            <a:r>
              <a:rPr lang="en-US" altLang="ja-JP" sz="2800" dirty="0">
                <a:solidFill>
                  <a:srgbClr val="A19574">
                    <a:lumMod val="75000"/>
                  </a:srgbClr>
                </a:solidFill>
                <a:ea typeface="メイリオ" panose="020B0604030504040204" pitchFamily="50" charset="-128"/>
              </a:rPr>
              <a:t>Plan</a:t>
            </a:r>
          </a:p>
          <a:p>
            <a:pPr marL="0" indent="0" defTabSz="457200">
              <a:lnSpc>
                <a:spcPct val="100000"/>
              </a:lnSpc>
              <a:spcBef>
                <a:spcPts val="0"/>
              </a:spcBef>
              <a:buClrTx/>
              <a:buNone/>
            </a:pPr>
            <a:r>
              <a:rPr kumimoji="0" lang="en-US" altLang="ja-JP" sz="1900" dirty="0">
                <a:solidFill>
                  <a:schemeClr val="tx1"/>
                </a:solidFill>
                <a:ea typeface="メイリオ" panose="020B0604030504040204" pitchFamily="50" charset="-128"/>
              </a:rPr>
              <a:t>What</a:t>
            </a:r>
            <a:r>
              <a:rPr kumimoji="0" lang="ja-JP" altLang="en-US" sz="1900" dirty="0">
                <a:solidFill>
                  <a:schemeClr val="tx1"/>
                </a:solidFill>
                <a:ea typeface="メイリオ" panose="020B0604030504040204" pitchFamily="50" charset="-128"/>
              </a:rPr>
              <a:t> </a:t>
            </a:r>
            <a:r>
              <a:rPr kumimoji="0" lang="en-US" altLang="ja-JP" sz="1900" dirty="0">
                <a:solidFill>
                  <a:schemeClr val="tx1"/>
                </a:solidFill>
                <a:ea typeface="メイリオ" panose="020B0604030504040204" pitchFamily="50" charset="-128"/>
              </a:rPr>
              <a:t>are</a:t>
            </a:r>
            <a:r>
              <a:rPr kumimoji="0" lang="ja-JP" altLang="en-US" sz="1900" dirty="0">
                <a:solidFill>
                  <a:schemeClr val="tx1"/>
                </a:solidFill>
                <a:ea typeface="メイリオ" panose="020B0604030504040204" pitchFamily="50" charset="-128"/>
              </a:rPr>
              <a:t> </a:t>
            </a:r>
            <a:r>
              <a:rPr kumimoji="0" lang="en-US" altLang="ja-JP" sz="1900" dirty="0">
                <a:solidFill>
                  <a:schemeClr val="tx1"/>
                </a:solidFill>
                <a:ea typeface="メイリオ" panose="020B0604030504040204" pitchFamily="50" charset="-128"/>
              </a:rPr>
              <a:t>targets</a:t>
            </a:r>
            <a:r>
              <a:rPr kumimoji="0" lang="ja-JP" altLang="en-US" sz="1900" dirty="0">
                <a:solidFill>
                  <a:schemeClr val="tx1"/>
                </a:solidFill>
                <a:ea typeface="メイリオ" panose="020B0604030504040204" pitchFamily="50" charset="-128"/>
              </a:rPr>
              <a:t> </a:t>
            </a:r>
            <a:r>
              <a:rPr kumimoji="0" lang="en-US" altLang="ja-JP" sz="1900" dirty="0">
                <a:solidFill>
                  <a:schemeClr val="tx1"/>
                </a:solidFill>
                <a:ea typeface="メイリオ" panose="020B0604030504040204" pitchFamily="50" charset="-128"/>
              </a:rPr>
              <a:t>and activities to</a:t>
            </a:r>
            <a:r>
              <a:rPr kumimoji="0" lang="ja-JP" altLang="en-US" sz="1900" dirty="0">
                <a:solidFill>
                  <a:schemeClr val="tx1"/>
                </a:solidFill>
                <a:ea typeface="メイリオ" panose="020B0604030504040204" pitchFamily="50" charset="-128"/>
              </a:rPr>
              <a:t> </a:t>
            </a:r>
            <a:r>
              <a:rPr kumimoji="0" lang="en-US" altLang="ja-JP" sz="1900" dirty="0">
                <a:solidFill>
                  <a:schemeClr val="tx1"/>
                </a:solidFill>
                <a:ea typeface="メイリオ" panose="020B0604030504040204" pitchFamily="50" charset="-128"/>
              </a:rPr>
              <a:t>tackle</a:t>
            </a:r>
            <a:r>
              <a:rPr kumimoji="0" lang="ja-JP" altLang="en-US" sz="1900" dirty="0">
                <a:solidFill>
                  <a:schemeClr val="tx1"/>
                </a:solidFill>
                <a:ea typeface="メイリオ" panose="020B0604030504040204" pitchFamily="50" charset="-128"/>
              </a:rPr>
              <a:t> </a:t>
            </a:r>
            <a:r>
              <a:rPr kumimoji="0" lang="en-US" altLang="ja-JP" sz="1900" dirty="0">
                <a:solidFill>
                  <a:schemeClr val="tx1"/>
                </a:solidFill>
                <a:ea typeface="メイリオ" panose="020B0604030504040204" pitchFamily="50" charset="-128"/>
              </a:rPr>
              <a:t>health</a:t>
            </a:r>
            <a:r>
              <a:rPr kumimoji="0" lang="ja-JP" altLang="en-US" sz="1900" dirty="0">
                <a:solidFill>
                  <a:schemeClr val="tx1"/>
                </a:solidFill>
                <a:ea typeface="メイリオ" panose="020B0604030504040204" pitchFamily="50" charset="-128"/>
              </a:rPr>
              <a:t> </a:t>
            </a:r>
            <a:r>
              <a:rPr kumimoji="0" lang="en-US" altLang="ja-JP" sz="1900" dirty="0">
                <a:solidFill>
                  <a:schemeClr val="tx1"/>
                </a:solidFill>
                <a:ea typeface="メイリオ" panose="020B0604030504040204" pitchFamily="50" charset="-128"/>
              </a:rPr>
              <a:t>challenges</a:t>
            </a:r>
            <a:r>
              <a:rPr kumimoji="0" lang="ja-JP" altLang="en-US" sz="1900" dirty="0">
                <a:solidFill>
                  <a:schemeClr val="tx1"/>
                </a:solidFill>
                <a:ea typeface="メイリオ" panose="020B0604030504040204" pitchFamily="50" charset="-128"/>
              </a:rPr>
              <a:t> </a:t>
            </a:r>
            <a:r>
              <a:rPr kumimoji="0" lang="en-US" altLang="ja-JP" sz="1900" dirty="0">
                <a:solidFill>
                  <a:schemeClr val="tx1"/>
                </a:solidFill>
                <a:ea typeface="メイリオ" panose="020B0604030504040204" pitchFamily="50" charset="-128"/>
              </a:rPr>
              <a:t>identified</a:t>
            </a:r>
            <a:r>
              <a:rPr kumimoji="0" lang="ja-JP" altLang="en-US" sz="1900" dirty="0">
                <a:solidFill>
                  <a:schemeClr val="tx1"/>
                </a:solidFill>
                <a:ea typeface="メイリオ" panose="020B0604030504040204" pitchFamily="50" charset="-128"/>
              </a:rPr>
              <a:t> </a:t>
            </a:r>
            <a:r>
              <a:rPr kumimoji="0" lang="en-US" altLang="ja-JP" sz="1900" dirty="0">
                <a:solidFill>
                  <a:schemeClr val="tx1"/>
                </a:solidFill>
                <a:ea typeface="メイリオ" panose="020B0604030504040204" pitchFamily="50" charset="-128"/>
              </a:rPr>
              <a:t>in</a:t>
            </a:r>
            <a:r>
              <a:rPr kumimoji="0" lang="ja-JP" altLang="en-US" sz="1900" dirty="0">
                <a:solidFill>
                  <a:schemeClr val="tx1"/>
                </a:solidFill>
                <a:ea typeface="メイリオ" panose="020B0604030504040204" pitchFamily="50" charset="-128"/>
              </a:rPr>
              <a:t> </a:t>
            </a:r>
            <a:r>
              <a:rPr kumimoji="0" lang="en-US" altLang="ja-JP" sz="1900" dirty="0">
                <a:solidFill>
                  <a:schemeClr val="tx1"/>
                </a:solidFill>
                <a:ea typeface="メイリオ" panose="020B0604030504040204" pitchFamily="50" charset="-128"/>
              </a:rPr>
              <a:t>Section2?</a:t>
            </a:r>
          </a:p>
          <a:p>
            <a:pPr marL="0" indent="0" defTabSz="457200">
              <a:lnSpc>
                <a:spcPct val="100000"/>
              </a:lnSpc>
              <a:spcBef>
                <a:spcPts val="0"/>
              </a:spcBef>
              <a:buClrTx/>
              <a:buNone/>
            </a:pPr>
            <a:endParaRPr kumimoji="0" lang="en-US" altLang="ja-JP" sz="1900" dirty="0">
              <a:solidFill>
                <a:schemeClr val="tx1"/>
              </a:solidFill>
              <a:ea typeface="メイリオ" panose="020B0604030504040204" pitchFamily="50" charset="-128"/>
            </a:endParaRPr>
          </a:p>
          <a:p>
            <a:pPr marL="0" indent="0" defTabSz="457200">
              <a:lnSpc>
                <a:spcPct val="100000"/>
              </a:lnSpc>
              <a:spcBef>
                <a:spcPts val="0"/>
              </a:spcBef>
              <a:buClrTx/>
              <a:buNone/>
            </a:pPr>
            <a:r>
              <a:rPr kumimoji="0" lang="en-US" altLang="ja-JP" sz="1900" dirty="0">
                <a:solidFill>
                  <a:schemeClr val="tx1"/>
                </a:solidFill>
                <a:ea typeface="メイリオ" panose="020B0604030504040204" pitchFamily="50" charset="-128"/>
              </a:rPr>
              <a:t>Budget amount and its source?</a:t>
            </a:r>
            <a:r>
              <a:rPr kumimoji="0" lang="ja-JP" altLang="en-US" sz="1900" dirty="0">
                <a:solidFill>
                  <a:schemeClr val="tx1"/>
                </a:solidFill>
                <a:ea typeface="メイリオ" panose="020B0604030504040204" pitchFamily="50" charset="-128"/>
              </a:rPr>
              <a:t>　</a:t>
            </a:r>
            <a:endParaRPr kumimoji="0" lang="en-US" altLang="ja-JP" sz="1900" dirty="0">
              <a:solidFill>
                <a:schemeClr val="tx1"/>
              </a:solidFill>
              <a:ea typeface="メイリオ" panose="020B0604030504040204" pitchFamily="50" charset="-128"/>
            </a:endParaRPr>
          </a:p>
          <a:p>
            <a:pPr marL="0" indent="0" defTabSz="457200">
              <a:lnSpc>
                <a:spcPct val="100000"/>
              </a:lnSpc>
              <a:spcBef>
                <a:spcPts val="0"/>
              </a:spcBef>
              <a:buClrTx/>
              <a:buNone/>
            </a:pPr>
            <a:endParaRPr kumimoji="0" lang="en-US" altLang="ja-JP" sz="1800" dirty="0">
              <a:solidFill>
                <a:prstClr val="black">
                  <a:lumMod val="65000"/>
                  <a:lumOff val="35000"/>
                </a:prstClr>
              </a:solidFill>
              <a:ea typeface="メイリオ" panose="020B0604030504040204" pitchFamily="50" charset="-128"/>
            </a:endParaRPr>
          </a:p>
        </p:txBody>
      </p:sp>
      <p:sp>
        <p:nvSpPr>
          <p:cNvPr id="12" name="正方形/長方形 11">
            <a:extLst>
              <a:ext uri="{FF2B5EF4-FFF2-40B4-BE49-F238E27FC236}">
                <a16:creationId xmlns:a16="http://schemas.microsoft.com/office/drawing/2014/main" id="{CAEDDB6C-6AD7-43BE-A9BD-623DF92C181A}"/>
              </a:ext>
            </a:extLst>
          </p:cNvPr>
          <p:cNvSpPr/>
          <p:nvPr/>
        </p:nvSpPr>
        <p:spPr>
          <a:xfrm>
            <a:off x="1504952" y="4500771"/>
            <a:ext cx="4994712" cy="1798061"/>
          </a:xfrm>
          <a:prstGeom prst="rect">
            <a:avLst/>
          </a:prstGeom>
          <a:solidFill>
            <a:srgbClr val="A19574"/>
          </a:solidFill>
          <a:ln w="12700" cap="flat" cmpd="sng" algn="in">
            <a:noFill/>
            <a:prstDash val="solid"/>
          </a:ln>
          <a:effectLst/>
        </p:spPr>
        <p:txBody>
          <a:bodyPr rtlCol="0" anchor="ctr"/>
          <a:lstStyle/>
          <a:p>
            <a:pPr defTabSz="914400">
              <a:defRPr/>
            </a:pPr>
            <a:r>
              <a:rPr lang="en-US" altLang="ja-JP" sz="2000" b="1" kern="0" dirty="0">
                <a:solidFill>
                  <a:prstClr val="white"/>
                </a:solidFill>
                <a:latin typeface="Calibri 本文"/>
                <a:ea typeface="メイリオ" panose="020B0604030504040204" pitchFamily="50" charset="-128"/>
              </a:rPr>
              <a:t>Section3:</a:t>
            </a:r>
          </a:p>
          <a:p>
            <a:pPr defTabSz="914400">
              <a:defRPr/>
            </a:pPr>
            <a:r>
              <a:rPr lang="en-US" altLang="ja-JP" sz="2000" b="1" kern="0" dirty="0">
                <a:solidFill>
                  <a:prstClr val="white"/>
                </a:solidFill>
                <a:latin typeface="Calibri 本文"/>
                <a:ea typeface="メイリオ" panose="020B0604030504040204" pitchFamily="50" charset="-128"/>
              </a:rPr>
              <a:t>    Annual Program Based Workplan</a:t>
            </a:r>
          </a:p>
          <a:p>
            <a:pPr defTabSz="914400">
              <a:defRPr/>
            </a:pPr>
            <a:endParaRPr lang="en-US" altLang="ja-JP" sz="2000" b="1" kern="0" dirty="0">
              <a:solidFill>
                <a:prstClr val="white"/>
              </a:solidFill>
              <a:latin typeface="Calibri 本文"/>
              <a:ea typeface="メイリオ" panose="020B0604030504040204" pitchFamily="50" charset="-128"/>
            </a:endParaRPr>
          </a:p>
          <a:p>
            <a:pPr defTabSz="914400">
              <a:defRPr/>
            </a:pPr>
            <a:r>
              <a:rPr lang="en-US" altLang="ja-JP" sz="2000" b="1" kern="0" dirty="0">
                <a:solidFill>
                  <a:prstClr val="white"/>
                </a:solidFill>
                <a:latin typeface="Calibri 本文"/>
                <a:ea typeface="メイリオ" panose="020B0604030504040204" pitchFamily="50" charset="-128"/>
              </a:rPr>
              <a:t>Section4:</a:t>
            </a:r>
          </a:p>
          <a:p>
            <a:pPr defTabSz="914400">
              <a:defRPr/>
            </a:pPr>
            <a:r>
              <a:rPr lang="en-US" altLang="ja-JP" sz="2000" b="1" kern="0" dirty="0">
                <a:solidFill>
                  <a:prstClr val="white"/>
                </a:solidFill>
                <a:latin typeface="Calibri 本文"/>
                <a:ea typeface="メイリオ" panose="020B0604030504040204" pitchFamily="50" charset="-128"/>
              </a:rPr>
              <a:t>    Program Based Budget Distribution</a:t>
            </a:r>
          </a:p>
          <a:p>
            <a:pPr defTabSz="914400">
              <a:defRPr/>
            </a:pPr>
            <a:r>
              <a:rPr lang="en-US" altLang="ja-JP" sz="2000" b="1" kern="0" dirty="0">
                <a:solidFill>
                  <a:prstClr val="white"/>
                </a:solidFill>
                <a:latin typeface="Calibri 本文"/>
                <a:ea typeface="メイリオ" panose="020B0604030504040204" pitchFamily="50" charset="-128"/>
              </a:rPr>
              <a:t>    Budget by Source of Funds</a:t>
            </a:r>
          </a:p>
        </p:txBody>
      </p:sp>
      <p:sp>
        <p:nvSpPr>
          <p:cNvPr id="13" name="矢印: 下 25">
            <a:extLst>
              <a:ext uri="{FF2B5EF4-FFF2-40B4-BE49-F238E27FC236}">
                <a16:creationId xmlns:a16="http://schemas.microsoft.com/office/drawing/2014/main" id="{F5E2B90E-F037-4F3D-AE6A-D3C66D59CBD7}"/>
              </a:ext>
            </a:extLst>
          </p:cNvPr>
          <p:cNvSpPr/>
          <p:nvPr/>
        </p:nvSpPr>
        <p:spPr>
          <a:xfrm>
            <a:off x="6440521" y="4172029"/>
            <a:ext cx="556631" cy="240415"/>
          </a:xfrm>
          <a:prstGeom prst="downArrow">
            <a:avLst/>
          </a:prstGeom>
          <a:solidFill>
            <a:sysClr val="windowText" lastClr="000000">
              <a:alpha val="50000"/>
            </a:sysClr>
          </a:solidFill>
          <a:ln>
            <a:noFill/>
          </a:ln>
          <a:effectLst/>
        </p:spPr>
        <p:txBody>
          <a:bodyPr rtlCol="0" anchor="ctr"/>
          <a:lstStyle/>
          <a:p>
            <a:pPr defTabSz="914400">
              <a:defRPr/>
            </a:pPr>
            <a:endParaRPr kumimoji="1" lang="ja-JP" altLang="en-US" sz="1800" kern="0">
              <a:solidFill>
                <a:prstClr val="white"/>
              </a:solidFill>
              <a:latin typeface="Calibri 本文"/>
              <a:ea typeface="メイリオ" panose="020B0604030504040204" pitchFamily="50" charset="-128"/>
            </a:endParaRPr>
          </a:p>
        </p:txBody>
      </p:sp>
      <p:sp>
        <p:nvSpPr>
          <p:cNvPr id="14" name="コンテンツ プレースホルダー 2">
            <a:extLst>
              <a:ext uri="{FF2B5EF4-FFF2-40B4-BE49-F238E27FC236}">
                <a16:creationId xmlns:a16="http://schemas.microsoft.com/office/drawing/2014/main" id="{6DC45703-4FC1-4E40-8A78-28D7ACF7E18D}"/>
              </a:ext>
            </a:extLst>
          </p:cNvPr>
          <p:cNvSpPr txBox="1">
            <a:spLocks/>
          </p:cNvSpPr>
          <p:nvPr/>
        </p:nvSpPr>
        <p:spPr>
          <a:xfrm>
            <a:off x="6793864" y="1948921"/>
            <a:ext cx="5017136" cy="235760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kumimoji="1"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kumimoji="1"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kumimoji="1"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kumimoji="1" sz="1400" kern="1200" baseline="0">
                <a:solidFill>
                  <a:schemeClr val="tx1">
                    <a:lumMod val="65000"/>
                    <a:lumOff val="35000"/>
                  </a:schemeClr>
                </a:solidFill>
                <a:latin typeface="+mn-lt"/>
                <a:ea typeface="+mn-ea"/>
                <a:cs typeface="+mn-cs"/>
              </a:defRPr>
            </a:lvl9pPr>
          </a:lstStyle>
          <a:p>
            <a:pPr marL="0" indent="0">
              <a:buClr>
                <a:srgbClr val="4E3B30"/>
              </a:buClr>
              <a:buNone/>
            </a:pPr>
            <a:r>
              <a:rPr lang="en-US" altLang="ja-JP" sz="2800" dirty="0">
                <a:solidFill>
                  <a:srgbClr val="A5644E">
                    <a:lumMod val="75000"/>
                  </a:srgbClr>
                </a:solidFill>
                <a:ea typeface="メイリオ" panose="020B0604030504040204" pitchFamily="50" charset="-128"/>
              </a:rPr>
              <a:t>Analysis</a:t>
            </a:r>
          </a:p>
          <a:p>
            <a:pPr marL="0" indent="0">
              <a:lnSpc>
                <a:spcPct val="100000"/>
              </a:lnSpc>
              <a:buClr>
                <a:srgbClr val="4E3B30"/>
              </a:buClr>
              <a:buNone/>
            </a:pPr>
            <a:r>
              <a:rPr lang="en-US" altLang="ja-JP" sz="1900" dirty="0">
                <a:solidFill>
                  <a:schemeClr val="tx1"/>
                </a:solidFill>
                <a:ea typeface="メイリオ" panose="020B0604030504040204" pitchFamily="50" charset="-128"/>
              </a:rPr>
              <a:t>Target population?</a:t>
            </a:r>
          </a:p>
          <a:p>
            <a:pPr marL="0" indent="0">
              <a:lnSpc>
                <a:spcPct val="100000"/>
              </a:lnSpc>
              <a:buClr>
                <a:srgbClr val="4E3B30"/>
              </a:buClr>
              <a:buNone/>
            </a:pPr>
            <a:r>
              <a:rPr lang="en-US" altLang="ja-JP" sz="1900" dirty="0">
                <a:solidFill>
                  <a:schemeClr val="tx1"/>
                </a:solidFill>
                <a:ea typeface="メイリオ" panose="020B0604030504040204" pitchFamily="50" charset="-128"/>
              </a:rPr>
              <a:t>What you have and you do NOT have? </a:t>
            </a:r>
          </a:p>
          <a:p>
            <a:pPr marL="0" indent="0">
              <a:lnSpc>
                <a:spcPct val="100000"/>
              </a:lnSpc>
              <a:buClr>
                <a:srgbClr val="4E3B30"/>
              </a:buClr>
              <a:buNone/>
            </a:pPr>
            <a:r>
              <a:rPr lang="en-US" altLang="ja-JP" sz="1900" dirty="0">
                <a:solidFill>
                  <a:schemeClr val="tx1"/>
                </a:solidFill>
                <a:ea typeface="メイリオ" panose="020B0604030504040204" pitchFamily="50" charset="-128"/>
              </a:rPr>
              <a:t>  - Infrastructure,  Workforce, Commodities</a:t>
            </a:r>
          </a:p>
          <a:p>
            <a:pPr marL="0" indent="0">
              <a:lnSpc>
                <a:spcPct val="100000"/>
              </a:lnSpc>
              <a:buClr>
                <a:srgbClr val="4E3B30"/>
              </a:buClr>
              <a:buNone/>
            </a:pPr>
            <a:r>
              <a:rPr lang="en-US" altLang="ja-JP" sz="1900" dirty="0">
                <a:solidFill>
                  <a:schemeClr val="tx1"/>
                </a:solidFill>
                <a:ea typeface="メイリオ" panose="020B0604030504040204" pitchFamily="50" charset="-128"/>
              </a:rPr>
              <a:t>Common health challenges?</a:t>
            </a:r>
          </a:p>
          <a:p>
            <a:pPr marL="0" indent="0">
              <a:lnSpc>
                <a:spcPct val="100000"/>
              </a:lnSpc>
              <a:buClr>
                <a:srgbClr val="4E3B30"/>
              </a:buClr>
              <a:buNone/>
            </a:pPr>
            <a:r>
              <a:rPr lang="en-US" altLang="ja-JP" sz="1900" dirty="0">
                <a:solidFill>
                  <a:schemeClr val="tx1"/>
                </a:solidFill>
                <a:ea typeface="メイリオ" panose="020B0604030504040204" pitchFamily="50" charset="-128"/>
              </a:rPr>
              <a:t>Priority interventions?  </a:t>
            </a:r>
          </a:p>
        </p:txBody>
      </p:sp>
    </p:spTree>
    <p:extLst>
      <p:ext uri="{BB962C8B-B14F-4D97-AF65-F5344CB8AC3E}">
        <p14:creationId xmlns:p14="http://schemas.microsoft.com/office/powerpoint/2010/main" val="2547449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1141269" y="447100"/>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5" name="テキスト ボックス 4">
            <a:extLst>
              <a:ext uri="{FF2B5EF4-FFF2-40B4-BE49-F238E27FC236}">
                <a16:creationId xmlns:a16="http://schemas.microsoft.com/office/drawing/2014/main" id="{358F5783-0B8B-4488-BB5A-BCA173B8D441}"/>
              </a:ext>
            </a:extLst>
          </p:cNvPr>
          <p:cNvSpPr txBox="1"/>
          <p:nvPr/>
        </p:nvSpPr>
        <p:spPr>
          <a:xfrm>
            <a:off x="462949" y="369083"/>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graphicFrame>
        <p:nvGraphicFramePr>
          <p:cNvPr id="6" name="コンテンツ プレースホルダー 56">
            <a:extLst>
              <a:ext uri="{FF2B5EF4-FFF2-40B4-BE49-F238E27FC236}">
                <a16:creationId xmlns:a16="http://schemas.microsoft.com/office/drawing/2014/main" id="{A3170F22-833E-478B-BF05-36078E11A6E8}"/>
              </a:ext>
            </a:extLst>
          </p:cNvPr>
          <p:cNvGraphicFramePr>
            <a:graphicFrameLocks/>
          </p:cNvGraphicFramePr>
          <p:nvPr>
            <p:extLst>
              <p:ext uri="{D42A27DB-BD31-4B8C-83A1-F6EECF244321}">
                <p14:modId xmlns:p14="http://schemas.microsoft.com/office/powerpoint/2010/main" val="2174418129"/>
              </p:ext>
            </p:extLst>
          </p:nvPr>
        </p:nvGraphicFramePr>
        <p:xfrm>
          <a:off x="500590" y="1032702"/>
          <a:ext cx="10853209" cy="518160"/>
        </p:xfrm>
        <a:graphic>
          <a:graphicData uri="http://schemas.openxmlformats.org/drawingml/2006/table">
            <a:tbl>
              <a:tblPr firstRow="1" bandRow="1">
                <a:tableStyleId>{5C22544A-7EE6-4342-B048-85BDC9FD1C3A}</a:tableStyleId>
              </a:tblPr>
              <a:tblGrid>
                <a:gridCol w="10853209">
                  <a:extLst>
                    <a:ext uri="{9D8B030D-6E8A-4147-A177-3AD203B41FA5}">
                      <a16:colId xmlns:a16="http://schemas.microsoft.com/office/drawing/2014/main" val="1607708785"/>
                    </a:ext>
                  </a:extLst>
                </a:gridCol>
              </a:tblGrid>
              <a:tr h="298678">
                <a:tc>
                  <a:txBody>
                    <a:bodyPr/>
                    <a:lstStyle/>
                    <a:p>
                      <a:r>
                        <a:rPr kumimoji="1" lang="en-US" altLang="ja-JP" sz="2800" b="0" dirty="0">
                          <a:solidFill>
                            <a:schemeClr val="tx1"/>
                          </a:solidFill>
                          <a:latin typeface="+mj-lt"/>
                        </a:rPr>
                        <a:t>Data and Information required for development of AWP</a:t>
                      </a:r>
                      <a:endParaRPr kumimoji="1" lang="ja-JP" altLang="en-US" sz="2800" b="0" dirty="0">
                        <a:solidFill>
                          <a:schemeClr val="tx1"/>
                        </a:solidFill>
                        <a:latin typeface="+mj-lt"/>
                      </a:endParaRPr>
                    </a:p>
                  </a:txBody>
                  <a:tcPr>
                    <a:lnL w="76200" cap="flat" cmpd="sng" algn="ctr">
                      <a:solidFill>
                        <a:schemeClr val="accent4">
                          <a:lumMod val="75000"/>
                        </a:schemeClr>
                      </a:solidFill>
                      <a:prstDash val="solid"/>
                      <a:round/>
                      <a:headEnd type="none" w="med" len="med"/>
                      <a:tailEnd type="none" w="med" len="med"/>
                    </a:lnL>
                    <a:solidFill>
                      <a:schemeClr val="bg1"/>
                    </a:solidFill>
                  </a:tcPr>
                </a:tc>
                <a:extLst>
                  <a:ext uri="{0D108BD9-81ED-4DB2-BD59-A6C34878D82A}">
                    <a16:rowId xmlns:a16="http://schemas.microsoft.com/office/drawing/2014/main" val="1576469557"/>
                  </a:ext>
                </a:extLst>
              </a:tr>
            </a:tbl>
          </a:graphicData>
        </a:graphic>
      </p:graphicFrame>
      <p:sp>
        <p:nvSpPr>
          <p:cNvPr id="7" name="正方形/長方形 6">
            <a:extLst>
              <a:ext uri="{FF2B5EF4-FFF2-40B4-BE49-F238E27FC236}">
                <a16:creationId xmlns:a16="http://schemas.microsoft.com/office/drawing/2014/main" id="{EBF35FFB-6B9F-441C-A76B-C3979F0F4CD2}"/>
              </a:ext>
            </a:extLst>
          </p:cNvPr>
          <p:cNvSpPr/>
          <p:nvPr/>
        </p:nvSpPr>
        <p:spPr>
          <a:xfrm>
            <a:off x="462949" y="1956160"/>
            <a:ext cx="11220833" cy="41097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lgn="just">
              <a:lnSpc>
                <a:spcPct val="150000"/>
              </a:lnSpc>
              <a:buFont typeface="+mj-lt"/>
              <a:buAutoNum type="alphaLcPeriod"/>
            </a:pPr>
            <a:r>
              <a:rPr lang="en-US" altLang="ja-JP" sz="2400" dirty="0">
                <a:solidFill>
                  <a:schemeClr val="tx1"/>
                </a:solidFill>
              </a:rPr>
              <a:t>MOH Reports (see next slides)</a:t>
            </a:r>
          </a:p>
          <a:p>
            <a:pPr marL="228600" indent="-228600" algn="just">
              <a:lnSpc>
                <a:spcPct val="150000"/>
              </a:lnSpc>
              <a:buFont typeface="+mj-lt"/>
              <a:buAutoNum type="alphaLcPeriod"/>
            </a:pPr>
            <a:r>
              <a:rPr lang="en-US" altLang="ja-JP" sz="2400" dirty="0">
                <a:solidFill>
                  <a:schemeClr val="tx1"/>
                </a:solidFill>
              </a:rPr>
              <a:t>County Data and Information and National Guidelines from CHMT and SCHMT (see next slides)</a:t>
            </a:r>
          </a:p>
          <a:p>
            <a:pPr marL="228600" indent="-228600" algn="just">
              <a:lnSpc>
                <a:spcPct val="150000"/>
              </a:lnSpc>
              <a:buFont typeface="+mj-lt"/>
              <a:buAutoNum type="alphaLcPeriod"/>
            </a:pPr>
            <a:r>
              <a:rPr lang="en-US" altLang="ja-JP" sz="2400" dirty="0">
                <a:solidFill>
                  <a:schemeClr val="tx1"/>
                </a:solidFill>
              </a:rPr>
              <a:t>Budget ceiling (see next slides) </a:t>
            </a:r>
          </a:p>
          <a:p>
            <a:pPr marL="228600" indent="-228600" algn="just">
              <a:lnSpc>
                <a:spcPct val="150000"/>
              </a:lnSpc>
              <a:buFont typeface="+mj-lt"/>
              <a:buAutoNum type="alphaLcPeriod"/>
            </a:pPr>
            <a:r>
              <a:rPr lang="en-US" altLang="ja-JP" sz="2400" dirty="0">
                <a:solidFill>
                  <a:schemeClr val="tx1"/>
                </a:solidFill>
              </a:rPr>
              <a:t>APR Report of FY(X-1)  (If HF developed)</a:t>
            </a:r>
          </a:p>
          <a:p>
            <a:pPr marL="228600" indent="-228600" algn="just">
              <a:lnSpc>
                <a:spcPct val="150000"/>
              </a:lnSpc>
              <a:buFont typeface="+mj-lt"/>
              <a:buAutoNum type="alphaLcPeriod"/>
            </a:pPr>
            <a:r>
              <a:rPr lang="en-US" altLang="ja-JP" sz="2400" dirty="0">
                <a:solidFill>
                  <a:schemeClr val="tx1"/>
                </a:solidFill>
              </a:rPr>
              <a:t>CU AWP of FY(X+1) linked to the HF</a:t>
            </a:r>
            <a:endParaRPr kumimoji="1" lang="ja-JP" altLang="en-US" sz="2400" dirty="0">
              <a:solidFill>
                <a:schemeClr val="tx1"/>
              </a:solidFill>
            </a:endParaRPr>
          </a:p>
        </p:txBody>
      </p:sp>
    </p:spTree>
    <p:extLst>
      <p:ext uri="{BB962C8B-B14F-4D97-AF65-F5344CB8AC3E}">
        <p14:creationId xmlns:p14="http://schemas.microsoft.com/office/powerpoint/2010/main" val="3143254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393E4217-CC8E-4AEB-99E3-9937936CBB4A}"/>
              </a:ext>
            </a:extLst>
          </p:cNvPr>
          <p:cNvSpPr txBox="1">
            <a:spLocks/>
          </p:cNvSpPr>
          <p:nvPr/>
        </p:nvSpPr>
        <p:spPr>
          <a:xfrm>
            <a:off x="1141269" y="202399"/>
            <a:ext cx="5915025" cy="62407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400" dirty="0">
                <a:latin typeface="+mj-lt"/>
              </a:rPr>
              <a:t>How to</a:t>
            </a:r>
            <a:r>
              <a:rPr lang="ja-JP" altLang="en-US" sz="2400" dirty="0">
                <a:latin typeface="+mj-lt"/>
              </a:rPr>
              <a:t> </a:t>
            </a:r>
            <a:r>
              <a:rPr lang="en-US" altLang="ja-JP" sz="2400" dirty="0">
                <a:latin typeface="+mj-lt"/>
              </a:rPr>
              <a:t>develop</a:t>
            </a:r>
            <a:r>
              <a:rPr lang="ja-JP" altLang="en-US" sz="2400" dirty="0">
                <a:latin typeface="+mj-lt"/>
              </a:rPr>
              <a:t> </a:t>
            </a:r>
            <a:r>
              <a:rPr lang="en-US" altLang="ja-JP" sz="2400" dirty="0">
                <a:latin typeface="+mj-lt"/>
              </a:rPr>
              <a:t>AWP ?</a:t>
            </a:r>
            <a:endParaRPr lang="en-US" altLang="ja-JP" sz="1400" dirty="0">
              <a:latin typeface="+mj-lt"/>
            </a:endParaRPr>
          </a:p>
        </p:txBody>
      </p:sp>
      <p:sp>
        <p:nvSpPr>
          <p:cNvPr id="5" name="テキスト ボックス 4">
            <a:extLst>
              <a:ext uri="{FF2B5EF4-FFF2-40B4-BE49-F238E27FC236}">
                <a16:creationId xmlns:a16="http://schemas.microsoft.com/office/drawing/2014/main" id="{358F5783-0B8B-4488-BB5A-BCA173B8D441}"/>
              </a:ext>
            </a:extLst>
          </p:cNvPr>
          <p:cNvSpPr txBox="1"/>
          <p:nvPr/>
        </p:nvSpPr>
        <p:spPr>
          <a:xfrm>
            <a:off x="462949" y="124382"/>
            <a:ext cx="544513" cy="461665"/>
          </a:xfrm>
          <a:prstGeom prst="rect">
            <a:avLst/>
          </a:prstGeom>
          <a:solidFill>
            <a:schemeClr val="accent4">
              <a:lumMod val="75000"/>
            </a:schemeClr>
          </a:solidFill>
        </p:spPr>
        <p:txBody>
          <a:bodyPr wrap="square" rtlCol="0">
            <a:spAutoFit/>
          </a:bodyPr>
          <a:lstStyle/>
          <a:p>
            <a:pPr algn="ctr"/>
            <a:r>
              <a:rPr kumimoji="1" lang="ja-JP" altLang="en-US" sz="2400" b="1" dirty="0">
                <a:solidFill>
                  <a:schemeClr val="bg1"/>
                </a:solidFill>
              </a:rPr>
              <a:t>２</a:t>
            </a:r>
            <a:endParaRPr kumimoji="1" lang="ja-JP" altLang="en-US" sz="900" dirty="0"/>
          </a:p>
        </p:txBody>
      </p:sp>
      <p:graphicFrame>
        <p:nvGraphicFramePr>
          <p:cNvPr id="8" name="コンテンツ プレースホルダー 56">
            <a:extLst>
              <a:ext uri="{FF2B5EF4-FFF2-40B4-BE49-F238E27FC236}">
                <a16:creationId xmlns:a16="http://schemas.microsoft.com/office/drawing/2014/main" id="{4E6F75BD-A694-4A74-AF3F-EE8D725CF046}"/>
              </a:ext>
            </a:extLst>
          </p:cNvPr>
          <p:cNvGraphicFramePr>
            <a:graphicFrameLocks/>
          </p:cNvGraphicFramePr>
          <p:nvPr>
            <p:extLst>
              <p:ext uri="{D42A27DB-BD31-4B8C-83A1-F6EECF244321}">
                <p14:modId xmlns:p14="http://schemas.microsoft.com/office/powerpoint/2010/main" val="1461668514"/>
              </p:ext>
            </p:extLst>
          </p:nvPr>
        </p:nvGraphicFramePr>
        <p:xfrm>
          <a:off x="462949" y="788507"/>
          <a:ext cx="11179552" cy="457200"/>
        </p:xfrm>
        <a:graphic>
          <a:graphicData uri="http://schemas.openxmlformats.org/drawingml/2006/table">
            <a:tbl>
              <a:tblPr firstRow="1" bandRow="1">
                <a:tableStyleId>{5C22544A-7EE6-4342-B048-85BDC9FD1C3A}</a:tableStyleId>
              </a:tblPr>
              <a:tblGrid>
                <a:gridCol w="11179552">
                  <a:extLst>
                    <a:ext uri="{9D8B030D-6E8A-4147-A177-3AD203B41FA5}">
                      <a16:colId xmlns:a16="http://schemas.microsoft.com/office/drawing/2014/main" val="1607708785"/>
                    </a:ext>
                  </a:extLst>
                </a:gridCol>
              </a:tblGrid>
              <a:tr h="298678">
                <a:tc>
                  <a:txBody>
                    <a:bodyPr/>
                    <a:lstStyle/>
                    <a:p>
                      <a:r>
                        <a:rPr kumimoji="1" lang="en-US" altLang="ja-JP" sz="2400" b="0" dirty="0">
                          <a:solidFill>
                            <a:schemeClr val="tx1"/>
                          </a:solidFill>
                          <a:latin typeface="+mj-lt"/>
                        </a:rPr>
                        <a:t>a. MOH Reports</a:t>
                      </a:r>
                      <a:endParaRPr kumimoji="1" lang="ja-JP" altLang="en-US" sz="2400" b="0" dirty="0">
                        <a:solidFill>
                          <a:schemeClr val="tx1"/>
                        </a:solidFill>
                        <a:latin typeface="+mj-lt"/>
                      </a:endParaRPr>
                    </a:p>
                  </a:txBody>
                  <a:tcPr>
                    <a:lnL w="76200" cap="flat" cmpd="sng" algn="ctr">
                      <a:noFill/>
                      <a:prstDash val="solid"/>
                      <a:round/>
                      <a:headEnd type="none" w="med" len="med"/>
                      <a:tailEnd type="none" w="med" len="med"/>
                    </a:lnL>
                    <a:lnB w="19050" cap="flat" cmpd="sng" algn="ctr">
                      <a:solidFill>
                        <a:schemeClr val="accent4">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469557"/>
                  </a:ext>
                </a:extLst>
              </a:tr>
            </a:tbl>
          </a:graphicData>
        </a:graphic>
      </p:graphicFrame>
      <p:sp>
        <p:nvSpPr>
          <p:cNvPr id="10" name="コンテンツ プレースホルダー 2">
            <a:extLst>
              <a:ext uri="{FF2B5EF4-FFF2-40B4-BE49-F238E27FC236}">
                <a16:creationId xmlns:a16="http://schemas.microsoft.com/office/drawing/2014/main" id="{0BD6116C-C39F-4B57-B56A-A7D663B9DA49}"/>
              </a:ext>
            </a:extLst>
          </p:cNvPr>
          <p:cNvSpPr txBox="1">
            <a:spLocks/>
          </p:cNvSpPr>
          <p:nvPr/>
        </p:nvSpPr>
        <p:spPr>
          <a:xfrm>
            <a:off x="7260903" y="1294657"/>
            <a:ext cx="5462844" cy="276024"/>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just">
              <a:lnSpc>
                <a:spcPct val="100000"/>
              </a:lnSpc>
              <a:buNone/>
            </a:pPr>
            <a:r>
              <a:rPr lang="en-US" altLang="ja-JP" sz="2400" dirty="0"/>
              <a:t>Use monthly Summary tool  </a:t>
            </a:r>
            <a:endParaRPr lang="ja-JP" altLang="en-US" sz="2400" dirty="0"/>
          </a:p>
        </p:txBody>
      </p:sp>
      <p:cxnSp>
        <p:nvCxnSpPr>
          <p:cNvPr id="11" name="直線矢印コネクタ 10">
            <a:extLst>
              <a:ext uri="{FF2B5EF4-FFF2-40B4-BE49-F238E27FC236}">
                <a16:creationId xmlns:a16="http://schemas.microsoft.com/office/drawing/2014/main" id="{7F9F53CE-3AF6-455A-80AC-5658D3658B17}"/>
              </a:ext>
            </a:extLst>
          </p:cNvPr>
          <p:cNvCxnSpPr/>
          <p:nvPr/>
        </p:nvCxnSpPr>
        <p:spPr>
          <a:xfrm>
            <a:off x="9254193" y="1658855"/>
            <a:ext cx="0" cy="202137"/>
          </a:xfrm>
          <a:prstGeom prst="straightConnector1">
            <a:avLst/>
          </a:prstGeom>
          <a:ln w="38100">
            <a:solidFill>
              <a:srgbClr val="C87D0E"/>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2" name="表 11">
            <a:extLst>
              <a:ext uri="{FF2B5EF4-FFF2-40B4-BE49-F238E27FC236}">
                <a16:creationId xmlns:a16="http://schemas.microsoft.com/office/drawing/2014/main" id="{2B78D9D0-A21F-4205-A6A3-25F77971096F}"/>
              </a:ext>
            </a:extLst>
          </p:cNvPr>
          <p:cNvGraphicFramePr>
            <a:graphicFrameLocks noGrp="1"/>
          </p:cNvGraphicFramePr>
          <p:nvPr>
            <p:extLst>
              <p:ext uri="{D42A27DB-BD31-4B8C-83A1-F6EECF244321}">
                <p14:modId xmlns:p14="http://schemas.microsoft.com/office/powerpoint/2010/main" val="2322891160"/>
              </p:ext>
            </p:extLst>
          </p:nvPr>
        </p:nvGraphicFramePr>
        <p:xfrm>
          <a:off x="360471" y="1897137"/>
          <a:ext cx="11384508" cy="4785360"/>
        </p:xfrm>
        <a:graphic>
          <a:graphicData uri="http://schemas.openxmlformats.org/drawingml/2006/table">
            <a:tbl>
              <a:tblPr firstRow="1" bandRow="1"/>
              <a:tblGrid>
                <a:gridCol w="4214455">
                  <a:extLst>
                    <a:ext uri="{9D8B030D-6E8A-4147-A177-3AD203B41FA5}">
                      <a16:colId xmlns:a16="http://schemas.microsoft.com/office/drawing/2014/main" val="2108525656"/>
                    </a:ext>
                  </a:extLst>
                </a:gridCol>
                <a:gridCol w="2874580">
                  <a:extLst>
                    <a:ext uri="{9D8B030D-6E8A-4147-A177-3AD203B41FA5}">
                      <a16:colId xmlns:a16="http://schemas.microsoft.com/office/drawing/2014/main" val="3008430154"/>
                    </a:ext>
                  </a:extLst>
                </a:gridCol>
                <a:gridCol w="4295473">
                  <a:extLst>
                    <a:ext uri="{9D8B030D-6E8A-4147-A177-3AD203B41FA5}">
                      <a16:colId xmlns:a16="http://schemas.microsoft.com/office/drawing/2014/main" val="1599934493"/>
                    </a:ext>
                  </a:extLst>
                </a:gridCol>
              </a:tblGrid>
              <a:tr h="406962">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r>
                        <a:rPr kumimoji="1" lang="en-US" altLang="ja-JP" sz="1400" b="1" dirty="0">
                          <a:latin typeface="+mn-lt"/>
                        </a:rPr>
                        <a:t>Daily data collection tool</a:t>
                      </a:r>
                      <a:endParaRPr kumimoji="1" lang="ja-JP" altLang="en-US" sz="1400" b="1" dirty="0">
                        <a:latin typeface="+mn-lt"/>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r>
                        <a:rPr kumimoji="1" lang="en-US" altLang="ja-JP" sz="1400" b="1" dirty="0">
                          <a:latin typeface="+mn-lt"/>
                        </a:rPr>
                        <a:t>Collation tool </a:t>
                      </a:r>
                      <a:endParaRPr kumimoji="1" lang="ja-JP" altLang="en-US" sz="1400" b="1" dirty="0">
                        <a:latin typeface="+mn-lt"/>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algn="ctr"/>
                      <a:r>
                        <a:rPr kumimoji="1" lang="en-US" altLang="ja-JP" sz="1400" b="1" dirty="0">
                          <a:solidFill>
                            <a:schemeClr val="tx1"/>
                          </a:solidFill>
                          <a:latin typeface="+mn-lt"/>
                        </a:rPr>
                        <a:t>Monthly summary tool</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1" lang="en-US" altLang="ja-JP" sz="1400" b="1" dirty="0">
                          <a:latin typeface="+mn-lt"/>
                        </a:rPr>
                        <a:t>(Aggregation tool)</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423351119"/>
                  </a:ext>
                </a:extLst>
              </a:tr>
              <a:tr h="553966">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indent="-285750">
                        <a:buFont typeface="Arial" panose="020B0604020202020204" pitchFamily="34" charset="0"/>
                        <a:buChar char="•"/>
                      </a:pPr>
                      <a:r>
                        <a:rPr kumimoji="1" lang="en-US" altLang="ja-JP" sz="1600" dirty="0">
                          <a:latin typeface="Calibri 本文"/>
                        </a:rPr>
                        <a:t>Out patient card</a:t>
                      </a:r>
                    </a:p>
                    <a:p>
                      <a:pPr marL="285750" indent="-285750">
                        <a:buFont typeface="Arial" panose="020B0604020202020204" pitchFamily="34" charset="0"/>
                        <a:buChar char="•"/>
                      </a:pPr>
                      <a:r>
                        <a:rPr kumimoji="1" lang="en-US" altLang="ja-JP" sz="1600" kern="1200" dirty="0">
                          <a:solidFill>
                            <a:schemeClr val="tx1"/>
                          </a:solidFill>
                          <a:latin typeface="Calibri 本文"/>
                          <a:ea typeface="+mn-ea"/>
                          <a:cs typeface="+mn-cs"/>
                        </a:rPr>
                        <a:t>(MOH 204 A) Outpatient register</a:t>
                      </a:r>
                    </a:p>
                    <a:p>
                      <a:pPr marL="285750" indent="-285750">
                        <a:buFont typeface="Arial" panose="020B0604020202020204" pitchFamily="34" charset="0"/>
                        <a:buChar char="•"/>
                      </a:pPr>
                      <a:r>
                        <a:rPr kumimoji="1" lang="en-US" altLang="ja-JP" sz="1600" kern="1200" dirty="0">
                          <a:solidFill>
                            <a:schemeClr val="tx1"/>
                          </a:solidFill>
                          <a:latin typeface="Calibri 本文"/>
                          <a:ea typeface="+mn-ea"/>
                          <a:cs typeface="+mn-cs"/>
                        </a:rPr>
                        <a:t>(MOH 204 B) Outpatient register</a:t>
                      </a: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indent="-285750">
                        <a:buFont typeface="Arial" panose="020B0604020202020204" pitchFamily="34" charset="0"/>
                        <a:buChar char="•"/>
                      </a:pPr>
                      <a:r>
                        <a:rPr kumimoji="1" lang="en-US" altLang="ja-JP" sz="1600" dirty="0">
                          <a:latin typeface="Calibri 本文"/>
                        </a:rPr>
                        <a:t>(MOH 701A) &lt;5 years tally sheet</a:t>
                      </a:r>
                    </a:p>
                    <a:p>
                      <a:pPr marL="285750" indent="-285750">
                        <a:buFont typeface="Arial" panose="020B0604020202020204" pitchFamily="34" charset="0"/>
                        <a:buChar char="•"/>
                      </a:pPr>
                      <a:r>
                        <a:rPr kumimoji="1" lang="en-US" altLang="ja-JP" sz="1600" dirty="0">
                          <a:latin typeface="Calibri 本文"/>
                        </a:rPr>
                        <a:t>(MOH 701B)  &gt;5years tally sheet</a:t>
                      </a:r>
                      <a:endParaRPr kumimoji="1" lang="ja-JP" altLang="en-US" sz="1600" dirty="0">
                        <a:latin typeface="Calibri 本文"/>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177800" indent="-177800">
                        <a:buFont typeface="Arial" panose="020B0604020202020204" pitchFamily="34" charset="0"/>
                        <a:buChar char="•"/>
                      </a:pPr>
                      <a:r>
                        <a:rPr kumimoji="1" lang="en-US" altLang="ja-JP" sz="1600" dirty="0">
                          <a:latin typeface="Calibri 本文"/>
                        </a:rPr>
                        <a:t>(MOH 705 A)Out Patient Under 5yr Summary</a:t>
                      </a:r>
                    </a:p>
                    <a:p>
                      <a:pPr marL="177800" indent="-177800">
                        <a:buFont typeface="Arial" panose="020B0604020202020204" pitchFamily="34" charset="0"/>
                        <a:buChar char="•"/>
                      </a:pPr>
                      <a:r>
                        <a:rPr kumimoji="1" lang="en-US" altLang="ja-JP" sz="1600" dirty="0">
                          <a:latin typeface="Calibri 本文"/>
                        </a:rPr>
                        <a:t>(MOH 705 B)Out Patient Over 5yr Summary </a:t>
                      </a:r>
                      <a:endParaRPr kumimoji="1" lang="ja-JP" altLang="en-US" sz="1600" dirty="0">
                        <a:latin typeface="Calibri 本文"/>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678923209"/>
                  </a:ext>
                </a:extLst>
              </a:tr>
              <a:tr h="38462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indent="-285750">
                        <a:buFont typeface="Arial" panose="020B0604020202020204" pitchFamily="34" charset="0"/>
                        <a:buChar char="•"/>
                      </a:pPr>
                      <a:r>
                        <a:rPr kumimoji="1" lang="en-US" altLang="ja-JP" sz="1600" dirty="0">
                          <a:latin typeface="Calibri 本文"/>
                        </a:rPr>
                        <a:t>Mother child booklet</a:t>
                      </a:r>
                    </a:p>
                    <a:p>
                      <a:pPr marL="285750" indent="-285750">
                        <a:buFont typeface="Arial" panose="020B0604020202020204" pitchFamily="34" charset="0"/>
                        <a:buChar char="•"/>
                      </a:pPr>
                      <a:r>
                        <a:rPr kumimoji="1" lang="en-US" altLang="ja-JP" sz="1600" dirty="0">
                          <a:latin typeface="Calibri 本文"/>
                        </a:rPr>
                        <a:t>(MOH 510) Immunization Register</a:t>
                      </a:r>
                      <a:endParaRPr kumimoji="1" lang="ja-JP" altLang="en-US" sz="1600" dirty="0">
                        <a:latin typeface="Calibri 本文"/>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indent="-285750">
                        <a:buFont typeface="Arial" panose="020B0604020202020204" pitchFamily="34" charset="0"/>
                        <a:buChar char="•"/>
                      </a:pPr>
                      <a:r>
                        <a:rPr kumimoji="1" lang="en-US" altLang="ja-JP" sz="1600" dirty="0">
                          <a:latin typeface="Calibri 本文"/>
                        </a:rPr>
                        <a:t>(MOH 702) Immunization and Vitamin “A” tally sheet</a:t>
                      </a:r>
                      <a:endParaRPr kumimoji="1" lang="ja-JP" altLang="en-US" sz="1600" dirty="0">
                        <a:latin typeface="Calibri 本文"/>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177800" indent="-177800">
                        <a:buFont typeface="Arial" panose="020B0604020202020204" pitchFamily="34" charset="0"/>
                        <a:buChar char="•"/>
                      </a:pPr>
                      <a:r>
                        <a:rPr kumimoji="1" lang="en-US" altLang="ja-JP" sz="1600" dirty="0">
                          <a:latin typeface="Calibri 本文"/>
                        </a:rPr>
                        <a:t>(MOH 710) Integrated Immunization and Logistics Summary</a:t>
                      </a:r>
                      <a:endParaRPr kumimoji="1" lang="ja-JP" altLang="en-US" sz="1600" dirty="0">
                        <a:latin typeface="Calibri 本文"/>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848288807"/>
                  </a:ext>
                </a:extLst>
              </a:tr>
              <a:tr h="720010">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indent="-285750">
                        <a:buFont typeface="Arial" panose="020B0604020202020204" pitchFamily="34" charset="0"/>
                        <a:buChar char="•"/>
                      </a:pPr>
                      <a:r>
                        <a:rPr kumimoji="1" lang="en-US" altLang="ja-JP" sz="1600" dirty="0">
                          <a:latin typeface="Calibri 本文"/>
                        </a:rPr>
                        <a:t>Mother child booklet</a:t>
                      </a:r>
                    </a:p>
                    <a:p>
                      <a:pPr marL="285750" indent="-285750">
                        <a:buFont typeface="Arial" panose="020B0604020202020204" pitchFamily="34" charset="0"/>
                        <a:buChar char="•"/>
                      </a:pPr>
                      <a:r>
                        <a:rPr kumimoji="1" lang="en-US" altLang="ja-JP" sz="1600" dirty="0">
                          <a:latin typeface="Calibri 本文"/>
                        </a:rPr>
                        <a:t>(MOH 405) Antenatal register</a:t>
                      </a:r>
                    </a:p>
                    <a:p>
                      <a:pPr marL="285750" indent="-285750">
                        <a:buFont typeface="Arial" panose="020B0604020202020204" pitchFamily="34" charset="0"/>
                        <a:buChar char="•"/>
                      </a:pPr>
                      <a:r>
                        <a:rPr kumimoji="1" lang="en-US" altLang="ja-JP" sz="1600" dirty="0">
                          <a:latin typeface="Calibri 本文"/>
                        </a:rPr>
                        <a:t>(MOH 333) Maternity register</a:t>
                      </a:r>
                    </a:p>
                    <a:p>
                      <a:pPr marL="285750" indent="-285750">
                        <a:buFont typeface="Arial" panose="020B0604020202020204" pitchFamily="34" charset="0"/>
                        <a:buChar char="•"/>
                      </a:pPr>
                      <a:r>
                        <a:rPr kumimoji="1" lang="en-US" altLang="ja-JP" sz="1600" dirty="0">
                          <a:latin typeface="Calibri 本文"/>
                        </a:rPr>
                        <a:t>(MOH 406) Postnatal register</a:t>
                      </a:r>
                    </a:p>
                    <a:p>
                      <a:pPr marL="285750" indent="-285750">
                        <a:buFont typeface="Arial" panose="020B0604020202020204" pitchFamily="34" charset="0"/>
                        <a:buChar char="•"/>
                      </a:pPr>
                      <a:r>
                        <a:rPr kumimoji="1" lang="en-US" altLang="ja-JP" sz="1600" dirty="0">
                          <a:latin typeface="Calibri 本文"/>
                        </a:rPr>
                        <a:t>(MOH365)  Sexual Gender Based Violence register</a:t>
                      </a:r>
                      <a:endParaRPr kumimoji="1" lang="ja-JP" altLang="en-US" sz="1600" dirty="0">
                        <a:latin typeface="Calibri 本文"/>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indent="-285750">
                        <a:buFont typeface="Arial" panose="020B0604020202020204" pitchFamily="34" charset="0"/>
                        <a:buChar char="•"/>
                      </a:pPr>
                      <a:r>
                        <a:rPr kumimoji="1" lang="en-US" altLang="ja-JP" sz="1600" dirty="0">
                          <a:latin typeface="Calibri 本文"/>
                        </a:rPr>
                        <a:t>No collation tools but summaries is available in all those registers. </a:t>
                      </a:r>
                      <a:endParaRPr kumimoji="1" lang="ja-JP" altLang="en-US" sz="1600" dirty="0">
                        <a:latin typeface="Calibri 本文"/>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171450" indent="-171450">
                        <a:buFont typeface="Arial" panose="020B0604020202020204" pitchFamily="34" charset="0"/>
                        <a:buChar char="•"/>
                      </a:pPr>
                      <a:r>
                        <a:rPr kumimoji="1" lang="en-US" altLang="ja-JP" sz="1600" dirty="0">
                          <a:latin typeface="Calibri 本文"/>
                        </a:rPr>
                        <a:t>(MOH 711) Integrated RH, MCH, Social Work &amp; Rehab Summary</a:t>
                      </a:r>
                      <a:endParaRPr kumimoji="1" lang="ja-JP" altLang="en-US" sz="1600" dirty="0">
                        <a:latin typeface="Calibri 本文"/>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827807593"/>
                  </a:ext>
                </a:extLst>
              </a:tr>
              <a:tr h="354148">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indent="-285750">
                        <a:buFont typeface="Arial" panose="020B0604020202020204" pitchFamily="34" charset="0"/>
                        <a:buChar char="•"/>
                      </a:pPr>
                      <a:r>
                        <a:rPr kumimoji="1" lang="en-US" altLang="ja-JP" sz="1600" dirty="0">
                          <a:latin typeface="Calibri 本文"/>
                        </a:rPr>
                        <a:t>(MOH 512) Daily Activity (Family Planning) Register</a:t>
                      </a: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600" dirty="0">
                          <a:latin typeface="Calibri 本文"/>
                        </a:rPr>
                        <a:t>No collation tools but summaries is available in all those registers. </a:t>
                      </a:r>
                      <a:endParaRPr kumimoji="1" lang="ja-JP" altLang="en-US" sz="1600" dirty="0">
                        <a:latin typeface="Calibri 本文"/>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685800" rtl="0" eaLnBrk="1" latinLnBrk="0" hangingPunct="1">
                        <a:defRPr kumimoji="1" sz="1350" kern="1200">
                          <a:solidFill>
                            <a:schemeClr val="tx1"/>
                          </a:solidFill>
                          <a:latin typeface="Gill Sans MT" panose="020B0502020104020203"/>
                        </a:defRPr>
                      </a:lvl1pPr>
                      <a:lvl2pPr marL="342900" algn="l" defTabSz="685800" rtl="0" eaLnBrk="1" latinLnBrk="0" hangingPunct="1">
                        <a:defRPr kumimoji="1" sz="1350" kern="1200">
                          <a:solidFill>
                            <a:schemeClr val="tx1"/>
                          </a:solidFill>
                          <a:latin typeface="Gill Sans MT" panose="020B0502020104020203"/>
                        </a:defRPr>
                      </a:lvl2pPr>
                      <a:lvl3pPr marL="685800" algn="l" defTabSz="685800" rtl="0" eaLnBrk="1" latinLnBrk="0" hangingPunct="1">
                        <a:defRPr kumimoji="1" sz="1350" kern="1200">
                          <a:solidFill>
                            <a:schemeClr val="tx1"/>
                          </a:solidFill>
                          <a:latin typeface="Gill Sans MT" panose="020B0502020104020203"/>
                        </a:defRPr>
                      </a:lvl3pPr>
                      <a:lvl4pPr marL="1028700" algn="l" defTabSz="685800" rtl="0" eaLnBrk="1" latinLnBrk="0" hangingPunct="1">
                        <a:defRPr kumimoji="1" sz="1350" kern="1200">
                          <a:solidFill>
                            <a:schemeClr val="tx1"/>
                          </a:solidFill>
                          <a:latin typeface="Gill Sans MT" panose="020B0502020104020203"/>
                        </a:defRPr>
                      </a:lvl4pPr>
                      <a:lvl5pPr marL="1371600" algn="l" defTabSz="685800" rtl="0" eaLnBrk="1" latinLnBrk="0" hangingPunct="1">
                        <a:defRPr kumimoji="1" sz="1350" kern="1200">
                          <a:solidFill>
                            <a:schemeClr val="tx1"/>
                          </a:solidFill>
                          <a:latin typeface="Gill Sans MT" panose="020B0502020104020203"/>
                        </a:defRPr>
                      </a:lvl5pPr>
                      <a:lvl6pPr marL="1714500" algn="l" defTabSz="685800" rtl="0" eaLnBrk="1" latinLnBrk="0" hangingPunct="1">
                        <a:defRPr kumimoji="1" sz="1350" kern="1200">
                          <a:solidFill>
                            <a:schemeClr val="tx1"/>
                          </a:solidFill>
                          <a:latin typeface="Gill Sans MT" panose="020B0502020104020203"/>
                        </a:defRPr>
                      </a:lvl6pPr>
                      <a:lvl7pPr marL="2057400" algn="l" defTabSz="685800" rtl="0" eaLnBrk="1" latinLnBrk="0" hangingPunct="1">
                        <a:defRPr kumimoji="1" sz="1350" kern="1200">
                          <a:solidFill>
                            <a:schemeClr val="tx1"/>
                          </a:solidFill>
                          <a:latin typeface="Gill Sans MT" panose="020B0502020104020203"/>
                        </a:defRPr>
                      </a:lvl7pPr>
                      <a:lvl8pPr marL="2400300" algn="l" defTabSz="685800" rtl="0" eaLnBrk="1" latinLnBrk="0" hangingPunct="1">
                        <a:defRPr kumimoji="1" sz="1350" kern="1200">
                          <a:solidFill>
                            <a:schemeClr val="tx1"/>
                          </a:solidFill>
                          <a:latin typeface="Gill Sans MT" panose="020B0502020104020203"/>
                        </a:defRPr>
                      </a:lvl8pPr>
                      <a:lvl9pPr marL="2743200" algn="l" defTabSz="685800" rtl="0" eaLnBrk="1" latinLnBrk="0" hangingPunct="1">
                        <a:defRPr kumimoji="1" sz="1350" kern="1200">
                          <a:solidFill>
                            <a:schemeClr val="tx1"/>
                          </a:solidFill>
                          <a:latin typeface="Gill Sans MT" panose="020B0502020104020203"/>
                        </a:defRPr>
                      </a:lvl9pPr>
                    </a:lstStyle>
                    <a:p>
                      <a:pPr marL="171450" indent="-171450">
                        <a:buFont typeface="Arial" panose="020B0604020202020204" pitchFamily="34" charset="0"/>
                        <a:buChar char="•"/>
                      </a:pPr>
                      <a:r>
                        <a:rPr kumimoji="1" lang="en-US" altLang="ja-JP" sz="1600" dirty="0">
                          <a:latin typeface="Calibri 本文"/>
                        </a:rPr>
                        <a:t>(MOH 711) Integrated RH, MCH, Social Work &amp; Rehab Summary</a:t>
                      </a:r>
                      <a:endParaRPr kumimoji="1" lang="ja-JP" altLang="en-US" sz="1600" dirty="0">
                        <a:latin typeface="Calibri 本文"/>
                      </a:endParaRPr>
                    </a:p>
                    <a:p>
                      <a:pPr marL="177800" indent="-177800">
                        <a:buFont typeface="Arial" panose="020B0604020202020204" pitchFamily="34" charset="0"/>
                        <a:buChar char="•"/>
                      </a:pPr>
                      <a:r>
                        <a:rPr kumimoji="1" lang="en-US" altLang="ja-JP" sz="1600" dirty="0">
                          <a:latin typeface="Calibri 本文"/>
                        </a:rPr>
                        <a:t>Service delivery point FP commodity consumption report</a:t>
                      </a:r>
                      <a:endParaRPr kumimoji="1" lang="ja-JP" altLang="en-US" sz="1600" dirty="0">
                        <a:latin typeface="Calibri 本文"/>
                      </a:endParaRPr>
                    </a:p>
                  </a:txBody>
                  <a:tcPr>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613470253"/>
                  </a:ext>
                </a:extLst>
              </a:tr>
            </a:tbl>
          </a:graphicData>
        </a:graphic>
      </p:graphicFrame>
    </p:spTree>
    <p:extLst>
      <p:ext uri="{BB962C8B-B14F-4D97-AF65-F5344CB8AC3E}">
        <p14:creationId xmlns:p14="http://schemas.microsoft.com/office/powerpoint/2010/main" val="312097032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TotalTime>
  <Words>8261</Words>
  <Application>Microsoft Office PowerPoint</Application>
  <PresentationFormat>ワイド画面</PresentationFormat>
  <Paragraphs>2121</Paragraphs>
  <Slides>59</Slides>
  <Notes>1</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59</vt:i4>
      </vt:variant>
    </vt:vector>
  </HeadingPairs>
  <TitlesOfParts>
    <vt:vector size="68" baseType="lpstr">
      <vt:lpstr>Calibri </vt:lpstr>
      <vt:lpstr>Calibri 本文</vt:lpstr>
      <vt:lpstr>游ゴシック</vt:lpstr>
      <vt:lpstr>游ゴシック Light</vt:lpstr>
      <vt:lpstr>Arial</vt:lpstr>
      <vt:lpstr>Calibri</vt:lpstr>
      <vt:lpstr>Gill Sans MT</vt:lpstr>
      <vt:lpstr>Times New Roman</vt:lpstr>
      <vt:lpstr>Office テーマ</vt:lpstr>
      <vt:lpstr>AWP Handbook  For Level 2&amp;3 Health Facilities &lt;sensitization tool&gt;</vt:lpstr>
      <vt:lpstr>PowerPoint プレゼンテーション</vt:lpstr>
      <vt:lpstr>Contents</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AWP Handbook for level2-3 HF  is available from MOH website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渋谷 朋子 T.S.</dc:creator>
  <cp:lastModifiedBy> </cp:lastModifiedBy>
  <cp:revision>137</cp:revision>
  <cp:lastPrinted>2019-05-15T07:07:28Z</cp:lastPrinted>
  <dcterms:created xsi:type="dcterms:W3CDTF">2019-05-13T01:31:01Z</dcterms:created>
  <dcterms:modified xsi:type="dcterms:W3CDTF">2019-07-10T12:53:56Z</dcterms:modified>
</cp:coreProperties>
</file>